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146" r:id="rId3"/>
    <p:sldId id="1168" r:id="rId4"/>
    <p:sldId id="1148" r:id="rId5"/>
    <p:sldId id="1150" r:id="rId6"/>
    <p:sldId id="1171" r:id="rId7"/>
    <p:sldId id="1147" r:id="rId8"/>
    <p:sldId id="1165" r:id="rId9"/>
    <p:sldId id="1155" r:id="rId10"/>
    <p:sldId id="1136" r:id="rId11"/>
    <p:sldId id="1135" r:id="rId12"/>
    <p:sldId id="1166" r:id="rId13"/>
    <p:sldId id="1100" r:id="rId14"/>
    <p:sldId id="1167" r:id="rId15"/>
    <p:sldId id="794" r:id="rId16"/>
    <p:sldId id="850" r:id="rId17"/>
    <p:sldId id="11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5FFF"/>
    <a:srgbClr val="E838BA"/>
    <a:srgbClr val="EF71CE"/>
    <a:srgbClr val="463ED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4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8kaaw55v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6327" y="4331613"/>
            <a:ext cx="9284042" cy="1804749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Дмитр</a:t>
            </a:r>
            <a:r>
              <a:rPr lang="uk-UA" sz="4800" b="1" dirty="0" smtClean="0">
                <a:solidFill>
                  <a:schemeClr val="bg1"/>
                </a:solidFill>
              </a:rPr>
              <a:t>о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Чередниченк</a:t>
            </a:r>
            <a:r>
              <a:rPr lang="uk-UA" sz="4800" b="1" dirty="0" smtClean="0">
                <a:solidFill>
                  <a:schemeClr val="bg1"/>
                </a:solidFill>
              </a:rPr>
              <a:t>о</a:t>
            </a:r>
            <a:endParaRPr lang="uk-UA" sz="4800" b="1" i="1" dirty="0">
              <a:solidFill>
                <a:schemeClr val="bg1"/>
              </a:solidFill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«</a:t>
            </a:r>
            <a:r>
              <a:rPr lang="ru-RU" sz="4800" b="1" dirty="0" err="1">
                <a:solidFill>
                  <a:schemeClr val="bg1"/>
                </a:solidFill>
              </a:rPr>
              <a:t>Мурчик</a:t>
            </a:r>
            <a:r>
              <a:rPr lang="ru-RU" sz="4800" b="1" dirty="0">
                <a:solidFill>
                  <a:schemeClr val="bg1"/>
                </a:solidFill>
              </a:rPr>
              <a:t> і </a:t>
            </a:r>
            <a:r>
              <a:rPr lang="ru-RU" sz="4800" b="1" dirty="0" err="1">
                <a:solidFill>
                  <a:schemeClr val="bg1"/>
                </a:solidFill>
              </a:rPr>
              <a:t>Жмурчик</a:t>
            </a:r>
            <a:r>
              <a:rPr lang="ru-RU" sz="4800" b="1" dirty="0" smtClean="0">
                <a:solidFill>
                  <a:schemeClr val="bg1"/>
                </a:solidFill>
              </a:rPr>
              <a:t>»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27" y="1200849"/>
            <a:ext cx="3167686" cy="272421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43699" y="1420314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6" y="1215356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5065" y="1402361"/>
            <a:ext cx="4945613" cy="52876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 smtClean="0">
                <a:solidFill>
                  <a:schemeClr val="accent2">
                    <a:lumMod val="75000"/>
                  </a:schemeClr>
                </a:solidFill>
              </a:rPr>
              <a:t>Хто жартує?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Ці слова, ці СЛОВА</a:t>
            </a:r>
          </a:p>
          <a:p>
            <a:r>
              <a:rPr lang="uk-UA" sz="2500" dirty="0" err="1" smtClean="0">
                <a:solidFill>
                  <a:schemeClr val="accent2">
                    <a:lumMod val="75000"/>
                  </a:schemeClr>
                </a:solidFill>
              </a:rPr>
              <a:t>принеслà</a:t>
            </a:r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 мені СОВА.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Їй приснився дивний СОН,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що прийшов до неї СЛОН.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Він зривав із гілки СИВУ,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синювату, спілу СЛИВУ.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Потім слон пішов у КАСУ,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потім завітав до КЛАСУ,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де навчалася СОВА,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що сказала ці СЛОВА.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Хто із вас нам розшифрує,</a:t>
            </a:r>
          </a:p>
          <a:p>
            <a:r>
              <a:rPr lang="uk-UA" sz="2500" dirty="0" smtClean="0">
                <a:solidFill>
                  <a:schemeClr val="accent2">
                    <a:lumMod val="75000"/>
                  </a:schemeClr>
                </a:solidFill>
              </a:rPr>
              <a:t>що за буква так жартує?</a:t>
            </a:r>
          </a:p>
          <a:p>
            <a:pPr algn="r"/>
            <a:r>
              <a:rPr lang="uk-UA" sz="2500" i="1" dirty="0" smtClean="0">
                <a:solidFill>
                  <a:schemeClr val="accent2">
                    <a:lumMod val="75000"/>
                  </a:schemeClr>
                </a:solidFill>
              </a:rPr>
              <a:t>Надія </a:t>
            </a:r>
            <a:r>
              <a:rPr lang="uk-UA" sz="2500" i="1" dirty="0" err="1" smtClean="0">
                <a:solidFill>
                  <a:schemeClr val="accent2">
                    <a:lumMod val="75000"/>
                  </a:schemeClr>
                </a:solidFill>
              </a:rPr>
              <a:t>Кир’ян</a:t>
            </a:r>
            <a:endParaRPr lang="uk-UA" sz="25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756" y="1488003"/>
            <a:ext cx="1865473" cy="2123878"/>
          </a:xfrm>
          <a:prstGeom prst="rect">
            <a:avLst/>
          </a:prstGeom>
        </p:spPr>
      </p:pic>
      <p:pic>
        <p:nvPicPr>
          <p:cNvPr id="1026" name="Picture 2" descr="Слон рисунок для детей - 137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6" y="1402361"/>
            <a:ext cx="2335496" cy="23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54100" y="455248"/>
            <a:ext cx="10135869" cy="7867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Починаємо з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розминки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>
                <a:solidFill>
                  <a:schemeClr val="bg1"/>
                </a:solidFill>
              </a:rPr>
              <a:t>Прочитай </a:t>
            </a:r>
            <a:r>
              <a:rPr lang="ru-RU" sz="3200" b="1" dirty="0" smtClean="0">
                <a:solidFill>
                  <a:schemeClr val="bg1"/>
                </a:solidFill>
              </a:rPr>
              <a:t>разом </a:t>
            </a:r>
            <a:r>
              <a:rPr lang="ru-RU" sz="3200" b="1" dirty="0" err="1">
                <a:solidFill>
                  <a:schemeClr val="bg1"/>
                </a:solidFill>
              </a:rPr>
              <a:t>із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Читалочкою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25834" y="3819458"/>
            <a:ext cx="4064135" cy="1509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Порівняй пари виділених слів. Якою буквою вони відрізняються? Чи змінилося від появи букви їх значення 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7658" y="5391977"/>
            <a:ext cx="4082312" cy="90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Поміркуй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означають</a:t>
            </a:r>
            <a:r>
              <a:rPr lang="ru-RU" sz="2000" b="1" dirty="0" smtClean="0"/>
              <a:t> </a:t>
            </a:r>
            <a:r>
              <a:rPr lang="ru-RU" sz="2000" b="1" dirty="0"/>
              <a:t>слова 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Мурчик</a:t>
            </a:r>
            <a:r>
              <a:rPr lang="ru-RU" sz="2000" b="1" dirty="0" smtClean="0"/>
              <a:t> </a:t>
            </a:r>
            <a:r>
              <a:rPr lang="ru-RU" sz="2000" b="1" dirty="0"/>
              <a:t>і </a:t>
            </a:r>
            <a:r>
              <a:rPr lang="ru-RU" sz="2000" b="1" dirty="0" err="1" smtClean="0"/>
              <a:t>Жмурчик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94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62318" y="1085850"/>
            <a:ext cx="11084851" cy="5262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Мурчик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сиділи на березі. Вони дивилися на воду. Тоді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Мурчик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прогорнув пісок та й каже: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Сідай ти по той бік, а я по цей, та й будемо в школу грати.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Як? 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— Я напишу слово й прочитаю з цього кінця, а ти прочитаєш з того кінця.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Добре.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Мурчик пише лапкою на піску: РИС.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читає: СИР. І облизується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— Ага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, в мене смачніше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just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Мурчик пише: ТІК.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читає: КІТ. Тоді Мурчик пише: КОТОК. А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дивиться — аж і в нього КОТОК.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Он який ти хитрий… —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стирає лапкою і пише своє.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— Ой, потоп! — закричав Мурчик і вискочив на кручу.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— І в мене: ПОТОП. А я й не боюся, — сміється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і прогортає</a:t>
            </a:r>
          </a:p>
          <a:p>
            <a:pPr algn="just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      хвостиком пісок.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2831" y="370582"/>
            <a:ext cx="9523823" cy="6466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Дмитро </a:t>
            </a:r>
            <a:r>
              <a:rPr lang="uk-UA" sz="3600" b="1" dirty="0" smtClean="0">
                <a:solidFill>
                  <a:schemeClr val="bg1"/>
                </a:solidFill>
              </a:rPr>
              <a:t>Чередниченко. </a:t>
            </a:r>
            <a:r>
              <a:rPr lang="uk-UA" sz="3600" b="1" dirty="0" err="1" smtClean="0">
                <a:solidFill>
                  <a:schemeClr val="bg1"/>
                </a:solidFill>
              </a:rPr>
              <a:t>Мурчик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і </a:t>
            </a:r>
            <a:r>
              <a:rPr lang="uk-UA" sz="3600" b="1" dirty="0" err="1" smtClean="0">
                <a:solidFill>
                  <a:schemeClr val="bg1"/>
                </a:solidFill>
              </a:rPr>
              <a:t>Жмурчик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2408" y="5845909"/>
            <a:ext cx="1054100" cy="1005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92-93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15192" y="1372574"/>
            <a:ext cx="5866068" cy="2168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/>
              <a:t>Чим </a:t>
            </a:r>
            <a:r>
              <a:rPr lang="ru-RU" sz="2400" b="1" dirty="0" err="1"/>
              <a:t>займалися</a:t>
            </a:r>
            <a:r>
              <a:rPr lang="ru-RU" sz="2400" b="1" dirty="0"/>
              <a:t> котики? 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цікавого</a:t>
            </a:r>
            <a:r>
              <a:rPr lang="ru-RU" sz="2400" b="1" dirty="0"/>
              <a:t> в </a:t>
            </a:r>
            <a:r>
              <a:rPr lang="ru-RU" sz="2400" b="1" dirty="0" err="1"/>
              <a:t>грі</a:t>
            </a:r>
            <a:r>
              <a:rPr lang="ru-RU" sz="2400" b="1" dirty="0"/>
              <a:t> </a:t>
            </a:r>
            <a:r>
              <a:rPr lang="ru-RU" sz="2400" b="1" dirty="0" err="1"/>
              <a:t>котиків</a:t>
            </a:r>
            <a:r>
              <a:rPr lang="ru-RU" sz="2400" b="1" dirty="0"/>
              <a:t>? 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доводилося</a:t>
            </a:r>
            <a:r>
              <a:rPr lang="ru-RU" sz="2400" b="1" dirty="0"/>
              <a:t> </a:t>
            </a:r>
            <a:r>
              <a:rPr lang="ru-RU" sz="2400" b="1" dirty="0" err="1" smtClean="0"/>
              <a:t>тобі</a:t>
            </a:r>
            <a:r>
              <a:rPr lang="ru-RU" sz="2400" b="1" dirty="0" smtClean="0"/>
              <a:t> </a:t>
            </a:r>
            <a:r>
              <a:rPr lang="ru-RU" sz="2400" b="1" dirty="0" err="1"/>
              <a:t>грати</a:t>
            </a:r>
            <a:r>
              <a:rPr lang="ru-RU" sz="2400" b="1" dirty="0"/>
              <a:t> в </a:t>
            </a:r>
            <a:r>
              <a:rPr lang="ru-RU" sz="2400" b="1" dirty="0" err="1"/>
              <a:t>таку</a:t>
            </a:r>
            <a:r>
              <a:rPr lang="ru-RU" sz="2400" b="1" dirty="0"/>
              <a:t> </a:t>
            </a:r>
            <a:r>
              <a:rPr lang="ru-RU" sz="2400" b="1" dirty="0" err="1"/>
              <a:t>гру</a:t>
            </a:r>
            <a:r>
              <a:rPr lang="ru-RU" sz="2400" b="1" dirty="0" smtClean="0"/>
              <a:t>?</a:t>
            </a:r>
          </a:p>
          <a:p>
            <a:r>
              <a:rPr lang="ru-RU" sz="2400" b="1" dirty="0" smtClean="0"/>
              <a:t>4. Чим </a:t>
            </a:r>
            <a:r>
              <a:rPr lang="ru-RU" sz="2400" b="1" dirty="0" err="1"/>
              <a:t>цікаві</a:t>
            </a:r>
            <a:r>
              <a:rPr lang="ru-RU" sz="2400" b="1" dirty="0"/>
              <a:t> слова, </a:t>
            </a:r>
            <a:r>
              <a:rPr lang="ru-RU" sz="2400" b="1" dirty="0" err="1"/>
              <a:t>написані</a:t>
            </a:r>
            <a:r>
              <a:rPr lang="ru-RU" sz="2400" b="1" dirty="0"/>
              <a:t> котиками?</a:t>
            </a:r>
          </a:p>
          <a:p>
            <a:r>
              <a:rPr lang="ru-RU" sz="2400" b="1" dirty="0" smtClean="0"/>
              <a:t>5. </a:t>
            </a:r>
            <a:r>
              <a:rPr lang="ru-RU" sz="2400" b="1" dirty="0"/>
              <a:t>У яку </a:t>
            </a:r>
            <a:r>
              <a:rPr lang="ru-RU" sz="2400" b="1" dirty="0" err="1"/>
              <a:t>гру</a:t>
            </a:r>
            <a:r>
              <a:rPr lang="ru-RU" sz="2400" b="1" dirty="0"/>
              <a:t> </a:t>
            </a:r>
            <a:r>
              <a:rPr lang="ru-RU" sz="2400" b="1" dirty="0" err="1"/>
              <a:t>зі</a:t>
            </a:r>
            <a:r>
              <a:rPr lang="ru-RU" sz="2400" b="1" dirty="0"/>
              <a:t> словами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вмієш</a:t>
            </a:r>
            <a:r>
              <a:rPr lang="ru-RU" sz="2400" b="1" dirty="0"/>
              <a:t> </a:t>
            </a:r>
            <a:r>
              <a:rPr lang="ru-RU" sz="2400" b="1" dirty="0" err="1"/>
              <a:t>грати</a:t>
            </a:r>
            <a:r>
              <a:rPr lang="ru-RU" sz="2400" b="1" dirty="0" smtClean="0"/>
              <a:t>?</a:t>
            </a:r>
            <a:endParaRPr lang="uk-UA" sz="24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372574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966" y="3727384"/>
            <a:ext cx="4245227" cy="25652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105630" y="3727384"/>
            <a:ext cx="3390538" cy="25652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Розглянь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малюнок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котиків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Мурчик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Жмурчик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Опиши,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виглядає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кожний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них.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Склади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розповідь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малюнком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8" y="4907902"/>
            <a:ext cx="1882004" cy="1882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20648" y="1596173"/>
            <a:ext cx="241962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сиділи 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20648" y="2385851"/>
            <a:ext cx="241962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берег 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3" y="3138454"/>
            <a:ext cx="241962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бік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40797" y="3838970"/>
            <a:ext cx="239947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школа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3" y="4539487"/>
            <a:ext cx="241962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гра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0" y="1596173"/>
            <a:ext cx="2765132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лапка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1" y="2342409"/>
            <a:ext cx="276513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читає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399" y="3037489"/>
            <a:ext cx="276513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5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хитрий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1" y="3757579"/>
            <a:ext cx="276512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стирає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190400" y="4458095"/>
            <a:ext cx="276513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круча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81984" y="554516"/>
            <a:ext cx="8732066" cy="794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Читаємо </a:t>
            </a:r>
            <a:r>
              <a:rPr lang="ru-RU" sz="4000" b="1" dirty="0" err="1" smtClean="0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27" y="3620636"/>
            <a:ext cx="2954980" cy="1969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87433" y="560043"/>
            <a:ext cx="9224798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362" y="1410345"/>
            <a:ext cx="403038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Пограємо в школу з кошенятами.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Закінчи їх речення.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579" y="2202170"/>
            <a:ext cx="25595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Щеня у 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48052" y="2188776"/>
            <a:ext cx="252935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Порося у 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2397" y="2189629"/>
            <a:ext cx="17637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собаки.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0659" y="1410345"/>
            <a:ext cx="27600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два речення за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вибором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856" y="2929723"/>
            <a:ext cx="25595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Теля у 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3363" y="2919227"/>
            <a:ext cx="201573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корови.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6418" y="2179138"/>
            <a:ext cx="14843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свині.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562" y="1410264"/>
            <a:ext cx="2600601" cy="223651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867093" y="2919228"/>
            <a:ext cx="252935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Кошеня у 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3568" y="2929723"/>
            <a:ext cx="14843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кішки.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Щенок или взрослая собака - кого лучше выбрать и завет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138"/>
          <a:stretch/>
        </p:blipFill>
        <p:spPr bwMode="auto">
          <a:xfrm>
            <a:off x="368238" y="4605629"/>
            <a:ext cx="2748886" cy="18773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Цікаві факти про свиней | Цікаво знати. Світ цікавих факті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31" y="3727810"/>
            <a:ext cx="3597360" cy="20235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20 дуже милих фото кішок з кошенятами — мамина любов без меж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20 дуже милих фото кішок з кошенятами — мамина любов без меж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96" y="4605630"/>
            <a:ext cx="2614035" cy="19302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  <p:bldP spid="2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116" y="583532"/>
            <a:ext cx="8918044" cy="8533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2021" y="1755944"/>
            <a:ext cx="455616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дізналися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найбільше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запам’яталося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вмієш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грати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750524" y="1755944"/>
            <a:ext cx="3021431" cy="3644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562578" y="1755944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07892"/>
            <a:ext cx="8811364" cy="8036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2415" y="2166256"/>
            <a:ext cx="1250303" cy="1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42732" y="1930783"/>
            <a:ext cx="2317637" cy="168006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Вибери ту акваріумну рибку, що демонструє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твою роботу на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Рефлексія. 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349740" y="1745203"/>
            <a:ext cx="2016868" cy="102561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Час за роботою пролетів непомітно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449045" y="4286510"/>
            <a:ext cx="2705009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Успішно впорав/</a:t>
            </a:r>
            <a:r>
              <a:rPr lang="uk-UA" sz="2000" b="1" dirty="0" err="1" smtClean="0"/>
              <a:t>лася</a:t>
            </a:r>
            <a:r>
              <a:rPr lang="uk-UA" sz="2000" b="1" dirty="0" smtClean="0"/>
              <a:t> </a:t>
            </a:r>
            <a:r>
              <a:rPr lang="uk-UA" sz="2000" b="1" dirty="0"/>
              <a:t>із </a:t>
            </a:r>
            <a:r>
              <a:rPr lang="uk-UA" sz="2000" b="1" dirty="0" smtClean="0"/>
              <a:t>завданнями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1" y="2959339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Деякі завдання зроблені мною з допомогою.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20" y="1649889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3049250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93470" y="4293359"/>
            <a:ext cx="2999845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Всі завдання уроку мною розв’язані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97" y="4544558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58" y="4574440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88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233" y="2665818"/>
            <a:ext cx="6175682" cy="310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72516" y="503283"/>
            <a:ext cx="8732066" cy="7745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>
                <a:solidFill>
                  <a:schemeClr val="bg1"/>
                </a:solidFill>
              </a:rPr>
              <a:t>Емоційне налаштування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107" y="1529278"/>
            <a:ext cx="528740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знову лунає дзвінок,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 всіх на урок.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дружно ми працювати,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 та фантазувати. </a:t>
            </a:r>
          </a:p>
        </p:txBody>
      </p:sp>
    </p:spTree>
    <p:extLst>
      <p:ext uri="{BB962C8B-B14F-4D97-AF65-F5344CB8AC3E}">
        <p14:creationId xmlns:p14="http://schemas.microsoft.com/office/powerpoint/2010/main" val="2535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42733" y="1320579"/>
            <a:ext cx="2317637" cy="16800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Існує повір’я,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риба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це символ родючості й життєдайності.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204261" y="1345805"/>
            <a:ext cx="2310937" cy="89447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Готовність  до активної роботи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5730331" y="5236460"/>
            <a:ext cx="4732020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 </a:t>
            </a:r>
            <a:r>
              <a:rPr lang="uk-UA" sz="2000" b="1" dirty="0" err="1"/>
              <a:t>уроці</a:t>
            </a:r>
            <a:r>
              <a:rPr lang="uk-UA" sz="2000" b="1" dirty="0"/>
              <a:t> </a:t>
            </a:r>
            <a:r>
              <a:rPr lang="uk-UA" sz="2000" b="1" dirty="0" smtClean="0"/>
              <a:t>успішно впораєшся </a:t>
            </a:r>
            <a:r>
              <a:rPr lang="uk-UA" sz="2000" b="1" dirty="0"/>
              <a:t>із завданнями, </a:t>
            </a:r>
            <a:r>
              <a:rPr lang="uk-UA" sz="2000" b="1" dirty="0" smtClean="0"/>
              <a:t>виявиш творче мислення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1" y="2822179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Настороженість, </a:t>
            </a:r>
            <a:r>
              <a:rPr lang="uk-UA" sz="2000" b="1" dirty="0"/>
              <a:t>але </a:t>
            </a:r>
            <a:r>
              <a:rPr lang="uk-UA" sz="2000" b="1" dirty="0" smtClean="0"/>
              <a:t>здатність </a:t>
            </a:r>
            <a:r>
              <a:rPr lang="uk-UA" sz="2000" b="1" dirty="0"/>
              <a:t>працювати.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70" y="1345807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2770816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85294" y="4155865"/>
            <a:ext cx="3529901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Готовність  до розв’язання серйозних проблем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1" y="3968596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59" y="4948428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642733" y="3126832"/>
            <a:ext cx="2317637" cy="25178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ту рибку, яку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хочеш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пустити в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свій акваріум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, а я зроблю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прогноз твого стану на урок.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7351" y="32591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4098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00" y="1028939"/>
            <a:ext cx="3224118" cy="216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19242" y="259065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2131" y="3280455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ау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415225" y="4240420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608114" y="502985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ао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351525" y="328045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544414" y="4028331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аи</a:t>
            </a:r>
            <a:endParaRPr lang="ru-RU" sz="3000" b="1" dirty="0"/>
          </a:p>
        </p:txBody>
      </p:sp>
      <p:pic>
        <p:nvPicPr>
          <p:cNvPr id="6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719186" y="440470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5912075" y="511444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аі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893423" y="3416721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086312" y="4126462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ае</a:t>
            </a:r>
            <a:endParaRPr lang="ru-RU" sz="3000" b="1" dirty="0"/>
          </a:p>
        </p:txBody>
      </p:sp>
      <p:pic>
        <p:nvPicPr>
          <p:cNvPr id="17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811837" y="265702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18263" y="339748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уа</a:t>
            </a:r>
            <a:endParaRPr lang="ru-RU" sz="3000" b="1" dirty="0"/>
          </a:p>
        </p:txBody>
      </p:sp>
      <p:pic>
        <p:nvPicPr>
          <p:cNvPr id="19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3118263" y="470772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11152" y="541746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уо</a:t>
            </a:r>
            <a:endParaRPr lang="ru-RU" sz="3000" b="1" dirty="0"/>
          </a:p>
        </p:txBody>
      </p:sp>
      <p:pic>
        <p:nvPicPr>
          <p:cNvPr id="21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607506" y="147028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922552" y="2198934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уи</a:t>
            </a:r>
            <a:endParaRPr lang="ru-RU" sz="3000" b="1" dirty="0"/>
          </a:p>
        </p:txBody>
      </p:sp>
      <p:pic>
        <p:nvPicPr>
          <p:cNvPr id="2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199166" y="4240420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392055" y="4950161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уі</a:t>
            </a:r>
            <a:endParaRPr lang="ru-RU" sz="3000" b="1" dirty="0"/>
          </a:p>
        </p:txBody>
      </p:sp>
      <p:pic>
        <p:nvPicPr>
          <p:cNvPr id="25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238786" y="2422684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431675" y="3132425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уе</a:t>
            </a:r>
            <a:endParaRPr lang="ru-RU" sz="3000" b="1" dirty="0"/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892118" y="1034462"/>
            <a:ext cx="3177540" cy="13882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Але вони швидко випаровуються.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9060411" y="1094706"/>
            <a:ext cx="2558012" cy="751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Встигни прочитати буквосполучення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6" grpId="0"/>
      <p:bldP spid="56" grpId="1"/>
      <p:bldP spid="59" grpId="0"/>
      <p:bldP spid="59" grpId="1"/>
      <p:bldP spid="63" grpId="0"/>
      <p:bldP spid="63" grpId="1"/>
      <p:bldP spid="65" grpId="0"/>
      <p:bldP spid="65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03226" y="397842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6115" y="468816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ці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633873" y="448950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826762" y="519924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ім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065462" y="328045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258351" y="3990199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си</a:t>
            </a:r>
            <a:endParaRPr lang="ru-RU" sz="3000" b="1" dirty="0"/>
          </a:p>
        </p:txBody>
      </p:sp>
      <p:pic>
        <p:nvPicPr>
          <p:cNvPr id="6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519647" y="468680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712536" y="5396549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іт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0136669" y="201168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0329558" y="272142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те</a:t>
            </a:r>
            <a:endParaRPr lang="ru-RU" sz="3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07351" y="32591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038511" y="2565032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01730" y="3335953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па</a:t>
            </a:r>
            <a:endParaRPr lang="ru-RU" sz="3000" b="1" dirty="0"/>
          </a:p>
        </p:txBody>
      </p:sp>
      <p:pic>
        <p:nvPicPr>
          <p:cNvPr id="2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3880263" y="302523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73152" y="373497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ло</a:t>
            </a:r>
            <a:endParaRPr lang="ru-RU" sz="3000" b="1" dirty="0"/>
          </a:p>
        </p:txBody>
      </p:sp>
      <p:pic>
        <p:nvPicPr>
          <p:cNvPr id="2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635156" y="480463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28045" y="551438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ші</a:t>
            </a:r>
            <a:endParaRPr lang="ru-RU" sz="3000" b="1" dirty="0"/>
          </a:p>
        </p:txBody>
      </p:sp>
      <p:pic>
        <p:nvPicPr>
          <p:cNvPr id="2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634589" y="3021471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827478" y="3731212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хи</a:t>
            </a:r>
            <a:endParaRPr lang="ru-RU" sz="3000" b="1" dirty="0"/>
          </a:p>
        </p:txBody>
      </p:sp>
      <p:pic>
        <p:nvPicPr>
          <p:cNvPr id="26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712536" y="161022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905425" y="2319967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фе</a:t>
            </a:r>
            <a:endParaRPr lang="ru-RU" sz="3000" b="1" dirty="0"/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9060411" y="1094706"/>
            <a:ext cx="2558012" cy="751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Встигни прочитати буквосполучення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892118" y="1034462"/>
            <a:ext cx="3177540" cy="13882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Але вони швидко випаровуються.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00" y="1028939"/>
            <a:ext cx="3224118" cy="216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185897" y="466552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78786" y="537527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би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1550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" grpId="0"/>
      <p:bldP spid="56" grpId="1"/>
      <p:bldP spid="59" grpId="0"/>
      <p:bldP spid="59" grpId="1"/>
      <p:bldP spid="63" grpId="0"/>
      <p:bldP spid="63" grpId="1"/>
      <p:bldP spid="65" grpId="0"/>
      <p:bldP spid="65" grpId="1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50826" y="322576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3715" y="3935507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ора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633873" y="448950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826762" y="519924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же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726994" y="336023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919883" y="4069977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мак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890279" y="257079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9083168" y="328054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кеб</a:t>
            </a:r>
            <a:endParaRPr lang="ru-RU" sz="3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07351" y="32591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066506" y="4724943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59395" y="5434684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ога</a:t>
            </a:r>
            <a:endParaRPr lang="ru-RU" sz="3000" b="1" dirty="0"/>
          </a:p>
        </p:txBody>
      </p:sp>
      <p:pic>
        <p:nvPicPr>
          <p:cNvPr id="2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710335" y="257079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03224" y="328054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/>
              <a:t>оіт</a:t>
            </a:r>
            <a:endParaRPr lang="ru-RU" sz="3000" b="1" dirty="0"/>
          </a:p>
        </p:txBody>
      </p:sp>
      <p:pic>
        <p:nvPicPr>
          <p:cNvPr id="2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635156" y="480463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28045" y="551438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еж</a:t>
            </a:r>
            <a:endParaRPr lang="ru-RU" sz="3000" b="1" dirty="0"/>
          </a:p>
        </p:txBody>
      </p:sp>
      <p:pic>
        <p:nvPicPr>
          <p:cNvPr id="2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881546" y="321877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74435" y="392851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коп</a:t>
            </a:r>
            <a:endParaRPr lang="ru-RU" sz="3000" b="1" dirty="0"/>
          </a:p>
        </p:txBody>
      </p:sp>
      <p:pic>
        <p:nvPicPr>
          <p:cNvPr id="26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620424" y="1288572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13313" y="1998313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/>
              <a:t>зук</a:t>
            </a:r>
            <a:endParaRPr lang="ru-RU" sz="3000" b="1" dirty="0"/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9060411" y="1094706"/>
            <a:ext cx="2558012" cy="751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Встигни прочитати буквосполучення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892118" y="1034462"/>
            <a:ext cx="3177540" cy="13882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Але вони швидко випаровуються.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00" y="1028939"/>
            <a:ext cx="3224118" cy="216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" grpId="0"/>
      <p:bldP spid="56" grpId="1"/>
      <p:bldP spid="59" grpId="0"/>
      <p:bldP spid="59" grpId="1"/>
      <p:bldP spid="65" grpId="0"/>
      <p:bldP spid="65" grpId="1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72566" y="494530"/>
            <a:ext cx="8732066" cy="6484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765332" y="1365974"/>
            <a:ext cx="2046446" cy="421872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82EE71A2-5B11-4F4E-AE96-039F9C5E3212}"/>
              </a:ext>
            </a:extLst>
          </p:cNvPr>
          <p:cNvSpPr/>
          <p:nvPr/>
        </p:nvSpPr>
        <p:spPr>
          <a:xfrm>
            <a:off x="3169877" y="1416827"/>
            <a:ext cx="5379763" cy="6041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Е-е-е — де наш котик, де?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C59A1651-FD8A-4372-BE56-FA757739FF7D}"/>
              </a:ext>
            </a:extLst>
          </p:cNvPr>
          <p:cNvSpPr/>
          <p:nvPr/>
        </p:nvSpPr>
        <p:spPr>
          <a:xfrm>
            <a:off x="3169877" y="2094067"/>
            <a:ext cx="5379763" cy="6041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У-у-у — мишку </a:t>
            </a:r>
            <a:r>
              <a:rPr lang="ru-RU" sz="3200" b="1" dirty="0" err="1"/>
              <a:t>з'їв</a:t>
            </a:r>
            <a:r>
              <a:rPr lang="ru-RU" sz="3200" b="1" dirty="0"/>
              <a:t> малу. 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6421F980-FEF3-4B6D-B243-05B2637F54C7}"/>
              </a:ext>
            </a:extLst>
          </p:cNvPr>
          <p:cNvSpPr/>
          <p:nvPr/>
        </p:nvSpPr>
        <p:spPr>
          <a:xfrm>
            <a:off x="3169877" y="2825661"/>
            <a:ext cx="5379763" cy="6289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І-і-і — </a:t>
            </a:r>
            <a:r>
              <a:rPr lang="ru-RU" sz="3200" b="1" dirty="0" err="1" smtClean="0"/>
              <a:t>він</a:t>
            </a:r>
            <a:r>
              <a:rPr lang="ru-RU" sz="3200" b="1" dirty="0" smtClean="0"/>
              <a:t> </a:t>
            </a:r>
            <a:r>
              <a:rPr lang="ru-RU" sz="3200" b="1" dirty="0"/>
              <a:t>спить на </a:t>
            </a:r>
            <a:r>
              <a:rPr lang="ru-RU" sz="3200" b="1" dirty="0" err="1"/>
              <a:t>печі</a:t>
            </a:r>
            <a:r>
              <a:rPr lang="ru-RU" sz="3200" b="1" dirty="0"/>
              <a:t>. 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D8609BDE-5712-4F49-91B5-22C0866E885D}"/>
              </a:ext>
            </a:extLst>
          </p:cNvPr>
          <p:cNvSpPr/>
          <p:nvPr/>
        </p:nvSpPr>
        <p:spPr>
          <a:xfrm>
            <a:off x="3169877" y="3557497"/>
            <a:ext cx="5379763" cy="6041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И-и-и — </a:t>
            </a:r>
            <a:r>
              <a:rPr lang="ru-RU" sz="3200" b="1" dirty="0" err="1"/>
              <a:t>має</a:t>
            </a:r>
            <a:r>
              <a:rPr lang="ru-RU" sz="3200" b="1" dirty="0"/>
              <a:t> </a:t>
            </a:r>
            <a:r>
              <a:rPr lang="ru-RU" sz="3200" b="1" dirty="0" err="1"/>
              <a:t>гарні</a:t>
            </a:r>
            <a:r>
              <a:rPr lang="ru-RU" sz="3200" b="1" dirty="0"/>
              <a:t> </a:t>
            </a:r>
            <a:r>
              <a:rPr lang="ru-RU" sz="3200" b="1" dirty="0" err="1"/>
              <a:t>сни</a:t>
            </a:r>
            <a:r>
              <a:rPr lang="ru-RU" sz="3200" b="1" dirty="0"/>
              <a:t>. 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9B4D3D57-F66E-4202-B8D3-82BDCF9012D0}"/>
              </a:ext>
            </a:extLst>
          </p:cNvPr>
          <p:cNvSpPr/>
          <p:nvPr/>
        </p:nvSpPr>
        <p:spPr>
          <a:xfrm>
            <a:off x="3169876" y="4248278"/>
            <a:ext cx="5379763" cy="628966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О-о-о — не </a:t>
            </a:r>
            <a:r>
              <a:rPr lang="ru-RU" sz="3200" b="1" dirty="0" err="1"/>
              <a:t>будіть</a:t>
            </a:r>
            <a:r>
              <a:rPr lang="ru-RU" sz="3200" b="1" dirty="0"/>
              <a:t> </a:t>
            </a:r>
            <a:r>
              <a:rPr lang="ru-RU" sz="3200" b="1" dirty="0" err="1"/>
              <a:t>його</a:t>
            </a:r>
            <a:r>
              <a:rPr lang="ru-RU" sz="3200" b="1" dirty="0"/>
              <a:t>.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C9108545-68E2-44DC-B69F-EC2ADC7EDAC2}"/>
              </a:ext>
            </a:extLst>
          </p:cNvPr>
          <p:cNvSpPr/>
          <p:nvPr/>
        </p:nvSpPr>
        <p:spPr>
          <a:xfrm>
            <a:off x="3169877" y="4993235"/>
            <a:ext cx="5379763" cy="6289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 І-і-і — тихо, мишки </a:t>
            </a:r>
            <a:r>
              <a:rPr lang="ru-RU" sz="3200" b="1" dirty="0" err="1"/>
              <a:t>всі</a:t>
            </a:r>
            <a:r>
              <a:rPr lang="ru-RU" sz="3200" b="1" dirty="0"/>
              <a:t>!</a:t>
            </a:r>
          </a:p>
        </p:txBody>
      </p:sp>
      <p:pic>
        <p:nvPicPr>
          <p:cNvPr id="1026" name="Picture 2" descr="D:\Картинки до тестів\Тварини\Кі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50" y="4235489"/>
            <a:ext cx="2962275" cy="154305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6" y="1914161"/>
            <a:ext cx="604535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усвідомлено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у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відповідному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й надрукуємо речення за початком і малюнками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43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88247" y="468993"/>
            <a:ext cx="8732066" cy="6740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Розповіді про </a:t>
            </a:r>
            <a:r>
              <a:rPr lang="ru-RU" sz="4000" b="1" dirty="0" err="1">
                <a:solidFill>
                  <a:schemeClr val="bg1"/>
                </a:solidFill>
              </a:rPr>
              <a:t>хатніх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улюбленців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78765" y="1383030"/>
            <a:ext cx="5637060" cy="9143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Чи</a:t>
            </a:r>
            <a:r>
              <a:rPr lang="ru-RU" sz="2800" dirty="0" smtClean="0"/>
              <a:t> є у тебе </a:t>
            </a:r>
            <a:r>
              <a:rPr lang="ru-RU" sz="2800" dirty="0" err="1" smtClean="0"/>
              <a:t>вдома</a:t>
            </a:r>
            <a:r>
              <a:rPr lang="ru-RU" sz="2800" dirty="0" smtClean="0"/>
              <a:t> </a:t>
            </a:r>
            <a:r>
              <a:rPr lang="ru-RU" sz="2800" dirty="0" err="1" smtClean="0"/>
              <a:t>домашній</a:t>
            </a:r>
            <a:r>
              <a:rPr lang="ru-RU" sz="2800" dirty="0" smtClean="0"/>
              <a:t> </a:t>
            </a:r>
            <a:r>
              <a:rPr lang="ru-RU" sz="2800" dirty="0" err="1" smtClean="0"/>
              <a:t>улюбленець</a:t>
            </a:r>
            <a:r>
              <a:rPr lang="ru-RU" sz="2800" dirty="0" smtClean="0"/>
              <a:t>? </a:t>
            </a:r>
            <a:r>
              <a:rPr lang="ru-RU" sz="2800" dirty="0" err="1" smtClean="0"/>
              <a:t>Хто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він</a:t>
            </a:r>
            <a:r>
              <a:rPr lang="ru-RU" sz="2800" dirty="0" smtClean="0"/>
              <a:t>?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він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45" y="1392147"/>
            <a:ext cx="3784498" cy="243469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65290" y="4552193"/>
            <a:ext cx="143971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єнот</a:t>
            </a:r>
            <a:endParaRPr lang="uk-UA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16" y="3826841"/>
            <a:ext cx="637926" cy="6600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861835" y="4694469"/>
            <a:ext cx="274841" cy="565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136676" y="4694470"/>
            <a:ext cx="274841" cy="565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63355" y="4552192"/>
            <a:ext cx="140941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язик</a:t>
            </a:r>
            <a:endParaRPr lang="uk-UA" sz="40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5525196" y="4676572"/>
            <a:ext cx="274841" cy="565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7594" y="4552193"/>
            <a:ext cx="6765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к</a:t>
            </a:r>
            <a:endParaRPr lang="uk-UA" sz="4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4765"/>
          <a:stretch/>
        </p:blipFill>
        <p:spPr>
          <a:xfrm>
            <a:off x="461644" y="2898923"/>
            <a:ext cx="1426603" cy="158799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42" y="2806003"/>
            <a:ext cx="1402363" cy="168091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64" y="2844100"/>
            <a:ext cx="1573870" cy="164281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83" y="3826841"/>
            <a:ext cx="637926" cy="6600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154276" y="5477846"/>
            <a:ext cx="251448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котик</a:t>
            </a:r>
            <a:endParaRPr lang="uk-UA" sz="4000" b="1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5750058" y="4694470"/>
            <a:ext cx="274841" cy="565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74" y="2401406"/>
            <a:ext cx="3147609" cy="314760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304804" y="1528041"/>
            <a:ext cx="3445254" cy="6243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Розв'яжи ребус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31968" y="1390026"/>
            <a:ext cx="4428631" cy="8369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Зобрази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допомогою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міміки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жестів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котика.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6583" y="3826840"/>
            <a:ext cx="2091079" cy="2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4" grpId="0" animBg="1"/>
      <p:bldP spid="2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54393</TotalTime>
  <Words>785</Words>
  <Application>Microsoft Office PowerPoint</Application>
  <PresentationFormat>Произвольный</PresentationFormat>
  <Paragraphs>163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3594</cp:revision>
  <dcterms:created xsi:type="dcterms:W3CDTF">2018-01-05T16:38:53Z</dcterms:created>
  <dcterms:modified xsi:type="dcterms:W3CDTF">2024-04-15T13:19:10Z</dcterms:modified>
</cp:coreProperties>
</file>