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39" r:id="rId3"/>
    <p:sldId id="1634" r:id="rId4"/>
    <p:sldId id="1723" r:id="rId5"/>
    <p:sldId id="1750" r:id="rId6"/>
    <p:sldId id="1761" r:id="rId7"/>
    <p:sldId id="1838" r:id="rId8"/>
    <p:sldId id="1431" r:id="rId9"/>
    <p:sldId id="1836" r:id="rId10"/>
    <p:sldId id="1688" r:id="rId11"/>
    <p:sldId id="1831" r:id="rId12"/>
    <p:sldId id="1832" r:id="rId13"/>
    <p:sldId id="1711" r:id="rId14"/>
    <p:sldId id="1837" r:id="rId15"/>
    <p:sldId id="1834" r:id="rId16"/>
    <p:sldId id="1835" r:id="rId17"/>
    <p:sldId id="1768" r:id="rId18"/>
    <p:sldId id="1803" r:id="rId19"/>
    <p:sldId id="1753" r:id="rId20"/>
    <p:sldId id="1440" r:id="rId21"/>
    <p:sldId id="151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23"/>
            <p14:sldId id="1750"/>
            <p14:sldId id="1761"/>
            <p14:sldId id="1838"/>
            <p14:sldId id="1431"/>
            <p14:sldId id="1836"/>
            <p14:sldId id="1688"/>
            <p14:sldId id="1831"/>
            <p14:sldId id="1832"/>
            <p14:sldId id="1711"/>
            <p14:sldId id="1837"/>
            <p14:sldId id="1834"/>
            <p14:sldId id="1835"/>
            <p14:sldId id="1768"/>
            <p14:sldId id="1803"/>
            <p14:sldId id="1753"/>
            <p14:sldId id="1440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FF3399"/>
    <a:srgbClr val="FF3300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microsoft.com/office/2007/relationships/hdphoto" Target="../media/hdphoto8.wdp"/><Relationship Id="rId2" Type="http://schemas.openxmlformats.org/officeDocument/2006/relationships/hyperlink" Target="https://learningapps.org/watch?v=p7qgueggk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microsoft.com/office/2007/relationships/hdphoto" Target="../media/hdphoto10.wdp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74269" y="4258179"/>
            <a:ext cx="8925018" cy="173664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Числа </a:t>
            </a:r>
            <a:r>
              <a:rPr lang="uk-UA" sz="4800" b="1" dirty="0" smtClean="0">
                <a:solidFill>
                  <a:schemeClr val="bg1"/>
                </a:solidFill>
              </a:rPr>
              <a:t>41-90. Задача, яка містить два запитання.</a:t>
            </a:r>
          </a:p>
        </p:txBody>
      </p:sp>
      <p:pic>
        <p:nvPicPr>
          <p:cNvPr id="11" name="Picture 4" descr="Милые дети и школьные предметы, летающие с книгами">
            <a:extLst>
              <a:ext uri="{FF2B5EF4-FFF2-40B4-BE49-F238E27FC236}">
                <a16:creationId xmlns="" xmlns:a16="http://schemas.microsoft.com/office/drawing/2014/main" id="{9348472D-C7E5-54F5-E2A0-EC5AA0AB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30" y="1025254"/>
            <a:ext cx="2809347" cy="306503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49966" y="1144619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І.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103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554082" y="531323"/>
            <a:ext cx="9000892" cy="674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Скільки предметів на кожному малюнку?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CFE3D28-3513-9DC9-0F99-03998EED4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r="12085"/>
          <a:stretch/>
        </p:blipFill>
        <p:spPr>
          <a:xfrm>
            <a:off x="538082" y="2344264"/>
            <a:ext cx="1016000" cy="26081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2319898" y="5089676"/>
            <a:ext cx="53448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58 = _ д.+ _ од. = __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_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12B021-B460-6325-D518-73434F5619F7}"/>
              </a:ext>
            </a:extLst>
          </p:cNvPr>
          <p:cNvSpPr txBox="1"/>
          <p:nvPr/>
        </p:nvSpPr>
        <p:spPr>
          <a:xfrm>
            <a:off x="2459930" y="1254068"/>
            <a:ext cx="6613534" cy="9554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2400" dirty="0">
                <a:solidFill>
                  <a:srgbClr val="7030A0"/>
                </a:solidFill>
              </a:rPr>
              <a:t>ці числа. </a:t>
            </a:r>
          </a:p>
          <a:p>
            <a:r>
              <a:rPr lang="uk-UA" sz="2400" dirty="0">
                <a:solidFill>
                  <a:srgbClr val="7030A0"/>
                </a:solidFill>
              </a:rPr>
              <a:t>Що позначає кожна цифра в записі числа?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879F1D41-C1FA-8E74-D4A8-277978095B3D}"/>
              </a:ext>
            </a:extLst>
          </p:cNvPr>
          <p:cNvSpPr/>
          <p:nvPr/>
        </p:nvSpPr>
        <p:spPr>
          <a:xfrm rot="16200000">
            <a:off x="6303285" y="3146851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985C84F2-DAFF-782E-27FE-1C440525D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r="12085"/>
          <a:stretch/>
        </p:blipFill>
        <p:spPr>
          <a:xfrm>
            <a:off x="1519642" y="2344264"/>
            <a:ext cx="1016000" cy="260812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D39B1DA5-8BED-17B5-E1CD-F621456C2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r="12085"/>
          <a:stretch/>
        </p:blipFill>
        <p:spPr>
          <a:xfrm>
            <a:off x="2501202" y="2344264"/>
            <a:ext cx="1016000" cy="260812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7CD5850-A7EF-E577-8532-2298C839F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r="12085"/>
          <a:stretch/>
        </p:blipFill>
        <p:spPr>
          <a:xfrm>
            <a:off x="3558452" y="2344264"/>
            <a:ext cx="1016000" cy="2608124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F6A6263C-8C63-8920-0850-454884CF3125}"/>
              </a:ext>
            </a:extLst>
          </p:cNvPr>
          <p:cNvSpPr/>
          <p:nvPr/>
        </p:nvSpPr>
        <p:spPr>
          <a:xfrm rot="16200000">
            <a:off x="6754225" y="3146851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1F4DBC68-FA01-53A8-ED8F-BA3BF1F75BE7}"/>
              </a:ext>
            </a:extLst>
          </p:cNvPr>
          <p:cNvSpPr/>
          <p:nvPr/>
        </p:nvSpPr>
        <p:spPr>
          <a:xfrm rot="16200000">
            <a:off x="7205165" y="3146851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2D334ECE-A9DC-5055-E9FF-D81999D84BB5}"/>
              </a:ext>
            </a:extLst>
          </p:cNvPr>
          <p:cNvSpPr/>
          <p:nvPr/>
        </p:nvSpPr>
        <p:spPr>
          <a:xfrm rot="16200000">
            <a:off x="7656105" y="3146851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C0A27912-4562-1456-A8A9-C089EA191B67}"/>
              </a:ext>
            </a:extLst>
          </p:cNvPr>
          <p:cNvSpPr/>
          <p:nvPr/>
        </p:nvSpPr>
        <p:spPr>
          <a:xfrm rot="16200000">
            <a:off x="6303285" y="4005156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34029B44-5ECC-10EB-3B08-D775296BA1A7}"/>
              </a:ext>
            </a:extLst>
          </p:cNvPr>
          <p:cNvSpPr/>
          <p:nvPr/>
        </p:nvSpPr>
        <p:spPr>
          <a:xfrm rot="16200000">
            <a:off x="6754225" y="4005156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6840D390-46AA-ADB1-7ED8-6AA83DDE649A}"/>
              </a:ext>
            </a:extLst>
          </p:cNvPr>
          <p:cNvSpPr/>
          <p:nvPr/>
        </p:nvSpPr>
        <p:spPr>
          <a:xfrm rot="16200000">
            <a:off x="7205165" y="4005156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50A0C804-7761-4A8E-3207-17E4940C1CCD}"/>
              </a:ext>
            </a:extLst>
          </p:cNvPr>
          <p:cNvSpPr/>
          <p:nvPr/>
        </p:nvSpPr>
        <p:spPr>
          <a:xfrm rot="16200000">
            <a:off x="7656105" y="4005156"/>
            <a:ext cx="614410" cy="304694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77CD5850-A7EF-E577-8532-2298C839F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8" r="12085"/>
          <a:stretch/>
        </p:blipFill>
        <p:spPr>
          <a:xfrm>
            <a:off x="4574452" y="2302341"/>
            <a:ext cx="1016000" cy="260812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02758"/>
              </p:ext>
            </p:extLst>
          </p:nvPr>
        </p:nvGraphicFramePr>
        <p:xfrm>
          <a:off x="8683248" y="2947028"/>
          <a:ext cx="2355274" cy="131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637">
                  <a:extLst>
                    <a:ext uri="{9D8B030D-6E8A-4147-A177-3AD203B41FA5}">
                      <a16:colId xmlns="" xmlns:a16="http://schemas.microsoft.com/office/drawing/2014/main" val="2676975735"/>
                    </a:ext>
                  </a:extLst>
                </a:gridCol>
                <a:gridCol w="1177637">
                  <a:extLst>
                    <a:ext uri="{9D8B030D-6E8A-4147-A177-3AD203B41FA5}">
                      <a16:colId xmlns="" xmlns:a16="http://schemas.microsoft.com/office/drawing/2014/main" val="311343434"/>
                    </a:ext>
                  </a:extLst>
                </a:gridCol>
              </a:tblGrid>
              <a:tr h="659375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826370"/>
                  </a:ext>
                </a:extLst>
              </a:tr>
              <a:tr h="659375">
                <a:tc>
                  <a:txBody>
                    <a:bodyPr/>
                    <a:lstStyle/>
                    <a:p>
                      <a:pPr algn="ctr"/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799900"/>
                  </a:ext>
                </a:extLst>
              </a:tr>
            </a:tbl>
          </a:graphicData>
        </a:graphic>
      </p:graphicFrame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627AF831-230F-E278-7467-1E8A87D03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016121" y="3470611"/>
            <a:ext cx="424330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DE149B9A-1958-D259-7365-63FCFF618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10272230" y="3510228"/>
            <a:ext cx="424330" cy="686891"/>
          </a:xfrm>
          <a:prstGeom prst="rect">
            <a:avLst/>
          </a:prstGeom>
        </p:spPr>
      </p:pic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кутник: округлені кути 1049">
            <a:extLst>
              <a:ext uri="{FF2B5EF4-FFF2-40B4-BE49-F238E27FC236}">
                <a16:creationId xmlns="" xmlns:a16="http://schemas.microsoft.com/office/drawing/2014/main" id="{15F635B1-A8A9-5DB3-B5B3-4E0B71CD51ED}"/>
              </a:ext>
            </a:extLst>
          </p:cNvPr>
          <p:cNvSpPr/>
          <p:nvPr/>
        </p:nvSpPr>
        <p:spPr>
          <a:xfrm>
            <a:off x="490682" y="2344264"/>
            <a:ext cx="10819575" cy="260812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2319897" y="5089676"/>
            <a:ext cx="53448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58 = 5д.+ 8од. = 50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кутник: округлені кути 1049">
            <a:extLst>
              <a:ext uri="{FF2B5EF4-FFF2-40B4-BE49-F238E27FC236}">
                <a16:creationId xmlns="" xmlns:a16="http://schemas.microsoft.com/office/drawing/2014/main" id="{15F635B1-A8A9-5DB3-B5B3-4E0B71CD51ED}"/>
              </a:ext>
            </a:extLst>
          </p:cNvPr>
          <p:cNvSpPr/>
          <p:nvPr/>
        </p:nvSpPr>
        <p:spPr>
          <a:xfrm>
            <a:off x="490682" y="2569028"/>
            <a:ext cx="11396518" cy="2144485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70382"/>
              </p:ext>
            </p:extLst>
          </p:nvPr>
        </p:nvGraphicFramePr>
        <p:xfrm>
          <a:off x="9292507" y="3029232"/>
          <a:ext cx="2355274" cy="131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637">
                  <a:extLst>
                    <a:ext uri="{9D8B030D-6E8A-4147-A177-3AD203B41FA5}">
                      <a16:colId xmlns="" xmlns:a16="http://schemas.microsoft.com/office/drawing/2014/main" val="2676975735"/>
                    </a:ext>
                  </a:extLst>
                </a:gridCol>
                <a:gridCol w="1177637">
                  <a:extLst>
                    <a:ext uri="{9D8B030D-6E8A-4147-A177-3AD203B41FA5}">
                      <a16:colId xmlns="" xmlns:a16="http://schemas.microsoft.com/office/drawing/2014/main" val="311343434"/>
                    </a:ext>
                  </a:extLst>
                </a:gridCol>
              </a:tblGrid>
              <a:tr h="659375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826370"/>
                  </a:ext>
                </a:extLst>
              </a:tr>
              <a:tr h="659375">
                <a:tc>
                  <a:txBody>
                    <a:bodyPr/>
                    <a:lstStyle/>
                    <a:p>
                      <a:pPr algn="ctr"/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799900"/>
                  </a:ext>
                </a:extLst>
              </a:tr>
            </a:tbl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22DDC2F-D952-3A4C-5E67-72A40E1F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19" y="2900381"/>
            <a:ext cx="1020981" cy="15664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AB29592-44E5-CD7C-45D9-5E675FA64766}"/>
              </a:ext>
            </a:extLst>
          </p:cNvPr>
          <p:cNvSpPr txBox="1"/>
          <p:nvPr/>
        </p:nvSpPr>
        <p:spPr>
          <a:xfrm>
            <a:off x="841246" y="3503964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D74553C-B174-2F89-A2EC-E29C88E9F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29" y="2900381"/>
            <a:ext cx="1020981" cy="15664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3623C53-3D5F-1051-7977-B7B780FE8568}"/>
              </a:ext>
            </a:extLst>
          </p:cNvPr>
          <p:cNvSpPr txBox="1"/>
          <p:nvPr/>
        </p:nvSpPr>
        <p:spPr>
          <a:xfrm>
            <a:off x="1854756" y="3503964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94929EE0-0BD3-38A6-5D22-D36A233C8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506" y="2900381"/>
            <a:ext cx="1020981" cy="156643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52C9C09-F738-8FBC-4811-0B5C02B31ECF}"/>
              </a:ext>
            </a:extLst>
          </p:cNvPr>
          <p:cNvSpPr txBox="1"/>
          <p:nvPr/>
        </p:nvSpPr>
        <p:spPr>
          <a:xfrm>
            <a:off x="2800933" y="3503964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03A61C0-DA92-8BAA-67DA-C2AF72554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35" y="2900381"/>
            <a:ext cx="1020981" cy="156643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F12251F0-61F3-CFDE-DFD4-F56FB3AF2CD6}"/>
              </a:ext>
            </a:extLst>
          </p:cNvPr>
          <p:cNvSpPr txBox="1"/>
          <p:nvPr/>
        </p:nvSpPr>
        <p:spPr>
          <a:xfrm>
            <a:off x="3871562" y="3503964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5AF4DEC2-CEAF-0D81-7741-C90F7778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929" y="2900381"/>
            <a:ext cx="1020981" cy="156643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C9A9374-7F43-AE46-FDBC-783BBB7895DD}"/>
              </a:ext>
            </a:extLst>
          </p:cNvPr>
          <p:cNvSpPr txBox="1"/>
          <p:nvPr/>
        </p:nvSpPr>
        <p:spPr>
          <a:xfrm>
            <a:off x="4861356" y="3503964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12327AEE-9984-66F9-A309-D9E65F6F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763" y="2900381"/>
            <a:ext cx="1020981" cy="156643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7A02311-8345-55C7-3762-D5CBCCA036FE}"/>
              </a:ext>
            </a:extLst>
          </p:cNvPr>
          <p:cNvSpPr txBox="1"/>
          <p:nvPr/>
        </p:nvSpPr>
        <p:spPr>
          <a:xfrm>
            <a:off x="5839190" y="3503964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69FAAD3A-E90E-21C1-CB0E-2706A5A0E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932" y="2900381"/>
            <a:ext cx="1020981" cy="156643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00A07E9-80D3-CD0D-2B78-3C67FA276A17}"/>
              </a:ext>
            </a:extLst>
          </p:cNvPr>
          <p:cNvSpPr txBox="1"/>
          <p:nvPr/>
        </p:nvSpPr>
        <p:spPr>
          <a:xfrm>
            <a:off x="6818359" y="3503964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Ballpoint pen Royalty Free Vector Image - VectorStock">
            <a:extLst>
              <a:ext uri="{FF2B5EF4-FFF2-40B4-BE49-F238E27FC236}">
                <a16:creationId xmlns="" xmlns:a16="http://schemas.microsoft.com/office/drawing/2014/main" id="{70394D33-EB55-6011-5577-1BE02EF85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17205" b="7684"/>
          <a:stretch/>
        </p:blipFill>
        <p:spPr bwMode="auto">
          <a:xfrm>
            <a:off x="7941875" y="3290476"/>
            <a:ext cx="456763" cy="10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Ballpoint pen Royalty Free Vector Image - VectorStock">
            <a:extLst>
              <a:ext uri="{FF2B5EF4-FFF2-40B4-BE49-F238E27FC236}">
                <a16:creationId xmlns="" xmlns:a16="http://schemas.microsoft.com/office/drawing/2014/main" id="{EAF5855B-BA1E-4CA1-6456-D785C6B79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17205" b="7684"/>
          <a:stretch/>
        </p:blipFill>
        <p:spPr bwMode="auto">
          <a:xfrm>
            <a:off x="8512529" y="3290475"/>
            <a:ext cx="456763" cy="10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018CC13E-C833-B830-B302-AB972E880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778908" y="3661091"/>
            <a:ext cx="317675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6A317F34-412B-4078-2F54-8C67758A08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821027" y="3661090"/>
            <a:ext cx="470074" cy="686891"/>
          </a:xfrm>
          <a:prstGeom prst="rect">
            <a:avLst/>
          </a:prstGeom>
        </p:spPr>
      </p:pic>
      <p:sp>
        <p:nvSpPr>
          <p:cNvPr id="3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554082" y="531323"/>
            <a:ext cx="9000892" cy="674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Скільки предметів на кожному малюнку?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2319898" y="5089676"/>
            <a:ext cx="53448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72 = _ д.+ _ од. = __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_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612B021-B460-6325-D518-73434F5619F7}"/>
              </a:ext>
            </a:extLst>
          </p:cNvPr>
          <p:cNvSpPr txBox="1"/>
          <p:nvPr/>
        </p:nvSpPr>
        <p:spPr>
          <a:xfrm>
            <a:off x="2459930" y="1254068"/>
            <a:ext cx="6613534" cy="9554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2400" dirty="0">
                <a:solidFill>
                  <a:srgbClr val="7030A0"/>
                </a:solidFill>
              </a:rPr>
              <a:t>ці числа. </a:t>
            </a:r>
          </a:p>
          <a:p>
            <a:r>
              <a:rPr lang="uk-UA" sz="2400" dirty="0">
                <a:solidFill>
                  <a:srgbClr val="7030A0"/>
                </a:solidFill>
              </a:rPr>
              <a:t>Що позначає кожна цифра в записі числа?</a:t>
            </a:r>
          </a:p>
        </p:txBody>
      </p:sp>
      <p:sp>
        <p:nvSpPr>
          <p:cNvPr id="3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2319896" y="5089676"/>
            <a:ext cx="53448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72 = 7д.+ 2од. = 70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кутник: округлені кути 1049">
            <a:extLst>
              <a:ext uri="{FF2B5EF4-FFF2-40B4-BE49-F238E27FC236}">
                <a16:creationId xmlns="" xmlns:a16="http://schemas.microsoft.com/office/drawing/2014/main" id="{15F635B1-A8A9-5DB3-B5B3-4E0B71CD51ED}"/>
              </a:ext>
            </a:extLst>
          </p:cNvPr>
          <p:cNvSpPr/>
          <p:nvPr/>
        </p:nvSpPr>
        <p:spPr>
          <a:xfrm>
            <a:off x="490682" y="2656114"/>
            <a:ext cx="11396518" cy="2057400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70382"/>
              </p:ext>
            </p:extLst>
          </p:nvPr>
        </p:nvGraphicFramePr>
        <p:xfrm>
          <a:off x="9292507" y="3029232"/>
          <a:ext cx="2355274" cy="131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637">
                  <a:extLst>
                    <a:ext uri="{9D8B030D-6E8A-4147-A177-3AD203B41FA5}">
                      <a16:colId xmlns="" xmlns:a16="http://schemas.microsoft.com/office/drawing/2014/main" val="2676975735"/>
                    </a:ext>
                  </a:extLst>
                </a:gridCol>
                <a:gridCol w="1177637">
                  <a:extLst>
                    <a:ext uri="{9D8B030D-6E8A-4147-A177-3AD203B41FA5}">
                      <a16:colId xmlns="" xmlns:a16="http://schemas.microsoft.com/office/drawing/2014/main" val="311343434"/>
                    </a:ext>
                  </a:extLst>
                </a:gridCol>
              </a:tblGrid>
              <a:tr h="659375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826370"/>
                  </a:ext>
                </a:extLst>
              </a:tr>
              <a:tr h="659375">
                <a:tc>
                  <a:txBody>
                    <a:bodyPr/>
                    <a:lstStyle/>
                    <a:p>
                      <a:pPr algn="ctr"/>
                      <a:endParaRPr lang="uk-UA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4799900"/>
                  </a:ext>
                </a:extLst>
              </a:tr>
            </a:tbl>
          </a:graphicData>
        </a:graphic>
      </p:graphicFrame>
      <p:pic>
        <p:nvPicPr>
          <p:cNvPr id="36" name="Picture 2" descr="Коробка карандашей разных цветов | Премиум векторы">
            <a:extLst>
              <a:ext uri="{FF2B5EF4-FFF2-40B4-BE49-F238E27FC236}">
                <a16:creationId xmlns="" xmlns:a16="http://schemas.microsoft.com/office/drawing/2014/main" id="{FF810BA3-F17C-B91B-D8CD-D88B6112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88" y="3031595"/>
            <a:ext cx="1062954" cy="14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AB29592-44E5-CD7C-45D9-5E675FA64766}"/>
              </a:ext>
            </a:extLst>
          </p:cNvPr>
          <p:cNvSpPr txBox="1"/>
          <p:nvPr/>
        </p:nvSpPr>
        <p:spPr>
          <a:xfrm>
            <a:off x="934199" y="3737306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2" descr="Коробка карандашей разных цветов | Премиум векторы">
            <a:extLst>
              <a:ext uri="{FF2B5EF4-FFF2-40B4-BE49-F238E27FC236}">
                <a16:creationId xmlns="" xmlns:a16="http://schemas.microsoft.com/office/drawing/2014/main" id="{6DFF2A07-858B-9290-AA70-E449C472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44" y="3031595"/>
            <a:ext cx="1062954" cy="14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4DBE97B-9E3D-1D86-B059-61DD5C566AFA}"/>
              </a:ext>
            </a:extLst>
          </p:cNvPr>
          <p:cNvSpPr txBox="1"/>
          <p:nvPr/>
        </p:nvSpPr>
        <p:spPr>
          <a:xfrm>
            <a:off x="2012455" y="3737306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 descr="Коробка карандашей разных цветов | Премиум векторы">
            <a:extLst>
              <a:ext uri="{FF2B5EF4-FFF2-40B4-BE49-F238E27FC236}">
                <a16:creationId xmlns="" xmlns:a16="http://schemas.microsoft.com/office/drawing/2014/main" id="{2550635C-E123-6C36-8D52-F689134B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73" y="3031595"/>
            <a:ext cx="1062954" cy="14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AD642F86-A606-B21A-197A-0D86E3C8C09B}"/>
              </a:ext>
            </a:extLst>
          </p:cNvPr>
          <p:cNvSpPr txBox="1"/>
          <p:nvPr/>
        </p:nvSpPr>
        <p:spPr>
          <a:xfrm>
            <a:off x="3051784" y="3737306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2" descr="Коробка карандашей разных цветов | Премиум векторы">
            <a:extLst>
              <a:ext uri="{FF2B5EF4-FFF2-40B4-BE49-F238E27FC236}">
                <a16:creationId xmlns="" xmlns:a16="http://schemas.microsoft.com/office/drawing/2014/main" id="{9B1D12C5-3CB6-B700-ABB8-E08648E7D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27" y="3031595"/>
            <a:ext cx="1062954" cy="14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A0C26EF-AFCC-D763-40F9-C433B00882BA}"/>
              </a:ext>
            </a:extLst>
          </p:cNvPr>
          <p:cNvSpPr txBox="1"/>
          <p:nvPr/>
        </p:nvSpPr>
        <p:spPr>
          <a:xfrm>
            <a:off x="4114738" y="3737306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2" descr="Коробка карандашей разных цветов | Премиум векторы">
            <a:extLst>
              <a:ext uri="{FF2B5EF4-FFF2-40B4-BE49-F238E27FC236}">
                <a16:creationId xmlns="" xmlns:a16="http://schemas.microsoft.com/office/drawing/2014/main" id="{E66A6C1F-8DEA-1B44-1C79-5B0F0880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83" y="3031595"/>
            <a:ext cx="1062954" cy="14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A5DDE77-745A-7D79-E52B-9AB4DC3D67AD}"/>
              </a:ext>
            </a:extLst>
          </p:cNvPr>
          <p:cNvSpPr txBox="1"/>
          <p:nvPr/>
        </p:nvSpPr>
        <p:spPr>
          <a:xfrm>
            <a:off x="5192994" y="3737306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2" descr="Коробка карандашей разных цветов | Премиум векторы">
            <a:extLst>
              <a:ext uri="{FF2B5EF4-FFF2-40B4-BE49-F238E27FC236}">
                <a16:creationId xmlns="" xmlns:a16="http://schemas.microsoft.com/office/drawing/2014/main" id="{17505D97-E03C-C350-0580-1F2EAD1D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12" y="3031595"/>
            <a:ext cx="1062954" cy="143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82F92D1-DF22-2231-5F0E-E54239BB0C00}"/>
              </a:ext>
            </a:extLst>
          </p:cNvPr>
          <p:cNvSpPr txBox="1"/>
          <p:nvPr/>
        </p:nvSpPr>
        <p:spPr>
          <a:xfrm>
            <a:off x="6232323" y="3737306"/>
            <a:ext cx="69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4" descr="Я ВОЗЬМУ КАРАНДАШ... ) Клипарт PNG.. Обсуждение на LiveInternet -  Российский Сервис Онлайн-Дневников">
            <a:extLst>
              <a:ext uri="{FF2B5EF4-FFF2-40B4-BE49-F238E27FC236}">
                <a16:creationId xmlns="" xmlns:a16="http://schemas.microsoft.com/office/drawing/2014/main" id="{D40B146D-CD04-A09C-9E37-914BFF09E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4" t="16225" r="15635"/>
          <a:stretch/>
        </p:blipFill>
        <p:spPr bwMode="auto">
          <a:xfrm>
            <a:off x="7694322" y="3121891"/>
            <a:ext cx="620993" cy="12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43C2F48C-D85B-06EF-F9EF-CA6B05E64D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801764" y="3650468"/>
            <a:ext cx="424330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2DDEE384-51FD-1CE0-2887-A84607DCAF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765669" y="3650469"/>
            <a:ext cx="381740" cy="686891"/>
          </a:xfrm>
          <a:prstGeom prst="rect">
            <a:avLst/>
          </a:prstGeom>
        </p:spPr>
      </p:pic>
      <p:sp>
        <p:nvSpPr>
          <p:cNvPr id="3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554082" y="531323"/>
            <a:ext cx="9000892" cy="6741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Скільки предметів на кожному малюнку?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2319898" y="5089676"/>
            <a:ext cx="53448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63 = _ д.+ _ од. = __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_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612B021-B460-6325-D518-73434F5619F7}"/>
              </a:ext>
            </a:extLst>
          </p:cNvPr>
          <p:cNvSpPr txBox="1"/>
          <p:nvPr/>
        </p:nvSpPr>
        <p:spPr>
          <a:xfrm>
            <a:off x="2459930" y="1254068"/>
            <a:ext cx="6613534" cy="9554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dirty="0" smtClean="0">
                <a:solidFill>
                  <a:srgbClr val="7030A0"/>
                </a:solidFill>
              </a:rPr>
              <a:t> </a:t>
            </a:r>
            <a:r>
              <a:rPr lang="uk-UA" sz="2400" dirty="0">
                <a:solidFill>
                  <a:srgbClr val="7030A0"/>
                </a:solidFill>
              </a:rPr>
              <a:t>ці числа. </a:t>
            </a:r>
          </a:p>
          <a:p>
            <a:r>
              <a:rPr lang="uk-UA" sz="2400" dirty="0">
                <a:solidFill>
                  <a:srgbClr val="7030A0"/>
                </a:solidFill>
              </a:rPr>
              <a:t>Що позначає кожна цифра в записі числа?</a:t>
            </a:r>
          </a:p>
        </p:txBody>
      </p:sp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2D90785-64CB-30D5-F9B8-D6AA7FFBE766}"/>
              </a:ext>
            </a:extLst>
          </p:cNvPr>
          <p:cNvSpPr txBox="1"/>
          <p:nvPr/>
        </p:nvSpPr>
        <p:spPr>
          <a:xfrm>
            <a:off x="2319897" y="5099576"/>
            <a:ext cx="534481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63 = 6д.+ 3од. = 60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x-non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983976" y="459752"/>
            <a:ext cx="8732066" cy="7692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117771" y="1416824"/>
            <a:ext cx="525936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За два дні </a:t>
            </a:r>
            <a:r>
              <a:rPr lang="uk-UA" sz="2800" b="1" dirty="0">
                <a:solidFill>
                  <a:srgbClr val="7030A0"/>
                </a:solidFill>
              </a:rPr>
              <a:t>в магазині продали </a:t>
            </a:r>
            <a:r>
              <a:rPr lang="uk-UA" sz="2800" b="1" dirty="0">
                <a:solidFill>
                  <a:srgbClr val="FF0000"/>
                </a:solidFill>
              </a:rPr>
              <a:t>14 костюмів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  <a:r>
              <a:rPr lang="uk-UA" sz="2800" b="1" dirty="0">
                <a:solidFill>
                  <a:srgbClr val="FF0000"/>
                </a:solidFill>
              </a:rPr>
              <a:t>За перший день</a:t>
            </a:r>
            <a:r>
              <a:rPr lang="uk-UA" sz="2800" b="1" dirty="0">
                <a:solidFill>
                  <a:srgbClr val="7030A0"/>
                </a:solidFill>
              </a:rPr>
              <a:t> продали </a:t>
            </a:r>
            <a:r>
              <a:rPr lang="uk-UA" sz="2800" b="1" dirty="0">
                <a:solidFill>
                  <a:srgbClr val="FF0000"/>
                </a:solidFill>
              </a:rPr>
              <a:t>10 костюмів</a:t>
            </a:r>
            <a:r>
              <a:rPr lang="uk-UA" sz="28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117771" y="2801819"/>
            <a:ext cx="525936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1) </a:t>
            </a:r>
            <a:r>
              <a:rPr lang="uk-UA" sz="2800" b="1" dirty="0">
                <a:solidFill>
                  <a:srgbClr val="FF0000"/>
                </a:solidFill>
              </a:rPr>
              <a:t>Скільки костюмів </a:t>
            </a:r>
            <a:r>
              <a:rPr lang="uk-UA" sz="2800" b="1" dirty="0">
                <a:solidFill>
                  <a:srgbClr val="7030A0"/>
                </a:solidFill>
              </a:rPr>
              <a:t>продали </a:t>
            </a:r>
            <a:r>
              <a:rPr lang="uk-UA" sz="2800" b="1" dirty="0">
                <a:solidFill>
                  <a:srgbClr val="FF0000"/>
                </a:solidFill>
              </a:rPr>
              <a:t>за другий день?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6117771" y="4704041"/>
            <a:ext cx="560614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7030A0"/>
                </a:solidFill>
              </a:rPr>
              <a:t>Відповідь: </a:t>
            </a:r>
            <a:r>
              <a:rPr lang="uk-UA" sz="2800" b="1" dirty="0">
                <a:solidFill>
                  <a:srgbClr val="FF0000"/>
                </a:solidFill>
              </a:rPr>
              <a:t>4 костюми </a:t>
            </a:r>
            <a:r>
              <a:rPr lang="uk-UA" sz="2800" b="1" dirty="0">
                <a:solidFill>
                  <a:srgbClr val="7030A0"/>
                </a:solidFill>
              </a:rPr>
              <a:t>продали </a:t>
            </a:r>
            <a:r>
              <a:rPr lang="uk-UA" sz="2800" b="1" dirty="0">
                <a:solidFill>
                  <a:srgbClr val="FF0000"/>
                </a:solidFill>
              </a:rPr>
              <a:t>за</a:t>
            </a:r>
            <a:r>
              <a:rPr lang="uk-UA" sz="2800" b="1" dirty="0">
                <a:solidFill>
                  <a:srgbClr val="7030A0"/>
                </a:solidFill>
              </a:rPr>
              <a:t> </a:t>
            </a:r>
            <a:r>
              <a:rPr lang="uk-UA" sz="2800" b="1" dirty="0">
                <a:solidFill>
                  <a:srgbClr val="FF0000"/>
                </a:solidFill>
              </a:rPr>
              <a:t>другий </a:t>
            </a:r>
            <a:r>
              <a:rPr lang="uk-UA" sz="2800" b="1" dirty="0" smtClean="0">
                <a:solidFill>
                  <a:srgbClr val="FF0000"/>
                </a:solidFill>
              </a:rPr>
              <a:t>день. На </a:t>
            </a:r>
            <a:r>
              <a:rPr lang="uk-UA" sz="2800" b="1" dirty="0">
                <a:solidFill>
                  <a:srgbClr val="FF0000"/>
                </a:solidFill>
              </a:rPr>
              <a:t>6 костюмів </a:t>
            </a:r>
            <a:r>
              <a:rPr lang="uk-UA" sz="2800" b="1" dirty="0" smtClean="0">
                <a:solidFill>
                  <a:srgbClr val="FF0000"/>
                </a:solidFill>
              </a:rPr>
              <a:t>більше</a:t>
            </a:r>
            <a:r>
              <a:rPr lang="uk-UA" sz="2800" b="1" dirty="0" smtClean="0">
                <a:solidFill>
                  <a:srgbClr val="7030A0"/>
                </a:solidFill>
              </a:rPr>
              <a:t> за </a:t>
            </a:r>
            <a:r>
              <a:rPr lang="uk-UA" sz="2800" b="1" dirty="0">
                <a:solidFill>
                  <a:srgbClr val="7030A0"/>
                </a:solidFill>
              </a:rPr>
              <a:t>перший день.</a:t>
            </a:r>
            <a:endParaRPr lang="x-none" sz="2800" b="1" dirty="0">
              <a:solidFill>
                <a:srgbClr val="7030A0"/>
              </a:solidFill>
            </a:endParaRP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="" xmlns:a16="http://schemas.microsoft.com/office/drawing/2014/main" id="{8E33614F-A1DA-B9D8-1122-284F78203D0F}"/>
              </a:ext>
            </a:extLst>
          </p:cNvPr>
          <p:cNvSpPr/>
          <p:nvPr/>
        </p:nvSpPr>
        <p:spPr>
          <a:xfrm>
            <a:off x="620485" y="1393833"/>
            <a:ext cx="5256593" cy="254571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731265" y="2580217"/>
            <a:ext cx="2505421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1 день –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10 к.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406921D-C72C-2EFE-74EB-F49129351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1286" r="77650" b="84944"/>
          <a:stretch/>
        </p:blipFill>
        <p:spPr>
          <a:xfrm>
            <a:off x="1058541" y="4158624"/>
            <a:ext cx="4470400" cy="18565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2" name="Прямокутник: округлені кути 79">
            <a:extLst>
              <a:ext uri="{FF2B5EF4-FFF2-40B4-BE49-F238E27FC236}">
                <a16:creationId xmlns="" xmlns:a16="http://schemas.microsoft.com/office/drawing/2014/main" id="{B7C18F3C-4CCB-DE50-AEFB-3EE1EF8ADD83}"/>
              </a:ext>
            </a:extLst>
          </p:cNvPr>
          <p:cNvSpPr/>
          <p:nvPr/>
        </p:nvSpPr>
        <p:spPr>
          <a:xfrm>
            <a:off x="1010179" y="4095840"/>
            <a:ext cx="4532157" cy="1918575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0EB71CF-B9B2-1F4A-10CD-548A35E23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65990" y="4554168"/>
            <a:ext cx="336084" cy="2206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9E8B5E0-F79F-68CC-8B61-A7CE4058E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192"/>
          <a:stretch/>
        </p:blipFill>
        <p:spPr>
          <a:xfrm>
            <a:off x="2293255" y="4604423"/>
            <a:ext cx="336084" cy="12011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D18A096-827A-32D9-8104-B18343F32750}"/>
              </a:ext>
            </a:extLst>
          </p:cNvPr>
          <p:cNvSpPr txBox="1"/>
          <p:nvPr/>
        </p:nvSpPr>
        <p:spPr>
          <a:xfrm>
            <a:off x="6119336" y="3741914"/>
            <a:ext cx="560457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2) За який день продали костюмів більше? </a:t>
            </a:r>
            <a:r>
              <a:rPr lang="uk-UA" sz="2800" b="1" dirty="0">
                <a:solidFill>
                  <a:srgbClr val="FF0000"/>
                </a:solidFill>
              </a:rPr>
              <a:t>На скільки більше?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57" name="Picture 2" descr="Костюм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39D62C2E-C33B-5635-3AA1-D8D861E3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6500" y1="13095" x2="46500" y2="13095"/>
                        <a14:foregroundMark x1="46833" y1="20238" x2="46833" y2="20238"/>
                        <a14:foregroundMark x1="56500" y1="17857" x2="56500" y2="17857"/>
                        <a14:foregroundMark x1="57000" y1="12075" x2="57000" y2="12075"/>
                        <a14:foregroundMark x1="56833" y1="14626" x2="57167" y2="20238"/>
                        <a14:foregroundMark x1="45000" y1="13095" x2="45000" y2="20748"/>
                        <a14:foregroundMark x1="25167" y1="90306" x2="25167" y2="90306"/>
                        <a14:foregroundMark x1="23167" y1="90306" x2="23167" y2="90306"/>
                        <a14:foregroundMark x1="79167" y1="89456" x2="79167" y2="89456"/>
                        <a14:foregroundMark x1="77667" y1="90646" x2="77667" y2="9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02" y="1575251"/>
            <a:ext cx="1124478" cy="11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Костюм клипарт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BCDBFE4E-6A2D-472B-2933-E5DADA12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6500" y1="13095" x2="46500" y2="13095"/>
                        <a14:foregroundMark x1="46833" y1="20238" x2="46833" y2="20238"/>
                        <a14:foregroundMark x1="56500" y1="17857" x2="56500" y2="17857"/>
                        <a14:foregroundMark x1="57000" y1="12075" x2="57000" y2="12075"/>
                        <a14:foregroundMark x1="56833" y1="14626" x2="57167" y2="20238"/>
                        <a14:foregroundMark x1="45000" y1="13095" x2="45000" y2="20748"/>
                        <a14:foregroundMark x1="25167" y1="90306" x2="25167" y2="90306"/>
                        <a14:foregroundMark x1="23167" y1="90306" x2="23167" y2="90306"/>
                        <a14:foregroundMark x1="79167" y1="89456" x2="79167" y2="89456"/>
                        <a14:foregroundMark x1="77667" y1="90646" x2="77667" y2="9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68" y="1552206"/>
            <a:ext cx="1124478" cy="110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кутник: округлені кути 7">
            <a:extLst>
              <a:ext uri="{FF2B5EF4-FFF2-40B4-BE49-F238E27FC236}">
                <a16:creationId xmlns="" xmlns:a16="http://schemas.microsoft.com/office/drawing/2014/main" id="{05759D26-D08B-17A9-B3B3-902CF77DC7D3}"/>
              </a:ext>
            </a:extLst>
          </p:cNvPr>
          <p:cNvSpPr/>
          <p:nvPr/>
        </p:nvSpPr>
        <p:spPr>
          <a:xfrm>
            <a:off x="3378826" y="2528877"/>
            <a:ext cx="216351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2 день –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? к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73" name="Ліва фігурна дужка 8">
            <a:extLst>
              <a:ext uri="{FF2B5EF4-FFF2-40B4-BE49-F238E27FC236}">
                <a16:creationId xmlns="" xmlns:a16="http://schemas.microsoft.com/office/drawing/2014/main" id="{DEB23572-0918-311B-AE5C-AA8DEFC7C92D}"/>
              </a:ext>
            </a:extLst>
          </p:cNvPr>
          <p:cNvSpPr/>
          <p:nvPr/>
        </p:nvSpPr>
        <p:spPr>
          <a:xfrm rot="16200000">
            <a:off x="2924853" y="713360"/>
            <a:ext cx="585926" cy="4762846"/>
          </a:xfrm>
          <a:prstGeom prst="leftBrac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3366FF"/>
              </a:solidFill>
            </a:endParaRPr>
          </a:p>
        </p:txBody>
      </p:sp>
      <p:sp>
        <p:nvSpPr>
          <p:cNvPr id="74" name="Прямокутник: округлені кути 9">
            <a:extLst>
              <a:ext uri="{FF2B5EF4-FFF2-40B4-BE49-F238E27FC236}">
                <a16:creationId xmlns="" xmlns:a16="http://schemas.microsoft.com/office/drawing/2014/main" id="{679C389C-5A67-EEEA-567B-6D39BAA09804}"/>
              </a:ext>
            </a:extLst>
          </p:cNvPr>
          <p:cNvSpPr/>
          <p:nvPr/>
        </p:nvSpPr>
        <p:spPr>
          <a:xfrm>
            <a:off x="2389941" y="3333801"/>
            <a:ext cx="1342162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14 к.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577224A-CE66-1BEE-B880-8A408CB2A2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010839" y="4302054"/>
            <a:ext cx="317675" cy="68689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019CFF20-BFD7-8517-8AFF-60FD69DD94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510143" y="4302256"/>
            <a:ext cx="381740" cy="60433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4B396401-19B1-5FA1-2349-5B2BC3F87D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811471" y="4302255"/>
            <a:ext cx="424330" cy="68689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9F43281A-2189-C020-9EA9-7419C79A84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3386187" y="5058450"/>
            <a:ext cx="381740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65FA8BCA-0FCA-F743-E452-5BF63A2AB3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636518" y="4302256"/>
            <a:ext cx="381740" cy="60433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2CE51F50-BE9D-6453-AAB6-E92771B481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722937" y="4302255"/>
            <a:ext cx="424330" cy="68689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AB7CAE0-161A-A4AD-8D3F-ECA153569AEB}"/>
              </a:ext>
            </a:extLst>
          </p:cNvPr>
          <p:cNvSpPr txBox="1"/>
          <p:nvPr/>
        </p:nvSpPr>
        <p:spPr>
          <a:xfrm>
            <a:off x="4158680" y="4384206"/>
            <a:ext cx="107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(к.)</a:t>
            </a:r>
            <a:endParaRPr lang="x-none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8B89F2D9-A56B-A57F-B45F-05B7F49DB9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901467" y="5075044"/>
            <a:ext cx="317675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931A8AB3-4F93-2C87-9E40-5D5E1A3AE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527146" y="5075246"/>
            <a:ext cx="381740" cy="60433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E145E584-C3A2-1B86-3B99-E25051969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192"/>
          <a:stretch/>
        </p:blipFill>
        <p:spPr>
          <a:xfrm>
            <a:off x="2266999" y="5353496"/>
            <a:ext cx="336084" cy="120115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51ED833C-D56C-B7E5-BAF9-298F7676D4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609025" y="5061689"/>
            <a:ext cx="424330" cy="68689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4CD19994-F6D9-790B-5701-A50BEAD4FD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44135" y="5294822"/>
            <a:ext cx="336084" cy="22062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8005058-4730-4837-F444-26F75A342CFD}"/>
              </a:ext>
            </a:extLst>
          </p:cNvPr>
          <p:cNvSpPr txBox="1"/>
          <p:nvPr/>
        </p:nvSpPr>
        <p:spPr>
          <a:xfrm>
            <a:off x="3789487" y="5120928"/>
            <a:ext cx="107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(к.)</a:t>
            </a:r>
            <a:endParaRPr lang="x-none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1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Картинки до тестів\Схема до задач\Схема на збільш числ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21613" r="13721" b="21439"/>
          <a:stretch/>
        </p:blipFill>
        <p:spPr bwMode="auto">
          <a:xfrm>
            <a:off x="5873371" y="1931492"/>
            <a:ext cx="2134030" cy="13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" y="3961610"/>
            <a:ext cx="1469481" cy="27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839374" y="2276083"/>
            <a:ext cx="217680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3436584" y="2537494"/>
            <a:ext cx="2188200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D1DBFA-A211-0470-9BE8-14010E3A643E}"/>
              </a:ext>
            </a:extLst>
          </p:cNvPr>
          <p:cNvSpPr txBox="1"/>
          <p:nvPr/>
        </p:nvSpPr>
        <p:spPr>
          <a:xfrm>
            <a:off x="2403329" y="4492998"/>
            <a:ext cx="18291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40 </a:t>
            </a:r>
            <a:r>
              <a:rPr lang="uk-UA" sz="3600" b="1" dirty="0">
                <a:solidFill>
                  <a:srgbClr val="3366FF"/>
                </a:solidFill>
              </a:rPr>
              <a:t>+ </a:t>
            </a:r>
            <a:r>
              <a:rPr lang="uk-UA" sz="3600" b="1" dirty="0" smtClean="0">
                <a:solidFill>
                  <a:srgbClr val="3366FF"/>
                </a:solidFill>
              </a:rPr>
              <a:t>8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2439727" y="5274306"/>
            <a:ext cx="17927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79 </a:t>
            </a:r>
            <a:r>
              <a:rPr lang="uk-UA" sz="3600" b="1" dirty="0">
                <a:solidFill>
                  <a:srgbClr val="3366FF"/>
                </a:solidFill>
              </a:rPr>
              <a:t>– </a:t>
            </a:r>
            <a:r>
              <a:rPr lang="uk-UA" sz="3600" b="1" dirty="0" smtClean="0">
                <a:solidFill>
                  <a:srgbClr val="3366FF"/>
                </a:solidFill>
              </a:rPr>
              <a:t>9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32510" y="4492997"/>
            <a:ext cx="706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68078" y="5274306"/>
            <a:ext cx="6709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5548819" y="4510874"/>
            <a:ext cx="19521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30 + 5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74486" y="4514923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1247" y="3016431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12131" y="3050157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32510" y="1976638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79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45799" y="2530541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31" name="Picture 7" descr="D:\Картинки до тестів\Схема до задач\Схема на зменш числ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33405" r="14381" b="10783"/>
          <a:stretch/>
        </p:blipFill>
        <p:spPr bwMode="auto">
          <a:xfrm>
            <a:off x="8585517" y="2239815"/>
            <a:ext cx="2039550" cy="12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868102" y="2732148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37860" y="3156299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344736" y="1591703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80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9065" y="3068867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5548819" y="5318262"/>
            <a:ext cx="19521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80 – 1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22175" y="5333456"/>
            <a:ext cx="7862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1748118" y="1284430"/>
            <a:ext cx="7528606" cy="6234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вирази до схем.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вирази й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989257" y="3604136"/>
            <a:ext cx="2151837" cy="7149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Знаходження суми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3347142" y="3604136"/>
            <a:ext cx="2070197" cy="8064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Знаходження доданку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5699953" y="3662762"/>
            <a:ext cx="2789743" cy="8064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Збільшення числа на кілька одиниць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8661475" y="3662762"/>
            <a:ext cx="2789743" cy="8064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Зменшення числа на кілька одиниць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 клас\2 Матем\1 УРОКИ Листопад\6 Числа 21_100\№103 Числа 41-90\2024-03-19_233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44" y="1326185"/>
            <a:ext cx="6344403" cy="520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734288"/>
            <a:ext cx="1646616" cy="36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25728" y="3484258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53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743600"/>
            <a:ext cx="1012371" cy="11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9112" y="3470315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54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5562" y="3952236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8991" y="5957270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72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1191" y="6007035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74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1226" y="3479670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55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9966" y="3470315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56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8706" y="3460960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57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7446" y="3451605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58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3843" y="3944881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59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7586" y="5984091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79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8251" y="5961147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83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9259" y="5954924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86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9017" y="5953750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89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58775" y="5941691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91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6028" y="5949088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92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30" grpId="0"/>
      <p:bldP spid="31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2 Матем\1 УРОКИ Листопад\6 Числа 21_100\№103 Числа 41-90\2024-03-19_234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04" y="1282309"/>
            <a:ext cx="7211268" cy="514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734288"/>
            <a:ext cx="1646616" cy="36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394719" y="3852777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84420" y="1507216"/>
            <a:ext cx="422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&lt;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743600"/>
            <a:ext cx="1012371" cy="1114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2769" y="1830381"/>
            <a:ext cx="38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&gt;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47820" y="2674125"/>
            <a:ext cx="43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8328" y="2996821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80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8251" y="2750327"/>
            <a:ext cx="279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7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7296" y="3031116"/>
            <a:ext cx="279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8991" y="2695897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50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7364" y="3043829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70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7685" y="2695897"/>
            <a:ext cx="55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40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7820" y="2996821"/>
            <a:ext cx="3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40903" y="1734288"/>
            <a:ext cx="38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&gt;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20093" y="1443481"/>
            <a:ext cx="422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&lt;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5162" y="1443481"/>
            <a:ext cx="422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&lt;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61243" y="1745173"/>
            <a:ext cx="38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=</a:t>
            </a:r>
            <a:endParaRPr lang="uk-U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/>
      <p:bldP spid="31" grpId="0"/>
      <p:bldP spid="15" grpId="0"/>
      <p:bldP spid="18" grpId="0"/>
      <p:bldP spid="19" grpId="0"/>
      <p:bldP spid="20" grpId="0"/>
      <p:bldP spid="21" grpId="0"/>
      <p:bldP spid="22" grpId="0"/>
      <p:bldP spid="32" grpId="0"/>
      <p:bldP spid="34" grpId="0"/>
      <p:bldP spid="35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Посібник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92761" y="448866"/>
            <a:ext cx="8732066" cy="8356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Логічна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A1EE5D1-1513-C253-20E6-50ED9B42A016}"/>
              </a:ext>
            </a:extLst>
          </p:cNvPr>
          <p:cNvSpPr/>
          <p:nvPr/>
        </p:nvSpPr>
        <p:spPr>
          <a:xfrm>
            <a:off x="2464304" y="1480458"/>
            <a:ext cx="7960523" cy="2133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 тарілці лежать 3 пиріжки з капустою і 2 із сиром. Усі пиріжки мають однаковий вигляд. Яку найменшу кількість пиріжків треба скуштувати, щоб дістався пиріжок із капустою. </a:t>
            </a:r>
          </a:p>
        </p:txBody>
      </p:sp>
      <p:pic>
        <p:nvPicPr>
          <p:cNvPr id="9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247496" y="2092672"/>
            <a:ext cx="2216808" cy="34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ctor gratuito fruta en el pla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06" y="3808409"/>
            <a:ext cx="4557827" cy="203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9891" y="3949923"/>
            <a:ext cx="41572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Відповідь</a:t>
            </a:r>
            <a:r>
              <a:rPr lang="uk-UA" sz="2800" dirty="0">
                <a:solidFill>
                  <a:srgbClr val="7030A0"/>
                </a:solidFill>
              </a:rPr>
              <a:t>: 2 пиріжки.</a:t>
            </a:r>
          </a:p>
        </p:txBody>
      </p:sp>
    </p:spTree>
    <p:extLst>
      <p:ext uri="{BB962C8B-B14F-4D97-AF65-F5344CB8AC3E}">
        <p14:creationId xmlns:p14="http://schemas.microsoft.com/office/powerpoint/2010/main" val="9942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TextBox 5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842482" y="494529"/>
            <a:ext cx="8732066" cy="7573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над загадкою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945916" y="5074195"/>
            <a:ext cx="3369241" cy="83163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tx2">
                    <a:lumMod val="50000"/>
                  </a:schemeClr>
                </a:solidFill>
              </a:rPr>
              <a:t>квадратом</a:t>
            </a: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4E23707-8FF0-7046-BF26-39DAC1D1C766}"/>
              </a:ext>
            </a:extLst>
          </p:cNvPr>
          <p:cNvSpPr txBox="1"/>
          <p:nvPr/>
        </p:nvSpPr>
        <p:spPr>
          <a:xfrm>
            <a:off x="512408" y="1410073"/>
            <a:ext cx="82362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Я — фігура особлива, </a:t>
            </a:r>
          </a:p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На всі сторони красива, </a:t>
            </a:r>
          </a:p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Не вузька і не широка, </a:t>
            </a:r>
          </a:p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Рівномірна на всі боки. </a:t>
            </a:r>
          </a:p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Всяк мене малює радо </a:t>
            </a:r>
          </a:p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І зовуть мене...</a:t>
            </a:r>
          </a:p>
        </p:txBody>
      </p:sp>
      <p:pic>
        <p:nvPicPr>
          <p:cNvPr id="63" name="Picture 2" descr="Конспект занятия по продуктивной деятельности оригами с элементами  драматизации русской народной сказки «Теремок». Воспитателям детских садов,  школьным учителям и педагогам - Маам.ру">
            <a:extLst>
              <a:ext uri="{FF2B5EF4-FFF2-40B4-BE49-F238E27FC236}">
                <a16:creationId xmlns="" xmlns:a16="http://schemas.microsoft.com/office/drawing/2014/main" id="{EECC1E4D-56DC-BBBB-140D-4BDD29A7E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0" t="17538" b="13365"/>
          <a:stretch/>
        </p:blipFill>
        <p:spPr bwMode="auto">
          <a:xfrm flipH="1">
            <a:off x="8454367" y="2759790"/>
            <a:ext cx="3529762" cy="38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extBox 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55395" y="455123"/>
            <a:ext cx="8732066" cy="7133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Геометрична хвилинка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8">
            <a:extLst>
              <a:ext uri="{FF2B5EF4-FFF2-40B4-BE49-F238E27FC236}">
                <a16:creationId xmlns="" xmlns:a16="http://schemas.microsoft.com/office/drawing/2014/main" id="{B9D118CD-666E-2714-3001-15583F4F0468}"/>
              </a:ext>
            </a:extLst>
          </p:cNvPr>
          <p:cNvSpPr/>
          <p:nvPr/>
        </p:nvSpPr>
        <p:spPr>
          <a:xfrm>
            <a:off x="1255833" y="2787588"/>
            <a:ext cx="1926454" cy="1766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Блок-схема: дані 9">
            <a:extLst>
              <a:ext uri="{FF2B5EF4-FFF2-40B4-BE49-F238E27FC236}">
                <a16:creationId xmlns="" xmlns:a16="http://schemas.microsoft.com/office/drawing/2014/main" id="{59154232-32E5-54D0-44D5-9E24105F8BAF}"/>
              </a:ext>
            </a:extLst>
          </p:cNvPr>
          <p:cNvSpPr/>
          <p:nvPr/>
        </p:nvSpPr>
        <p:spPr>
          <a:xfrm>
            <a:off x="4124142" y="2826426"/>
            <a:ext cx="1784412" cy="1688977"/>
          </a:xfrm>
          <a:prstGeom prst="flowChartInputOutp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Трапеція 10">
            <a:extLst>
              <a:ext uri="{FF2B5EF4-FFF2-40B4-BE49-F238E27FC236}">
                <a16:creationId xmlns="" xmlns:a16="http://schemas.microsoft.com/office/drawing/2014/main" id="{E54B90C0-F0CA-DE2E-BD62-9FD607288D0C}"/>
              </a:ext>
            </a:extLst>
          </p:cNvPr>
          <p:cNvSpPr/>
          <p:nvPr/>
        </p:nvSpPr>
        <p:spPr>
          <a:xfrm>
            <a:off x="7000852" y="2826427"/>
            <a:ext cx="1784412" cy="1688977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Ромб 16">
            <a:extLst>
              <a:ext uri="{FF2B5EF4-FFF2-40B4-BE49-F238E27FC236}">
                <a16:creationId xmlns="" xmlns:a16="http://schemas.microsoft.com/office/drawing/2014/main" id="{D4F9D756-3C9C-938A-4D54-4C515E6DA7F7}"/>
              </a:ext>
            </a:extLst>
          </p:cNvPr>
          <p:cNvSpPr/>
          <p:nvPr/>
        </p:nvSpPr>
        <p:spPr>
          <a:xfrm>
            <a:off x="9877562" y="2787588"/>
            <a:ext cx="1539120" cy="17666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Скругленная прямоугольная выноска 53">
            <a:extLst>
              <a:ext uri="{FF2B5EF4-FFF2-40B4-BE49-F238E27FC236}">
                <a16:creationId xmlns="" xmlns:a16="http://schemas.microsoft.com/office/drawing/2014/main" id="{D7772DA0-9F7C-6A2D-81C4-E945EA9E046C}"/>
              </a:ext>
            </a:extLst>
          </p:cNvPr>
          <p:cNvSpPr/>
          <p:nvPr/>
        </p:nvSpPr>
        <p:spPr>
          <a:xfrm>
            <a:off x="605613" y="5008363"/>
            <a:ext cx="5390963" cy="9258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фігури. Чи можемо об’єднати їх в одну множину? Яку множину отримаємо?</a:t>
            </a:r>
          </a:p>
        </p:txBody>
      </p:sp>
      <p:sp>
        <p:nvSpPr>
          <p:cNvPr id="19" name="Скругленная прямоугольная выноска 53">
            <a:extLst>
              <a:ext uri="{FF2B5EF4-FFF2-40B4-BE49-F238E27FC236}">
                <a16:creationId xmlns="" xmlns:a16="http://schemas.microsoft.com/office/drawing/2014/main" id="{3078ACBB-1B94-FD22-A257-BCAC0A74A158}"/>
              </a:ext>
            </a:extLst>
          </p:cNvPr>
          <p:cNvSpPr/>
          <p:nvPr/>
        </p:nvSpPr>
        <p:spPr>
          <a:xfrm>
            <a:off x="6121428" y="5017748"/>
            <a:ext cx="5503590" cy="9258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Яка — фігура утвориться, якщо від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будь-якого чотирикутника </a:t>
            </a:r>
            <a:r>
              <a:rPr lang="uk-UA" sz="2000" b="1" dirty="0" smtClean="0">
                <a:solidFill>
                  <a:srgbClr val="7030A0"/>
                </a:solidFill>
              </a:rPr>
              <a:t>відрізати 1 </a:t>
            </a:r>
            <a:r>
              <a:rPr lang="uk-UA" sz="2000" b="1" dirty="0">
                <a:solidFill>
                  <a:srgbClr val="7030A0"/>
                </a:solidFill>
              </a:rPr>
              <a:t>кут?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8BF3C7A-6BB0-43F1-2872-C8453AD68E9C}"/>
              </a:ext>
            </a:extLst>
          </p:cNvPr>
          <p:cNvSpPr txBox="1"/>
          <p:nvPr/>
        </p:nvSpPr>
        <p:spPr>
          <a:xfrm>
            <a:off x="3582414" y="1361252"/>
            <a:ext cx="50780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Чотирикутники</a:t>
            </a:r>
            <a:endParaRPr lang="x-none" sz="4800" b="1" dirty="0">
              <a:solidFill>
                <a:srgbClr val="7030A0"/>
              </a:solidFill>
            </a:endParaRPr>
          </a:p>
        </p:txBody>
      </p:sp>
      <p:sp>
        <p:nvSpPr>
          <p:cNvPr id="21" name="Прямокутник 15">
            <a:extLst>
              <a:ext uri="{FF2B5EF4-FFF2-40B4-BE49-F238E27FC236}">
                <a16:creationId xmlns="" xmlns:a16="http://schemas.microsoft.com/office/drawing/2014/main" id="{6D453FF5-605C-C6F5-D11B-68019B1D80DF}"/>
              </a:ext>
            </a:extLst>
          </p:cNvPr>
          <p:cNvSpPr/>
          <p:nvPr/>
        </p:nvSpPr>
        <p:spPr>
          <a:xfrm rot="2479589">
            <a:off x="2391710" y="2717700"/>
            <a:ext cx="1283447" cy="45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Прямокутник 15">
            <a:extLst>
              <a:ext uri="{FF2B5EF4-FFF2-40B4-BE49-F238E27FC236}">
                <a16:creationId xmlns="" xmlns:a16="http://schemas.microsoft.com/office/drawing/2014/main" id="{6D453FF5-605C-C6F5-D11B-68019B1D80DF}"/>
              </a:ext>
            </a:extLst>
          </p:cNvPr>
          <p:cNvSpPr/>
          <p:nvPr/>
        </p:nvSpPr>
        <p:spPr>
          <a:xfrm rot="2479589">
            <a:off x="5188177" y="2831510"/>
            <a:ext cx="1283447" cy="45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кутник 15">
            <a:extLst>
              <a:ext uri="{FF2B5EF4-FFF2-40B4-BE49-F238E27FC236}">
                <a16:creationId xmlns="" xmlns:a16="http://schemas.microsoft.com/office/drawing/2014/main" id="{6D453FF5-605C-C6F5-D11B-68019B1D80DF}"/>
              </a:ext>
            </a:extLst>
          </p:cNvPr>
          <p:cNvSpPr/>
          <p:nvPr/>
        </p:nvSpPr>
        <p:spPr>
          <a:xfrm rot="2924053">
            <a:off x="6454380" y="4020417"/>
            <a:ext cx="1283447" cy="45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рямокутник 15">
            <a:extLst>
              <a:ext uri="{FF2B5EF4-FFF2-40B4-BE49-F238E27FC236}">
                <a16:creationId xmlns="" xmlns:a16="http://schemas.microsoft.com/office/drawing/2014/main" id="{6D453FF5-605C-C6F5-D11B-68019B1D80DF}"/>
              </a:ext>
            </a:extLst>
          </p:cNvPr>
          <p:cNvSpPr/>
          <p:nvPr/>
        </p:nvSpPr>
        <p:spPr>
          <a:xfrm rot="21448583">
            <a:off x="10005398" y="2717699"/>
            <a:ext cx="1283447" cy="457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2" grpId="0" animBg="1"/>
      <p:bldP spid="13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7226300" y="3941361"/>
            <a:ext cx="4843433" cy="2764215"/>
          </a:xfrm>
          <a:prstGeom prst="cloud">
            <a:avLst/>
          </a:prstGeom>
          <a:gradFill flip="none" rotWithShape="1">
            <a:gsLst>
              <a:gs pos="0">
                <a:srgbClr val="0BCFF1">
                  <a:tint val="66000"/>
                  <a:satMod val="160000"/>
                </a:srgbClr>
              </a:gs>
              <a:gs pos="50000">
                <a:srgbClr val="0BCFF1">
                  <a:tint val="44500"/>
                  <a:satMod val="160000"/>
                </a:srgbClr>
              </a:gs>
              <a:gs pos="100000">
                <a:srgbClr val="0BCFF1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в небі краплинка!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тобі хмаринко!</a:t>
            </a:r>
          </a:p>
        </p:txBody>
      </p:sp>
      <p:sp>
        <p:nvSpPr>
          <p:cNvPr id="9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8095" y="508962"/>
            <a:ext cx="8732066" cy="7211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198524" y="1624838"/>
            <a:ext cx="4151211" cy="2764215"/>
          </a:xfrm>
          <a:prstGeom prst="cloud">
            <a:avLst/>
          </a:prstGeom>
          <a:gradFill flip="none" rotWithShape="1">
            <a:gsLst>
              <a:gs pos="0">
                <a:srgbClr val="0BCFF1">
                  <a:tint val="66000"/>
                  <a:satMod val="160000"/>
                </a:srgbClr>
              </a:gs>
              <a:gs pos="50000">
                <a:srgbClr val="0BCFF1">
                  <a:tint val="44500"/>
                  <a:satMod val="160000"/>
                </a:srgbClr>
              </a:gs>
              <a:gs pos="100000">
                <a:srgbClr val="0BCFF1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сонце привітне!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небо блакитне! </a:t>
            </a:r>
          </a:p>
        </p:txBody>
      </p:sp>
      <p:pic>
        <p:nvPicPr>
          <p:cNvPr id="14" name="Picture 6" descr="Друзья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8845" l="10000" r="90000">
                        <a14:foregroundMark x1="42833" y1="71824" x2="42833" y2="71824"/>
                        <a14:foregroundMark x1="62667" y1="66282" x2="62667" y2="66282"/>
                        <a14:foregroundMark x1="67333" y1="43649" x2="67333" y2="43649"/>
                        <a14:foregroundMark x1="51333" y1="8776" x2="51333" y2="8776"/>
                        <a14:foregroundMark x1="50667" y1="31640" x2="50667" y2="31640"/>
                        <a14:foregroundMark x1="34333" y1="45035" x2="34333" y2="45035"/>
                        <a14:foregroundMark x1="40667" y1="70670" x2="40667" y2="70670"/>
                        <a14:foregroundMark x1="60000" y1="66975" x2="60000" y2="66975"/>
                        <a14:foregroundMark x1="67833" y1="47113" x2="67833" y2="47113"/>
                        <a14:foregroundMark x1="51500" y1="33256" x2="51500" y2="33256"/>
                        <a14:foregroundMark x1="34333" y1="47575" x2="34333" y2="47575"/>
                        <a14:foregroundMark x1="47500" y1="9007" x2="47500" y2="9007"/>
                        <a14:foregroundMark x1="53667" y1="11085" x2="53667" y2="11085"/>
                        <a14:foregroundMark x1="43000" y1="12240" x2="43000" y2="12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25" y="1393741"/>
            <a:ext cx="6319207" cy="45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1" b="99666" l="1644" r="978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6526" y="205595"/>
            <a:ext cx="2240143" cy="36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30065" y="500285"/>
            <a:ext cx="8811364" cy="76245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7616" y="2201620"/>
            <a:ext cx="1118311" cy="10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1" y="1490273"/>
            <a:ext cx="3153123" cy="2811298"/>
          </a:xfrm>
          <a:prstGeom prst="rect">
            <a:avLst/>
          </a:prstGeom>
        </p:spPr>
      </p:pic>
      <p:pic>
        <p:nvPicPr>
          <p:cNvPr id="45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80" y="1096573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1582819" y="460126"/>
            <a:ext cx="9412088" cy="7844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49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5926146" y="1244600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нового дізналися на уроці?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1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71" y="227417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4809429" y="247065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Чи знадобиться це нам у житті чи на уроках математики?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3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84" y="3613856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кругленный прямоугольник 53"/>
          <p:cNvSpPr/>
          <p:nvPr/>
        </p:nvSpPr>
        <p:spPr>
          <a:xfrm>
            <a:off x="3927050" y="3761883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Що здалося складним?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55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84" y="50439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2847550" y="5191982"/>
            <a:ext cx="4184092" cy="7874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002060"/>
                </a:solidFill>
              </a:rPr>
              <a:t>З чим ви упоралися легко?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4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64590" y="2028891"/>
            <a:ext cx="2320765" cy="1120369"/>
          </a:xfrm>
          <a:prstGeom prst="roundRect">
            <a:avLst/>
          </a:prstGeom>
        </p:spPr>
      </p:pic>
      <p:sp>
        <p:nvSpPr>
          <p:cNvPr id="68" name="Стрелка вправо 67"/>
          <p:cNvSpPr/>
          <p:nvPr/>
        </p:nvSpPr>
        <p:spPr>
          <a:xfrm>
            <a:off x="1423088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1705755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96685" y="2028891"/>
            <a:ext cx="2320765" cy="1120369"/>
          </a:xfrm>
          <a:prstGeom prst="roundRect">
            <a:avLst/>
          </a:prstGeom>
        </p:spPr>
      </p:pic>
      <p:sp>
        <p:nvSpPr>
          <p:cNvPr id="71" name="Стрелка вправо 70"/>
          <p:cNvSpPr/>
          <p:nvPr/>
        </p:nvSpPr>
        <p:spPr>
          <a:xfrm>
            <a:off x="3784363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4067030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57959" y="2028891"/>
            <a:ext cx="2320765" cy="1120369"/>
          </a:xfrm>
          <a:prstGeom prst="roundRect">
            <a:avLst/>
          </a:prstGeom>
        </p:spPr>
      </p:pic>
      <p:sp>
        <p:nvSpPr>
          <p:cNvPr id="74" name="Стрелка вправо 73"/>
          <p:cNvSpPr/>
          <p:nvPr/>
        </p:nvSpPr>
        <p:spPr>
          <a:xfrm>
            <a:off x="6145637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428304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19233" y="2028891"/>
            <a:ext cx="2320765" cy="1120369"/>
          </a:xfrm>
          <a:prstGeom prst="roundRect">
            <a:avLst/>
          </a:prstGeom>
        </p:spPr>
      </p:pic>
      <p:sp>
        <p:nvSpPr>
          <p:cNvPr id="77" name="Стрелка вправо 76"/>
          <p:cNvSpPr/>
          <p:nvPr/>
        </p:nvSpPr>
        <p:spPr>
          <a:xfrm>
            <a:off x="8506911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8789578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180507" y="2028891"/>
            <a:ext cx="2320765" cy="1120369"/>
          </a:xfrm>
          <a:prstGeom prst="roundRect">
            <a:avLst/>
          </a:prstGeom>
        </p:spPr>
      </p:pic>
      <p:sp>
        <p:nvSpPr>
          <p:cNvPr id="80" name="Стрелка вправо 79"/>
          <p:cNvSpPr/>
          <p:nvPr/>
        </p:nvSpPr>
        <p:spPr>
          <a:xfrm>
            <a:off x="10868185" y="2339693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11150852" y="2081243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99069" y="4608104"/>
            <a:ext cx="2320765" cy="1120369"/>
          </a:xfrm>
          <a:prstGeom prst="roundRect">
            <a:avLst/>
          </a:prstGeom>
        </p:spPr>
      </p:pic>
      <p:sp>
        <p:nvSpPr>
          <p:cNvPr id="83" name="Стрелка вправо 82"/>
          <p:cNvSpPr/>
          <p:nvPr/>
        </p:nvSpPr>
        <p:spPr>
          <a:xfrm>
            <a:off x="1188609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471276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62206" y="4608104"/>
            <a:ext cx="2320765" cy="1120369"/>
          </a:xfrm>
          <a:prstGeom prst="roundRect">
            <a:avLst/>
          </a:prstGeom>
        </p:spPr>
      </p:pic>
      <p:sp>
        <p:nvSpPr>
          <p:cNvPr id="86" name="Стрелка вправо 85"/>
          <p:cNvSpPr/>
          <p:nvPr/>
        </p:nvSpPr>
        <p:spPr>
          <a:xfrm>
            <a:off x="3549884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3832551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23480" y="4608104"/>
            <a:ext cx="2320765" cy="1120369"/>
          </a:xfrm>
          <a:prstGeom prst="roundRect">
            <a:avLst/>
          </a:prstGeom>
        </p:spPr>
      </p:pic>
      <p:sp>
        <p:nvSpPr>
          <p:cNvPr id="89" name="Стрелка вправо 88"/>
          <p:cNvSpPr/>
          <p:nvPr/>
        </p:nvSpPr>
        <p:spPr>
          <a:xfrm>
            <a:off x="5911158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6193825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84754" y="4608104"/>
            <a:ext cx="2320765" cy="1120369"/>
          </a:xfrm>
          <a:prstGeom prst="roundRect">
            <a:avLst/>
          </a:prstGeom>
        </p:spPr>
      </p:pic>
      <p:sp>
        <p:nvSpPr>
          <p:cNvPr id="92" name="Стрелка вправо 91"/>
          <p:cNvSpPr/>
          <p:nvPr/>
        </p:nvSpPr>
        <p:spPr>
          <a:xfrm>
            <a:off x="8272432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8555099" y="4660456"/>
            <a:ext cx="117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46028" y="4608104"/>
            <a:ext cx="2320765" cy="1120369"/>
          </a:xfrm>
          <a:prstGeom prst="roundRect">
            <a:avLst/>
          </a:prstGeom>
        </p:spPr>
      </p:pic>
      <p:sp>
        <p:nvSpPr>
          <p:cNvPr id="95" name="Стрелка вправо 94"/>
          <p:cNvSpPr/>
          <p:nvPr/>
        </p:nvSpPr>
        <p:spPr>
          <a:xfrm>
            <a:off x="10633706" y="4918906"/>
            <a:ext cx="372823" cy="498764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/>
          <p:cNvSpPr txBox="1"/>
          <p:nvPr/>
        </p:nvSpPr>
        <p:spPr>
          <a:xfrm>
            <a:off x="10860701" y="4660456"/>
            <a:ext cx="141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561432" y="456501"/>
            <a:ext cx="8966545" cy="9721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Лічба десятками в порядку </a:t>
            </a:r>
            <a:r>
              <a:rPr lang="uk-UA" sz="3200" b="1" dirty="0" smtClean="0">
                <a:solidFill>
                  <a:schemeClr val="bg1"/>
                </a:solidFill>
              </a:rPr>
              <a:t>зростання, спадання, порядкові числа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 animBg="1"/>
      <p:bldP spid="72" grpId="0"/>
      <p:bldP spid="74" grpId="0" animBg="1"/>
      <p:bldP spid="75" grpId="0"/>
      <p:bldP spid="77" grpId="0" animBg="1"/>
      <p:bldP spid="78" grpId="0"/>
      <p:bldP spid="80" grpId="0" animBg="1"/>
      <p:bldP spid="81" grpId="0"/>
      <p:bldP spid="83" grpId="0" animBg="1"/>
      <p:bldP spid="84" grpId="0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6CD40850-CE8E-1BF1-EBFF-DE5F5F8B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3605732" y="2001757"/>
            <a:ext cx="2014942" cy="15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1384725" y="494529"/>
            <a:ext cx="9662161" cy="8770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нерівностей за малюнками </a:t>
            </a:r>
          </a:p>
        </p:txBody>
      </p:sp>
      <p:sp>
        <p:nvSpPr>
          <p:cNvPr id="54" name="Прямокутник: округлені кути 5">
            <a:extLst>
              <a:ext uri="{FF2B5EF4-FFF2-40B4-BE49-F238E27FC236}">
                <a16:creationId xmlns="" xmlns:a16="http://schemas.microsoft.com/office/drawing/2014/main" id="{E7AE5E0C-F908-DFA8-5EC7-474365118F3C}"/>
              </a:ext>
            </a:extLst>
          </p:cNvPr>
          <p:cNvSpPr/>
          <p:nvPr/>
        </p:nvSpPr>
        <p:spPr>
          <a:xfrm>
            <a:off x="653827" y="1800800"/>
            <a:ext cx="5206481" cy="45626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2524B4AD-ABAC-5648-A037-6CE249084000}"/>
              </a:ext>
            </a:extLst>
          </p:cNvPr>
          <p:cNvSpPr/>
          <p:nvPr/>
        </p:nvSpPr>
        <p:spPr>
          <a:xfrm>
            <a:off x="2750102" y="5247594"/>
            <a:ext cx="1119674" cy="9896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56" name="Пряма сполучна лінія 16">
            <a:extLst>
              <a:ext uri="{FF2B5EF4-FFF2-40B4-BE49-F238E27FC236}">
                <a16:creationId xmlns="" xmlns:a16="http://schemas.microsoft.com/office/drawing/2014/main" id="{A60ADDBE-5117-2D97-C550-FF8C02DA998F}"/>
              </a:ext>
            </a:extLst>
          </p:cNvPr>
          <p:cNvCxnSpPr/>
          <p:nvPr/>
        </p:nvCxnSpPr>
        <p:spPr>
          <a:xfrm>
            <a:off x="1384725" y="5840964"/>
            <a:ext cx="1110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20">
            <a:extLst>
              <a:ext uri="{FF2B5EF4-FFF2-40B4-BE49-F238E27FC236}">
                <a16:creationId xmlns="" xmlns:a16="http://schemas.microsoft.com/office/drawing/2014/main" id="{84B7BC74-3FFC-05FD-D34C-BCE450125DB5}"/>
              </a:ext>
            </a:extLst>
          </p:cNvPr>
          <p:cNvCxnSpPr/>
          <p:nvPr/>
        </p:nvCxnSpPr>
        <p:spPr>
          <a:xfrm>
            <a:off x="4098378" y="5840964"/>
            <a:ext cx="1110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6A272B46-AC7B-3E11-D6D3-383768E23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947977" y="2068499"/>
            <a:ext cx="2014942" cy="15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9FA9FBBA-9AC3-4F30-BB5D-C17F637A6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36580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B1E0994C-A9BE-E3F0-26AA-7939114B8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607889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B81593FD-61C3-A620-FCCD-AD4F7C4F6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36580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0DDCD5B4-9E47-A713-DD32-3B716D6F7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607889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 сполучна лінія 32">
            <a:extLst>
              <a:ext uri="{FF2B5EF4-FFF2-40B4-BE49-F238E27FC236}">
                <a16:creationId xmlns="" xmlns:a16="http://schemas.microsoft.com/office/drawing/2014/main" id="{40F0CB1F-4304-D7CF-A492-E9B75B18783A}"/>
              </a:ext>
            </a:extLst>
          </p:cNvPr>
          <p:cNvCxnSpPr>
            <a:stCxn id="54" idx="0"/>
          </p:cNvCxnSpPr>
          <p:nvPr/>
        </p:nvCxnSpPr>
        <p:spPr>
          <a:xfrm>
            <a:off x="3257068" y="1800800"/>
            <a:ext cx="52871" cy="328905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FDF8B05-AD76-AFFE-B87F-C424E6C6B900}"/>
              </a:ext>
            </a:extLst>
          </p:cNvPr>
          <p:cNvSpPr txBox="1"/>
          <p:nvPr/>
        </p:nvSpPr>
        <p:spPr>
          <a:xfrm>
            <a:off x="1590275" y="5247594"/>
            <a:ext cx="101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14</a:t>
            </a:r>
            <a:endParaRPr lang="x-none" sz="4000" b="1" dirty="0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6DC97B2-6B8B-E63F-2EE1-901272D782FA}"/>
              </a:ext>
            </a:extLst>
          </p:cNvPr>
          <p:cNvSpPr txBox="1"/>
          <p:nvPr/>
        </p:nvSpPr>
        <p:spPr>
          <a:xfrm>
            <a:off x="4356802" y="5247594"/>
            <a:ext cx="101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20</a:t>
            </a:r>
            <a:endParaRPr lang="x-none" sz="4000" b="1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18468E2-AE9F-26B2-AAF3-8700EFBEC635}"/>
              </a:ext>
            </a:extLst>
          </p:cNvPr>
          <p:cNvSpPr txBox="1"/>
          <p:nvPr/>
        </p:nvSpPr>
        <p:spPr>
          <a:xfrm rot="10800000">
            <a:off x="2527199" y="5254218"/>
            <a:ext cx="1016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&gt;</a:t>
            </a:r>
            <a:endParaRPr lang="x-none" sz="6000" b="1" dirty="0"/>
          </a:p>
        </p:txBody>
      </p:sp>
      <p:sp>
        <p:nvSpPr>
          <p:cNvPr id="67" name="Прямокутник: округлені кути 38">
            <a:extLst>
              <a:ext uri="{FF2B5EF4-FFF2-40B4-BE49-F238E27FC236}">
                <a16:creationId xmlns="" xmlns:a16="http://schemas.microsoft.com/office/drawing/2014/main" id="{AC2B6A1A-1927-FAF4-7364-17316CC84449}"/>
              </a:ext>
            </a:extLst>
          </p:cNvPr>
          <p:cNvSpPr/>
          <p:nvPr/>
        </p:nvSpPr>
        <p:spPr>
          <a:xfrm>
            <a:off x="6431617" y="1800800"/>
            <a:ext cx="5206481" cy="45626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4140FC6E-AA8E-B73F-DDC9-578822051E32}"/>
              </a:ext>
            </a:extLst>
          </p:cNvPr>
          <p:cNvSpPr/>
          <p:nvPr/>
        </p:nvSpPr>
        <p:spPr>
          <a:xfrm>
            <a:off x="8527892" y="5247594"/>
            <a:ext cx="1119674" cy="9896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9" name="Пряма сполучна лінія 40">
            <a:extLst>
              <a:ext uri="{FF2B5EF4-FFF2-40B4-BE49-F238E27FC236}">
                <a16:creationId xmlns="" xmlns:a16="http://schemas.microsoft.com/office/drawing/2014/main" id="{24F30A24-8A78-2EF8-3EFC-CEF27A24D8E9}"/>
              </a:ext>
            </a:extLst>
          </p:cNvPr>
          <p:cNvCxnSpPr/>
          <p:nvPr/>
        </p:nvCxnSpPr>
        <p:spPr>
          <a:xfrm>
            <a:off x="7162515" y="5840964"/>
            <a:ext cx="1110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41">
            <a:extLst>
              <a:ext uri="{FF2B5EF4-FFF2-40B4-BE49-F238E27FC236}">
                <a16:creationId xmlns="" xmlns:a16="http://schemas.microsoft.com/office/drawing/2014/main" id="{B321AF70-1E22-9758-9D1E-2FFA9CD2D465}"/>
              </a:ext>
            </a:extLst>
          </p:cNvPr>
          <p:cNvCxnSpPr/>
          <p:nvPr/>
        </p:nvCxnSpPr>
        <p:spPr>
          <a:xfrm>
            <a:off x="9876168" y="5840964"/>
            <a:ext cx="1110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D5D2B344-FB5D-FACB-0FC0-29C375F8B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6680853" y="3867936"/>
            <a:ext cx="1704077" cy="13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 сполучна лінія 48">
            <a:extLst>
              <a:ext uri="{FF2B5EF4-FFF2-40B4-BE49-F238E27FC236}">
                <a16:creationId xmlns="" xmlns:a16="http://schemas.microsoft.com/office/drawing/2014/main" id="{E7804910-7D4D-0E9F-3CD6-D3BCA7FEAFB2}"/>
              </a:ext>
            </a:extLst>
          </p:cNvPr>
          <p:cNvCxnSpPr/>
          <p:nvPr/>
        </p:nvCxnSpPr>
        <p:spPr>
          <a:xfrm>
            <a:off x="8531937" y="2001757"/>
            <a:ext cx="52871" cy="328905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1D12F91-342C-9F7A-39F8-EE1F5CBF69D6}"/>
              </a:ext>
            </a:extLst>
          </p:cNvPr>
          <p:cNvSpPr txBox="1"/>
          <p:nvPr/>
        </p:nvSpPr>
        <p:spPr>
          <a:xfrm>
            <a:off x="7368065" y="5247594"/>
            <a:ext cx="101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2</a:t>
            </a:r>
            <a:r>
              <a:rPr lang="en-US" sz="4000" b="1" dirty="0" smtClean="0"/>
              <a:t>0</a:t>
            </a:r>
            <a:endParaRPr lang="x-none" sz="4000" b="1" dirty="0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9E29D33A-ACF7-F8C2-8369-9D66D20F8EF1}"/>
              </a:ext>
            </a:extLst>
          </p:cNvPr>
          <p:cNvSpPr txBox="1"/>
          <p:nvPr/>
        </p:nvSpPr>
        <p:spPr>
          <a:xfrm>
            <a:off x="10270381" y="5244684"/>
            <a:ext cx="74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1</a:t>
            </a:r>
            <a:r>
              <a:rPr lang="en-US" sz="4000" b="1" dirty="0" smtClean="0"/>
              <a:t>8</a:t>
            </a:r>
            <a:endParaRPr lang="x-none" sz="4000" b="1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AFDB674-0817-0391-9660-D032C4D5B43E}"/>
              </a:ext>
            </a:extLst>
          </p:cNvPr>
          <p:cNvSpPr txBox="1"/>
          <p:nvPr/>
        </p:nvSpPr>
        <p:spPr>
          <a:xfrm>
            <a:off x="8859689" y="5192208"/>
            <a:ext cx="1016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&gt;</a:t>
            </a:r>
            <a:endParaRPr lang="x-none" sz="6000" b="1" dirty="0"/>
          </a:p>
        </p:txBody>
      </p:sp>
      <p:pic>
        <p:nvPicPr>
          <p:cNvPr id="87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F1354E94-C5F1-E0DB-2EDC-FA776306B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9726342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4845D6EB-2332-572E-9ADA-0767BE805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297651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8DD21585-4043-6833-F6DD-4D2B64AB7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9726342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EA64A272-1FA9-14C6-6F42-E25D1A648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297651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3920E63B-43C9-D2EE-AE13-4CBBEA092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8614069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BC7EBD07-2C50-9EAD-55C2-539F8F282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9185378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31A9FE01-A02E-F0E6-1669-76A31A8BE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8685000" y="3519717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0CB152D3-9A4C-D3AB-BDFF-3F88D2360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9256309" y="3519717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BB44DD1C-B89F-FF97-0C59-4AE379703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3590138" y="3672335"/>
            <a:ext cx="2014942" cy="15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D5D2B344-FB5D-FACB-0FC0-29C375F8B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6649468" y="2329543"/>
            <a:ext cx="1704077" cy="13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D5D2B344-FB5D-FACB-0FC0-29C375F8B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9034857" y="2142680"/>
            <a:ext cx="1704077" cy="130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73" grpId="0"/>
      <p:bldP spid="8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6CD40850-CE8E-1BF1-EBFF-DE5F5F8B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3605732" y="2001757"/>
            <a:ext cx="2014942" cy="15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5">
            <a:extLst>
              <a:ext uri="{FF2B5EF4-FFF2-40B4-BE49-F238E27FC236}">
                <a16:creationId xmlns="" xmlns:a16="http://schemas.microsoft.com/office/drawing/2014/main" id="{E7AE5E0C-F908-DFA8-5EC7-474365118F3C}"/>
              </a:ext>
            </a:extLst>
          </p:cNvPr>
          <p:cNvSpPr/>
          <p:nvPr/>
        </p:nvSpPr>
        <p:spPr>
          <a:xfrm>
            <a:off x="653827" y="1800800"/>
            <a:ext cx="5206481" cy="45626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2524B4AD-ABAC-5648-A037-6CE249084000}"/>
              </a:ext>
            </a:extLst>
          </p:cNvPr>
          <p:cNvSpPr/>
          <p:nvPr/>
        </p:nvSpPr>
        <p:spPr>
          <a:xfrm>
            <a:off x="2750102" y="5247594"/>
            <a:ext cx="1119674" cy="9896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3" name="Пряма сполучна лінія 16">
            <a:extLst>
              <a:ext uri="{FF2B5EF4-FFF2-40B4-BE49-F238E27FC236}">
                <a16:creationId xmlns="" xmlns:a16="http://schemas.microsoft.com/office/drawing/2014/main" id="{A60ADDBE-5117-2D97-C550-FF8C02DA998F}"/>
              </a:ext>
            </a:extLst>
          </p:cNvPr>
          <p:cNvCxnSpPr/>
          <p:nvPr/>
        </p:nvCxnSpPr>
        <p:spPr>
          <a:xfrm>
            <a:off x="1384725" y="5840964"/>
            <a:ext cx="1110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20">
            <a:extLst>
              <a:ext uri="{FF2B5EF4-FFF2-40B4-BE49-F238E27FC236}">
                <a16:creationId xmlns="" xmlns:a16="http://schemas.microsoft.com/office/drawing/2014/main" id="{84B7BC74-3FFC-05FD-D34C-BCE450125DB5}"/>
              </a:ext>
            </a:extLst>
          </p:cNvPr>
          <p:cNvCxnSpPr/>
          <p:nvPr/>
        </p:nvCxnSpPr>
        <p:spPr>
          <a:xfrm>
            <a:off x="4098378" y="5840964"/>
            <a:ext cx="1110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6A272B46-AC7B-3E11-D6D3-383768E23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886878" y="2394934"/>
            <a:ext cx="2014942" cy="15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B81593FD-61C3-A620-FCCD-AD4F7C4F6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36580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0DDCD5B4-9E47-A713-DD32-3B716D6F7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607889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525E8BF4-441E-AADC-CEB1-FFC8864BC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4812042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 сполучна лінія 32">
            <a:extLst>
              <a:ext uri="{FF2B5EF4-FFF2-40B4-BE49-F238E27FC236}">
                <a16:creationId xmlns="" xmlns:a16="http://schemas.microsoft.com/office/drawing/2014/main" id="{40F0CB1F-4304-D7CF-A492-E9B75B18783A}"/>
              </a:ext>
            </a:extLst>
          </p:cNvPr>
          <p:cNvCxnSpPr>
            <a:stCxn id="11" idx="0"/>
          </p:cNvCxnSpPr>
          <p:nvPr/>
        </p:nvCxnSpPr>
        <p:spPr>
          <a:xfrm>
            <a:off x="3257068" y="1800800"/>
            <a:ext cx="52871" cy="328905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DF8B05-AD76-AFFE-B87F-C424E6C6B900}"/>
              </a:ext>
            </a:extLst>
          </p:cNvPr>
          <p:cNvSpPr txBox="1"/>
          <p:nvPr/>
        </p:nvSpPr>
        <p:spPr>
          <a:xfrm>
            <a:off x="1590275" y="5247594"/>
            <a:ext cx="101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1</a:t>
            </a:r>
            <a:r>
              <a:rPr lang="ru-RU" sz="4000" b="1" dirty="0"/>
              <a:t>3</a:t>
            </a:r>
            <a:endParaRPr lang="x-none" sz="40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6DC97B2-6B8B-E63F-2EE1-901272D782FA}"/>
              </a:ext>
            </a:extLst>
          </p:cNvPr>
          <p:cNvSpPr txBox="1"/>
          <p:nvPr/>
        </p:nvSpPr>
        <p:spPr>
          <a:xfrm>
            <a:off x="4356802" y="5247594"/>
            <a:ext cx="101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1</a:t>
            </a:r>
            <a:r>
              <a:rPr lang="en-US" sz="4000" b="1" dirty="0"/>
              <a:t>6</a:t>
            </a:r>
            <a:endParaRPr lang="x-none" sz="40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18468E2-AE9F-26B2-AAF3-8700EFBEC635}"/>
              </a:ext>
            </a:extLst>
          </p:cNvPr>
          <p:cNvSpPr txBox="1"/>
          <p:nvPr/>
        </p:nvSpPr>
        <p:spPr>
          <a:xfrm rot="10800000">
            <a:off x="2542001" y="5284685"/>
            <a:ext cx="1016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&gt;</a:t>
            </a:r>
            <a:endParaRPr lang="x-none" sz="6000" b="1" dirty="0"/>
          </a:p>
        </p:txBody>
      </p:sp>
      <p:pic>
        <p:nvPicPr>
          <p:cNvPr id="23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1589B673-DEEF-80B2-8799-E0B1D41FB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9383522" y="2001757"/>
            <a:ext cx="2014942" cy="15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кутник: округлені кути 38">
            <a:extLst>
              <a:ext uri="{FF2B5EF4-FFF2-40B4-BE49-F238E27FC236}">
                <a16:creationId xmlns="" xmlns:a16="http://schemas.microsoft.com/office/drawing/2014/main" id="{AC2B6A1A-1927-FAF4-7364-17316CC84449}"/>
              </a:ext>
            </a:extLst>
          </p:cNvPr>
          <p:cNvSpPr/>
          <p:nvPr/>
        </p:nvSpPr>
        <p:spPr>
          <a:xfrm>
            <a:off x="6431617" y="1800800"/>
            <a:ext cx="5206481" cy="456267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4140FC6E-AA8E-B73F-DDC9-578822051E32}"/>
              </a:ext>
            </a:extLst>
          </p:cNvPr>
          <p:cNvSpPr/>
          <p:nvPr/>
        </p:nvSpPr>
        <p:spPr>
          <a:xfrm>
            <a:off x="8527892" y="5247594"/>
            <a:ext cx="1119674" cy="98963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6" name="Пряма сполучна лінія 40">
            <a:extLst>
              <a:ext uri="{FF2B5EF4-FFF2-40B4-BE49-F238E27FC236}">
                <a16:creationId xmlns="" xmlns:a16="http://schemas.microsoft.com/office/drawing/2014/main" id="{24F30A24-8A78-2EF8-3EFC-CEF27A24D8E9}"/>
              </a:ext>
            </a:extLst>
          </p:cNvPr>
          <p:cNvCxnSpPr/>
          <p:nvPr/>
        </p:nvCxnSpPr>
        <p:spPr>
          <a:xfrm>
            <a:off x="7162515" y="5840964"/>
            <a:ext cx="1110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41">
            <a:extLst>
              <a:ext uri="{FF2B5EF4-FFF2-40B4-BE49-F238E27FC236}">
                <a16:creationId xmlns="" xmlns:a16="http://schemas.microsoft.com/office/drawing/2014/main" id="{B321AF70-1E22-9758-9D1E-2FFA9CD2D465}"/>
              </a:ext>
            </a:extLst>
          </p:cNvPr>
          <p:cNvCxnSpPr/>
          <p:nvPr/>
        </p:nvCxnSpPr>
        <p:spPr>
          <a:xfrm>
            <a:off x="9876168" y="5840964"/>
            <a:ext cx="11103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Carton 12 Brown Eggs Stock Vector (Royalty Free) 201249878 | Shutterstock">
            <a:extLst>
              <a:ext uri="{FF2B5EF4-FFF2-40B4-BE49-F238E27FC236}">
                <a16:creationId xmlns="" xmlns:a16="http://schemas.microsoft.com/office/drawing/2014/main" id="{D5D2B344-FB5D-FACB-0FC0-29C375F8B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6201" r="7011" b="9248"/>
          <a:stretch/>
        </p:blipFill>
        <p:spPr bwMode="auto">
          <a:xfrm>
            <a:off x="6725767" y="2068499"/>
            <a:ext cx="2014942" cy="153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7112165E-B434-C2F6-FC28-44BF4EE9B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6814370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5556D3D2-AB7A-BF10-9DB3-E69DB023D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7385679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5CC7185E-C180-B919-CCB4-1E6B9E19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7385679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 сполучна лінія 48">
            <a:extLst>
              <a:ext uri="{FF2B5EF4-FFF2-40B4-BE49-F238E27FC236}">
                <a16:creationId xmlns="" xmlns:a16="http://schemas.microsoft.com/office/drawing/2014/main" id="{E7804910-7D4D-0E9F-3CD6-D3BCA7FEAFB2}"/>
              </a:ext>
            </a:extLst>
          </p:cNvPr>
          <p:cNvCxnSpPr>
            <a:stCxn id="24" idx="0"/>
          </p:cNvCxnSpPr>
          <p:nvPr/>
        </p:nvCxnSpPr>
        <p:spPr>
          <a:xfrm>
            <a:off x="9034858" y="1800800"/>
            <a:ext cx="52871" cy="3289054"/>
          </a:xfrm>
          <a:prstGeom prst="line">
            <a:avLst/>
          </a:prstGeom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1D12F91-342C-9F7A-39F8-EE1F5CBF69D6}"/>
              </a:ext>
            </a:extLst>
          </p:cNvPr>
          <p:cNvSpPr txBox="1"/>
          <p:nvPr/>
        </p:nvSpPr>
        <p:spPr>
          <a:xfrm>
            <a:off x="7368065" y="5247594"/>
            <a:ext cx="101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1</a:t>
            </a:r>
            <a:r>
              <a:rPr lang="ru-RU" sz="4000" b="1" dirty="0"/>
              <a:t>5</a:t>
            </a:r>
            <a:endParaRPr lang="x-none" sz="40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29D33A-ACF7-F8C2-8369-9D66D20F8EF1}"/>
              </a:ext>
            </a:extLst>
          </p:cNvPr>
          <p:cNvSpPr txBox="1"/>
          <p:nvPr/>
        </p:nvSpPr>
        <p:spPr>
          <a:xfrm>
            <a:off x="10134592" y="5247594"/>
            <a:ext cx="101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/>
              <a:t>1</a:t>
            </a:r>
            <a:r>
              <a:rPr lang="en-US" sz="4000" b="1" dirty="0"/>
              <a:t>8</a:t>
            </a:r>
            <a:endParaRPr lang="x-none" sz="40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AFDB674-0817-0391-9660-D032C4D5B43E}"/>
              </a:ext>
            </a:extLst>
          </p:cNvPr>
          <p:cNvSpPr txBox="1"/>
          <p:nvPr/>
        </p:nvSpPr>
        <p:spPr>
          <a:xfrm rot="10800000">
            <a:off x="8299290" y="5284685"/>
            <a:ext cx="1016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&gt;</a:t>
            </a:r>
            <a:endParaRPr lang="x-none" sz="6000" b="1" dirty="0"/>
          </a:p>
        </p:txBody>
      </p:sp>
      <p:pic>
        <p:nvPicPr>
          <p:cNvPr id="36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08E43831-758D-9937-EEFE-2BD56CAD8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3700113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92DA840D-0784-74EF-2C0D-51B856179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4271422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62A5BFF2-7B97-98C1-6A0A-FDDFDF7C0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4812042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4DE62988-5AA5-629F-1022-132892EF0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3700113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3D704EAA-4DCC-6E77-3EF1-C5959542E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4271422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6D36AD9D-5C1C-937D-1548-5156A2689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197488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CCC11584-51CE-850F-55E8-6CBFDF0DF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9085559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019D64FE-F816-E180-E9EB-3679F9B93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9656868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DFD438D0-8E71-4F94-2585-48E29C702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197488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65C19B25-75E9-4802-092E-BA8189F81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9085559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FD6D72F0-34A3-9BF8-41A7-D733C191B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9656868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F2482890-00BA-5DB5-54CD-C1FE25699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741120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6417F479-11BC-257F-B2BD-17EFB51A0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10741120" y="3533854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05BE5252-4062-258C-E1DC-1DAD200FF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2188498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819811CE-D0BA-F75C-B2C7-FBFDF4CC2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6842047" y="4230012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Коричневое куриное яйцо в формате png с прозрачным фоном — Abali.ru">
            <a:extLst>
              <a:ext uri="{FF2B5EF4-FFF2-40B4-BE49-F238E27FC236}">
                <a16:creationId xmlns="" xmlns:a16="http://schemas.microsoft.com/office/drawing/2014/main" id="{D184C31C-AA70-9F16-6072-402C1AA59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0" r="8899" b="376"/>
          <a:stretch/>
        </p:blipFill>
        <p:spPr bwMode="auto">
          <a:xfrm>
            <a:off x="7923808" y="3908588"/>
            <a:ext cx="572920" cy="6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1384725" y="494529"/>
            <a:ext cx="9662161" cy="8770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нерівностей за малюнками 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91475" y="422211"/>
            <a:ext cx="8732066" cy="7861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Віршована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C659B8F-6A3E-47F1-0D34-DE638CEDD206}"/>
              </a:ext>
            </a:extLst>
          </p:cNvPr>
          <p:cNvSpPr txBox="1"/>
          <p:nvPr/>
        </p:nvSpPr>
        <p:spPr>
          <a:xfrm>
            <a:off x="3118729" y="3483366"/>
            <a:ext cx="290107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7 – 2 – 2 </a:t>
            </a:r>
            <a:r>
              <a:rPr lang="uk-UA" sz="4000" b="1" dirty="0" smtClean="0">
                <a:solidFill>
                  <a:srgbClr val="FF0000"/>
                </a:solidFill>
              </a:rPr>
              <a:t>=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7146A5A-725C-126A-786B-1561F46E50DD}"/>
              </a:ext>
            </a:extLst>
          </p:cNvPr>
          <p:cNvSpPr txBox="1"/>
          <p:nvPr/>
        </p:nvSpPr>
        <p:spPr>
          <a:xfrm>
            <a:off x="660247" y="1331006"/>
            <a:ext cx="461090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Сім цукерок Толя мав.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Дві цукерки мамі дав.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Дві – малій сестричці Олі.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Залишилось скільки в Толі? </a:t>
            </a:r>
          </a:p>
        </p:txBody>
      </p:sp>
      <p:pic>
        <p:nvPicPr>
          <p:cNvPr id="16" name="Picture 2" descr="El niño pequeño come dulces y se siente feliz | Vector Premium">
            <a:extLst>
              <a:ext uri="{FF2B5EF4-FFF2-40B4-BE49-F238E27FC236}">
                <a16:creationId xmlns="" xmlns:a16="http://schemas.microsoft.com/office/drawing/2014/main" id="{21C36E58-FD94-2059-1FED-8A23005F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19906" r="21055" b="17271"/>
          <a:stretch/>
        </p:blipFill>
        <p:spPr bwMode="auto">
          <a:xfrm>
            <a:off x="660247" y="3450701"/>
            <a:ext cx="2093338" cy="256909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C659B8F-6A3E-47F1-0D34-DE638CEDD206}"/>
              </a:ext>
            </a:extLst>
          </p:cNvPr>
          <p:cNvSpPr txBox="1"/>
          <p:nvPr/>
        </p:nvSpPr>
        <p:spPr>
          <a:xfrm>
            <a:off x="5524472" y="3483366"/>
            <a:ext cx="4953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3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146A5A-725C-126A-786B-1561F46E50DD}"/>
              </a:ext>
            </a:extLst>
          </p:cNvPr>
          <p:cNvSpPr txBox="1"/>
          <p:nvPr/>
        </p:nvSpPr>
        <p:spPr>
          <a:xfrm>
            <a:off x="5448272" y="1331006"/>
            <a:ext cx="585109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У Оксаночки в руці є чотири олівці.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А в її подружки Віри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Ось погляньте, ще чотири.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Полічіть-но всі оці кольорові олівці!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A2FC963-BFE6-E847-0994-4095A02BF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4"/>
          <a:stretch/>
        </p:blipFill>
        <p:spPr>
          <a:xfrm>
            <a:off x="9562974" y="3374755"/>
            <a:ext cx="1736397" cy="275659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659B8F-6A3E-47F1-0D34-DE638CEDD206}"/>
              </a:ext>
            </a:extLst>
          </p:cNvPr>
          <p:cNvSpPr txBox="1"/>
          <p:nvPr/>
        </p:nvSpPr>
        <p:spPr>
          <a:xfrm>
            <a:off x="6544448" y="3458926"/>
            <a:ext cx="20661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 + 4 </a:t>
            </a:r>
            <a:r>
              <a:rPr lang="uk-UA" sz="4000" b="1" dirty="0" smtClean="0">
                <a:solidFill>
                  <a:srgbClr val="FF0000"/>
                </a:solidFill>
              </a:rPr>
              <a:t>=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659B8F-6A3E-47F1-0D34-DE638CEDD206}"/>
              </a:ext>
            </a:extLst>
          </p:cNvPr>
          <p:cNvSpPr txBox="1"/>
          <p:nvPr/>
        </p:nvSpPr>
        <p:spPr>
          <a:xfrm>
            <a:off x="8122879" y="3450703"/>
            <a:ext cx="48772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8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146A5A-725C-126A-786B-1561F46E50DD}"/>
              </a:ext>
            </a:extLst>
          </p:cNvPr>
          <p:cNvSpPr txBox="1"/>
          <p:nvPr/>
        </p:nvSpPr>
        <p:spPr>
          <a:xfrm>
            <a:off x="3714348" y="4370815"/>
            <a:ext cx="46109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Назвіть парні числа від 2 до 20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146A5A-725C-126A-786B-1561F46E50DD}"/>
              </a:ext>
            </a:extLst>
          </p:cNvPr>
          <p:cNvSpPr txBox="1"/>
          <p:nvPr/>
        </p:nvSpPr>
        <p:spPr>
          <a:xfrm>
            <a:off x="3714348" y="5350529"/>
            <a:ext cx="46109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2 4 6 8 10 12 14 16 18 20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  <p:bldP spid="17" grpId="0" animBg="1"/>
      <p:bldP spid="1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580779"/>
              </p:ext>
            </p:extLst>
          </p:nvPr>
        </p:nvGraphicFramePr>
        <p:xfrm>
          <a:off x="1526247" y="3330766"/>
          <a:ext cx="10185344" cy="68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584">
                  <a:extLst>
                    <a:ext uri="{9D8B030D-6E8A-4147-A177-3AD203B41FA5}">
                      <a16:colId xmlns="" xmlns:a16="http://schemas.microsoft.com/office/drawing/2014/main" val="2227063807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806482716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1116602787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243211590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3016639167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2729187591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1728173896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635721359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476009267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2903364042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1669426971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4175699524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337087497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560848502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3771361211"/>
                    </a:ext>
                  </a:extLst>
                </a:gridCol>
                <a:gridCol w="636584">
                  <a:extLst>
                    <a:ext uri="{9D8B030D-6E8A-4147-A177-3AD203B41FA5}">
                      <a16:colId xmlns="" xmlns:a16="http://schemas.microsoft.com/office/drawing/2014/main" val="2860244402"/>
                    </a:ext>
                  </a:extLst>
                </a:gridCol>
              </a:tblGrid>
              <a:tr h="687637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32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8965392"/>
                  </a:ext>
                </a:extLst>
              </a:tr>
            </a:tbl>
          </a:graphicData>
        </a:graphic>
      </p:graphicFrame>
      <p:sp>
        <p:nvSpPr>
          <p:cNvPr id="5" name="Прямоугольник 11">
            <a:extLst>
              <a:ext uri="{FF2B5EF4-FFF2-40B4-BE49-F238E27FC236}">
                <a16:creationId xmlns="" xmlns:a16="http://schemas.microsoft.com/office/drawing/2014/main" id="{7ECD6487-75FF-5B6D-4491-E74FA0F04F2E}"/>
              </a:ext>
            </a:extLst>
          </p:cNvPr>
          <p:cNvSpPr/>
          <p:nvPr/>
        </p:nvSpPr>
        <p:spPr>
          <a:xfrm>
            <a:off x="1480457" y="537673"/>
            <a:ext cx="9445114" cy="8992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Назви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клітинку</a:t>
            </a:r>
            <a:r>
              <a:rPr lang="ru-RU" sz="3600" b="1" dirty="0">
                <a:solidFill>
                  <a:schemeClr val="bg1"/>
                </a:solidFill>
              </a:rPr>
              <a:t>, в яку </a:t>
            </a:r>
            <a:r>
              <a:rPr lang="ru-RU" sz="3600" b="1" dirty="0" err="1" smtClean="0">
                <a:solidFill>
                  <a:schemeClr val="bg1"/>
                </a:solidFill>
              </a:rPr>
              <a:t>потрапить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зайченя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855E2E5A-C200-33D3-3D5A-2E62C17A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614">
            <a:off x="8865466" y="1331295"/>
            <a:ext cx="1547127" cy="154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lue Turquoise Angle, cube, rectangle, cube Vector png | PNGEgg">
            <a:extLst>
              <a:ext uri="{FF2B5EF4-FFF2-40B4-BE49-F238E27FC236}">
                <a16:creationId xmlns="" xmlns:a16="http://schemas.microsoft.com/office/drawing/2014/main" id="{14E2EF5C-381D-C065-6357-58714C73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3" b="90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51" y="2060693"/>
            <a:ext cx="973323" cy="87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B084C42-644C-6D09-253F-D95EF052CFA5}"/>
              </a:ext>
            </a:extLst>
          </p:cNvPr>
          <p:cNvSpPr txBox="1"/>
          <p:nvPr/>
        </p:nvSpPr>
        <p:spPr>
          <a:xfrm>
            <a:off x="4386319" y="2206300"/>
            <a:ext cx="222131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50 – 1 = 49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10" name="Стрілка: вигнута вгору 13">
            <a:extLst>
              <a:ext uri="{FF2B5EF4-FFF2-40B4-BE49-F238E27FC236}">
                <a16:creationId xmlns="" xmlns:a16="http://schemas.microsoft.com/office/drawing/2014/main" id="{1D9B5EA2-75E0-4709-FD4A-4A9BBB90D5C9}"/>
              </a:ext>
            </a:extLst>
          </p:cNvPr>
          <p:cNvSpPr/>
          <p:nvPr/>
        </p:nvSpPr>
        <p:spPr>
          <a:xfrm flipH="1" flipV="1">
            <a:off x="8616908" y="2984704"/>
            <a:ext cx="1025852" cy="31816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5" y="1436914"/>
            <a:ext cx="1603398" cy="354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266DEDB-C583-A374-225F-8D728E455198}"/>
              </a:ext>
            </a:extLst>
          </p:cNvPr>
          <p:cNvSpPr/>
          <p:nvPr/>
        </p:nvSpPr>
        <p:spPr>
          <a:xfrm>
            <a:off x="7898828" y="2256905"/>
            <a:ext cx="129137" cy="178441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000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AF7079B-C109-DA18-B425-2119DD981B2A}"/>
              </a:ext>
            </a:extLst>
          </p:cNvPr>
          <p:cNvSpPr/>
          <p:nvPr/>
        </p:nvSpPr>
        <p:spPr>
          <a:xfrm>
            <a:off x="8596433" y="3427512"/>
            <a:ext cx="497412" cy="409894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084C42-644C-6D09-253F-D95EF052CFA5}"/>
              </a:ext>
            </a:extLst>
          </p:cNvPr>
          <p:cNvSpPr txBox="1"/>
          <p:nvPr/>
        </p:nvSpPr>
        <p:spPr>
          <a:xfrm>
            <a:off x="2568405" y="4252814"/>
            <a:ext cx="60280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Назви попередні до чисел 40, 46, 38 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084C42-644C-6D09-253F-D95EF052CFA5}"/>
              </a:ext>
            </a:extLst>
          </p:cNvPr>
          <p:cNvSpPr txBox="1"/>
          <p:nvPr/>
        </p:nvSpPr>
        <p:spPr>
          <a:xfrm>
            <a:off x="2568405" y="4840643"/>
            <a:ext cx="60280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Назви наступні до чисел 39, 46, 53 </a:t>
            </a:r>
            <a:endParaRPr lang="x-none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33141" y="563980"/>
            <a:ext cx="9292713" cy="7749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3429" y="1801526"/>
            <a:ext cx="5190053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читати та записувати </a:t>
            </a:r>
            <a:r>
              <a:rPr lang="uk-UA" sz="2800" b="1" dirty="0" smtClean="0">
                <a:solidFill>
                  <a:schemeClr val="bg1"/>
                </a:solidFill>
              </a:rPr>
              <a:t>числа; визначати кількість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десятків і </a:t>
            </a:r>
            <a:r>
              <a:rPr lang="uk-UA" sz="2800" b="1" dirty="0" smtClean="0">
                <a:solidFill>
                  <a:schemeClr val="bg1"/>
                </a:solidFill>
              </a:rPr>
              <a:t>одиниць;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складати рівності за схемами.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Розв'язувати </a:t>
            </a:r>
            <a:r>
              <a:rPr lang="uk-UA" sz="2800" b="1" dirty="0">
                <a:solidFill>
                  <a:schemeClr val="bg1"/>
                </a:solidFill>
              </a:rPr>
              <a:t>задачу, яка містить два запитання.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056915" y="1827467"/>
            <a:ext cx="2732314" cy="42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1646141"/>
            <a:ext cx="1960766" cy="43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686453" y="553873"/>
            <a:ext cx="8825168" cy="7632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pic>
        <p:nvPicPr>
          <p:cNvPr id="37" name="Picture 6" descr="Мистер Пибоди с книгой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7" y="1564742"/>
            <a:ext cx="2256092" cy="42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9DE202F-3246-7DB1-05F0-C2A279959D28}"/>
              </a:ext>
            </a:extLst>
          </p:cNvPr>
          <p:cNvSpPr txBox="1"/>
          <p:nvPr/>
        </p:nvSpPr>
        <p:spPr>
          <a:xfrm>
            <a:off x="3191331" y="3208193"/>
            <a:ext cx="662386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Підкресли в кожному числі десятки двома рисками, одиниці – однією рискою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C195E8-C4C5-4115-1636-71C3A9B885D1}"/>
              </a:ext>
            </a:extLst>
          </p:cNvPr>
          <p:cNvSpPr txBox="1"/>
          <p:nvPr/>
        </p:nvSpPr>
        <p:spPr>
          <a:xfrm>
            <a:off x="4411156" y="4336855"/>
            <a:ext cx="720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82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4B8DFB-000E-C2E4-A171-6610DA42153E}"/>
              </a:ext>
            </a:extLst>
          </p:cNvPr>
          <p:cNvSpPr txBox="1"/>
          <p:nvPr/>
        </p:nvSpPr>
        <p:spPr>
          <a:xfrm>
            <a:off x="5231328" y="4339339"/>
            <a:ext cx="7455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54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3F5D9A-A438-3901-AB50-8C744D8B03D8}"/>
              </a:ext>
            </a:extLst>
          </p:cNvPr>
          <p:cNvSpPr txBox="1"/>
          <p:nvPr/>
        </p:nvSpPr>
        <p:spPr>
          <a:xfrm>
            <a:off x="6958502" y="4336855"/>
            <a:ext cx="72567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59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B214F12-BBFD-7EED-D551-0B88BDFFF68A}"/>
              </a:ext>
            </a:extLst>
          </p:cNvPr>
          <p:cNvSpPr txBox="1"/>
          <p:nvPr/>
        </p:nvSpPr>
        <p:spPr>
          <a:xfrm>
            <a:off x="3630589" y="4329740"/>
            <a:ext cx="6717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41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6B1D65-70DD-0AFE-E0D5-751F70187918}"/>
              </a:ext>
            </a:extLst>
          </p:cNvPr>
          <p:cNvSpPr txBox="1"/>
          <p:nvPr/>
        </p:nvSpPr>
        <p:spPr>
          <a:xfrm>
            <a:off x="6094250" y="4357122"/>
            <a:ext cx="7247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77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C195E8-C4C5-4115-1636-71C3A9B885D1}"/>
              </a:ext>
            </a:extLst>
          </p:cNvPr>
          <p:cNvSpPr txBox="1"/>
          <p:nvPr/>
        </p:nvSpPr>
        <p:spPr>
          <a:xfrm>
            <a:off x="8659121" y="4364207"/>
            <a:ext cx="720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68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214F12-BBFD-7EED-D551-0B88BDFFF68A}"/>
              </a:ext>
            </a:extLst>
          </p:cNvPr>
          <p:cNvSpPr txBox="1"/>
          <p:nvPr/>
        </p:nvSpPr>
        <p:spPr>
          <a:xfrm>
            <a:off x="7838949" y="4357122"/>
            <a:ext cx="6717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48</a:t>
            </a:r>
            <a:endParaRPr lang="x-none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D:\1 клас\2 Матем\1 УРОКИ Листопад\6 Числа 21_100\№103 Числа 41-90\2024-03-19_2357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37" y="1481137"/>
            <a:ext cx="6623863" cy="159694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302299" y="4220813"/>
            <a:ext cx="868622" cy="80262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175507" y="4205909"/>
            <a:ext cx="868622" cy="80262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740493" y="4255280"/>
            <a:ext cx="868622" cy="80262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609115" y="4248195"/>
            <a:ext cx="868622" cy="80262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DE202F-3246-7DB1-05F0-C2A279959D28}"/>
              </a:ext>
            </a:extLst>
          </p:cNvPr>
          <p:cNvSpPr txBox="1"/>
          <p:nvPr/>
        </p:nvSpPr>
        <p:spPr>
          <a:xfrm>
            <a:off x="3769412" y="5520769"/>
            <a:ext cx="36925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Обведи парні числа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708146" y="5012557"/>
            <a:ext cx="516596" cy="10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516548" y="4981721"/>
            <a:ext cx="516596" cy="10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309725" y="4993682"/>
            <a:ext cx="516596" cy="10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6236249" y="4992605"/>
            <a:ext cx="516596" cy="10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08146" y="5079678"/>
            <a:ext cx="27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24152" y="5057908"/>
            <a:ext cx="27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338052" y="5113408"/>
            <a:ext cx="27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24922" y="5090554"/>
            <a:ext cx="27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7064866" y="4981721"/>
            <a:ext cx="516596" cy="10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053539" y="5079670"/>
            <a:ext cx="27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893483" y="4970837"/>
            <a:ext cx="516596" cy="10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882156" y="5068786"/>
            <a:ext cx="27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8722100" y="4959953"/>
            <a:ext cx="516596" cy="10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710773" y="5057902"/>
            <a:ext cx="277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12345</TotalTime>
  <Words>758</Words>
  <Application>Microsoft Office PowerPoint</Application>
  <PresentationFormat>Произвольный</PresentationFormat>
  <Paragraphs>229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1320</cp:revision>
  <dcterms:created xsi:type="dcterms:W3CDTF">2018-01-05T16:38:53Z</dcterms:created>
  <dcterms:modified xsi:type="dcterms:W3CDTF">2024-03-20T08:57:05Z</dcterms:modified>
</cp:coreProperties>
</file>