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1198" r:id="rId3"/>
    <p:sldId id="1195" r:id="rId4"/>
    <p:sldId id="1200" r:id="rId5"/>
    <p:sldId id="1090" r:id="rId6"/>
    <p:sldId id="1137" r:id="rId7"/>
    <p:sldId id="1194" r:id="rId8"/>
    <p:sldId id="1196" r:id="rId9"/>
    <p:sldId id="1163" r:id="rId10"/>
    <p:sldId id="352" r:id="rId11"/>
    <p:sldId id="1075" r:id="rId12"/>
    <p:sldId id="119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295FFF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6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2v9dvmkc23" TargetMode="External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48838" y="4535775"/>
            <a:ext cx="9504219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Утворення </a:t>
            </a:r>
            <a:r>
              <a:rPr lang="ru-RU" sz="4400" b="1" dirty="0" err="1">
                <a:solidFill>
                  <a:schemeClr val="bg1"/>
                </a:solidFill>
              </a:rPr>
              <a:t>нових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слів</a:t>
            </a:r>
            <a:r>
              <a:rPr lang="ru-RU" sz="4400" b="1" dirty="0">
                <a:solidFill>
                  <a:schemeClr val="bg1"/>
                </a:solidFill>
              </a:rPr>
              <a:t> шляхом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400" b="1" dirty="0" err="1" smtClean="0">
                <a:solidFill>
                  <a:schemeClr val="bg1"/>
                </a:solidFill>
              </a:rPr>
              <a:t>заміни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чи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додавання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</a:rPr>
              <a:t>букв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657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103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У селі під Луцьком люди мусять добиватися, щоб їм відкрили вхід... у ліс :  Волинь In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8" y="1417590"/>
            <a:ext cx="3358177" cy="251863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исиці | Вікі з Котів-Вояків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93" y="2875098"/>
            <a:ext cx="1555785" cy="10611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26885" y="2730473"/>
            <a:ext cx="14285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ліс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— </a:t>
            </a:r>
            <a:r>
              <a:rPr lang="ru-RU" sz="2400" b="1" dirty="0" smtClean="0">
                <a:solidFill>
                  <a:schemeClr val="bg1"/>
                </a:solidFill>
              </a:rPr>
              <a:t>лис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489857"/>
            <a:ext cx="8811364" cy="798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3200" b="1" dirty="0">
                <a:solidFill>
                  <a:schemeClr val="bg1"/>
                </a:solidFill>
              </a:rPr>
              <a:t>Online </a:t>
            </a:r>
            <a:r>
              <a:rPr lang="uk-UA" altLang="uk-UA" sz="3200" b="1" dirty="0">
                <a:solidFill>
                  <a:schemeClr val="bg1"/>
                </a:solidFill>
              </a:rPr>
              <a:t>завдання</a:t>
            </a:r>
            <a:endParaRPr lang="en-US" altLang="uk-UA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6180" y="2183295"/>
            <a:ext cx="1324672" cy="132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0763" y="455865"/>
            <a:ext cx="8732066" cy="8721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2476" y="1514866"/>
            <a:ext cx="5079896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вчилися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чином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утворювали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потрібно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уважно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замінюючи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не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пропускаючи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букв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73395" y="1514866"/>
            <a:ext cx="3074736" cy="3708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828314" y="1775298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79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err="1" smtClean="0">
                <a:solidFill>
                  <a:srgbClr val="0070C0"/>
                </a:solidFill>
              </a:rPr>
              <a:t>Обери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r>
              <a:rPr lang="uk-UA" sz="2400" dirty="0" err="1" smtClean="0">
                <a:solidFill>
                  <a:srgbClr val="0070C0"/>
                </a:solidFill>
              </a:rPr>
              <a:t>смайл</a:t>
            </a:r>
            <a:r>
              <a:rPr lang="uk-UA" sz="2400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smtClean="0">
                <a:solidFill>
                  <a:srgbClr val="0070C0"/>
                </a:solidFill>
              </a:rPr>
              <a:t>свої емоції </a:t>
            </a:r>
            <a:r>
              <a:rPr lang="uk-UA" sz="2400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033655" y="4643259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932953" y="4676573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657386" y="463738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2291978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56" y="2291979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4932953" y="2291979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364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3771901" y="1571230"/>
            <a:ext cx="7704107" cy="13798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rgbClr val="0070C0"/>
                </a:solidFill>
              </a:rPr>
              <a:t>Багато людей мріють стрибнути з </a:t>
            </a:r>
            <a:r>
              <a:rPr lang="uk-UA" sz="2000" b="1" dirty="0" smtClean="0">
                <a:solidFill>
                  <a:srgbClr val="0070C0"/>
                </a:solidFill>
              </a:rPr>
              <a:t>парашутом. </a:t>
            </a:r>
            <a:r>
              <a:rPr lang="uk-UA" sz="2000" b="1" dirty="0">
                <a:solidFill>
                  <a:srgbClr val="0070C0"/>
                </a:solidFill>
              </a:rPr>
              <a:t>Звичайно, </a:t>
            </a:r>
            <a:r>
              <a:rPr lang="uk-UA" sz="2000" b="1" dirty="0" smtClean="0">
                <a:solidFill>
                  <a:srgbClr val="0070C0"/>
                </a:solidFill>
              </a:rPr>
              <a:t>не </a:t>
            </a:r>
            <a:r>
              <a:rPr lang="uk-UA" sz="2000" b="1" dirty="0">
                <a:solidFill>
                  <a:srgbClr val="0070C0"/>
                </a:solidFill>
              </a:rPr>
              <a:t>кожна людина здатна на такий стрибок. </a:t>
            </a:r>
            <a:r>
              <a:rPr lang="uk-UA" sz="2000" b="1" dirty="0" smtClean="0">
                <a:solidFill>
                  <a:srgbClr val="0070C0"/>
                </a:solidFill>
              </a:rPr>
              <a:t>Уявімо</a:t>
            </a:r>
            <a:r>
              <a:rPr lang="uk-UA" sz="2000" b="1" dirty="0">
                <a:solidFill>
                  <a:srgbClr val="0070C0"/>
                </a:solidFill>
              </a:rPr>
              <a:t>, що </a:t>
            </a:r>
            <a:r>
              <a:rPr lang="uk-UA" sz="2000" b="1" dirty="0" smtClean="0">
                <a:solidFill>
                  <a:srgbClr val="0070C0"/>
                </a:solidFill>
              </a:rPr>
              <a:t>ти </a:t>
            </a:r>
            <a:r>
              <a:rPr lang="uk-UA" sz="2000" b="1" dirty="0">
                <a:solidFill>
                  <a:srgbClr val="0070C0"/>
                </a:solidFill>
              </a:rPr>
              <a:t>зараз </a:t>
            </a:r>
            <a:r>
              <a:rPr lang="uk-UA" sz="2000" b="1" dirty="0" smtClean="0">
                <a:solidFill>
                  <a:srgbClr val="0070C0"/>
                </a:solidFill>
              </a:rPr>
              <a:t>летиш </a:t>
            </a:r>
            <a:r>
              <a:rPr lang="uk-UA" sz="2000" b="1" dirty="0">
                <a:solidFill>
                  <a:srgbClr val="0070C0"/>
                </a:solidFill>
              </a:rPr>
              <a:t>з парашутом. До землі ще </a:t>
            </a:r>
            <a:r>
              <a:rPr lang="uk-UA" sz="2000" b="1" dirty="0" smtClean="0">
                <a:solidFill>
                  <a:srgbClr val="0070C0"/>
                </a:solidFill>
              </a:rPr>
              <a:t>далеко, ти </a:t>
            </a:r>
            <a:r>
              <a:rPr lang="uk-UA" sz="2000" b="1" dirty="0">
                <a:solidFill>
                  <a:srgbClr val="0070C0"/>
                </a:solidFill>
              </a:rPr>
              <a:t>її </a:t>
            </a:r>
            <a:r>
              <a:rPr lang="uk-UA" sz="2000" b="1" dirty="0" smtClean="0">
                <a:solidFill>
                  <a:srgbClr val="0070C0"/>
                </a:solidFill>
              </a:rPr>
              <a:t>бачиш, </a:t>
            </a:r>
            <a:r>
              <a:rPr lang="uk-UA" sz="2000" b="1" dirty="0">
                <a:solidFill>
                  <a:srgbClr val="0070C0"/>
                </a:solidFill>
              </a:rPr>
              <a:t>як на долоні. </a:t>
            </a:r>
            <a:r>
              <a:rPr lang="uk-UA" sz="2000" b="1" dirty="0" smtClean="0">
                <a:solidFill>
                  <a:srgbClr val="0070C0"/>
                </a:solidFill>
              </a:rPr>
              <a:t>Вибери, що ти бачиш </a:t>
            </a:r>
            <a:r>
              <a:rPr lang="uk-UA" sz="2000" b="1" dirty="0" smtClean="0">
                <a:solidFill>
                  <a:srgbClr val="0070C0"/>
                </a:solidFill>
              </a:rPr>
              <a:t>унизу</a:t>
            </a:r>
            <a:r>
              <a:rPr lang="uk-UA" sz="2000" b="1" dirty="0" smtClean="0">
                <a:solidFill>
                  <a:srgbClr val="0070C0"/>
                </a:solidFill>
              </a:rPr>
              <a:t>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3446288" y="337994"/>
            <a:ext cx="8029722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bg1"/>
                </a:solidFill>
              </a:rPr>
              <a:t>Налаштування на урок 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Вправа «М’якого приземлення»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Похожее изображе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1662"/>
          <a:stretch/>
        </p:blipFill>
        <p:spPr bwMode="auto">
          <a:xfrm>
            <a:off x="408414" y="329953"/>
            <a:ext cx="2998849" cy="217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8749890" y="1586092"/>
            <a:ext cx="2726118" cy="6831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bg1"/>
                </a:solidFill>
              </a:rPr>
              <a:t>Хижака, який </a:t>
            </a:r>
            <a:r>
              <a:rPr lang="uk-UA" sz="2400" b="1" dirty="0">
                <a:solidFill>
                  <a:schemeClr val="bg1"/>
                </a:solidFill>
              </a:rPr>
              <a:t>вже </a:t>
            </a:r>
            <a:r>
              <a:rPr lang="uk-UA" sz="2400" b="1" dirty="0" smtClean="0">
                <a:solidFill>
                  <a:schemeClr val="bg1"/>
                </a:solidFill>
              </a:rPr>
              <a:t>чекає </a:t>
            </a:r>
            <a:r>
              <a:rPr lang="uk-UA" sz="2400" b="1" dirty="0">
                <a:solidFill>
                  <a:schemeClr val="bg1"/>
                </a:solidFill>
              </a:rPr>
              <a:t>на </a:t>
            </a:r>
            <a:r>
              <a:rPr lang="uk-UA" sz="2400" b="1" dirty="0" smtClean="0">
                <a:solidFill>
                  <a:schemeClr val="bg1"/>
                </a:solidFill>
              </a:rPr>
              <a:t>тебе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Фотошпалери Квіткова галявина арт. 5031, колекція Дитячі - Арт-Шпалер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4" y="3060843"/>
            <a:ext cx="2926676" cy="1568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501562" y="4594500"/>
            <a:ext cx="2513020" cy="14076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>
                <a:solidFill>
                  <a:schemeClr val="bg1"/>
                </a:solidFill>
              </a:rPr>
              <a:t>Т</a:t>
            </a:r>
            <a:r>
              <a:rPr lang="uk-UA" sz="2000" b="1" dirty="0" smtClean="0">
                <a:solidFill>
                  <a:schemeClr val="bg1"/>
                </a:solidFill>
              </a:rPr>
              <a:t>и </a:t>
            </a:r>
            <a:r>
              <a:rPr lang="uk-UA" sz="2000" b="1" dirty="0">
                <a:solidFill>
                  <a:schemeClr val="bg1"/>
                </a:solidFill>
              </a:rPr>
              <a:t>– оптиміст. У навколишньому </a:t>
            </a:r>
            <a:r>
              <a:rPr lang="uk-UA" sz="2000" b="1" dirty="0" smtClean="0">
                <a:solidFill>
                  <a:schemeClr val="bg1"/>
                </a:solidFill>
              </a:rPr>
              <a:t>бачиш </a:t>
            </a:r>
            <a:r>
              <a:rPr lang="uk-UA" sz="2000" b="1" dirty="0">
                <a:solidFill>
                  <a:schemeClr val="bg1"/>
                </a:solidFill>
              </a:rPr>
              <a:t>тільки </a:t>
            </a:r>
            <a:r>
              <a:rPr lang="uk-UA" sz="2000" b="1" dirty="0" smtClean="0">
                <a:solidFill>
                  <a:schemeClr val="bg1"/>
                </a:solidFill>
              </a:rPr>
              <a:t>прекрасне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655482" y="2514315"/>
            <a:ext cx="2359100" cy="728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bg1"/>
                </a:solidFill>
              </a:rPr>
              <a:t>Квіткова галявина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Скеля — Вікіпеді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63" y="2233146"/>
            <a:ext cx="2130331" cy="2481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3298370" y="4332746"/>
            <a:ext cx="2541821" cy="1941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Ти здатний на </a:t>
            </a:r>
            <a:r>
              <a:rPr lang="uk-UA" sz="2000" b="1" dirty="0">
                <a:solidFill>
                  <a:schemeClr val="bg1"/>
                </a:solidFill>
              </a:rPr>
              <a:t>необґрунтовані </a:t>
            </a:r>
            <a:r>
              <a:rPr lang="uk-UA" sz="2000" b="1" dirty="0" smtClean="0">
                <a:solidFill>
                  <a:schemeClr val="bg1"/>
                </a:solidFill>
              </a:rPr>
              <a:t>хвилювання</a:t>
            </a:r>
            <a:r>
              <a:rPr lang="uk-UA" sz="2000" b="1" dirty="0">
                <a:solidFill>
                  <a:schemeClr val="bg1"/>
                </a:solidFill>
              </a:rPr>
              <a:t>. Але не </a:t>
            </a:r>
            <a:r>
              <a:rPr lang="uk-UA" sz="2000" b="1" dirty="0" smtClean="0">
                <a:solidFill>
                  <a:schemeClr val="bg1"/>
                </a:solidFill>
              </a:rPr>
              <a:t>хвилюйся</a:t>
            </a:r>
            <a:r>
              <a:rPr lang="uk-UA" sz="2000" b="1" dirty="0">
                <a:solidFill>
                  <a:schemeClr val="bg1"/>
                </a:solidFill>
              </a:rPr>
              <a:t>, все буде </a:t>
            </a:r>
            <a:r>
              <a:rPr lang="uk-UA" sz="2000" b="1" dirty="0" smtClean="0">
                <a:solidFill>
                  <a:schemeClr val="bg1"/>
                </a:solidFill>
              </a:rPr>
              <a:t>добре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3600641" y="1586092"/>
            <a:ext cx="1743573" cy="6163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bg1"/>
                </a:solidFill>
              </a:rPr>
              <a:t>Скелі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102" name="Picture 6" descr="✓Чим рівнинна річка відрізняється від гірської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71" y="2493967"/>
            <a:ext cx="2987630" cy="1850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5902149" y="4323432"/>
            <a:ext cx="2712498" cy="1678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Ти спокійний, урівноважений. Вирішуєш </a:t>
            </a:r>
            <a:r>
              <a:rPr lang="uk-UA" sz="2000" b="1" dirty="0">
                <a:solidFill>
                  <a:schemeClr val="bg1"/>
                </a:solidFill>
              </a:rPr>
              <a:t>проблеми по мірі їх </a:t>
            </a:r>
            <a:r>
              <a:rPr lang="uk-UA" sz="2000" b="1" dirty="0" smtClean="0">
                <a:solidFill>
                  <a:schemeClr val="bg1"/>
                </a:solidFill>
              </a:rPr>
              <a:t>надходження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681670" y="1586092"/>
            <a:ext cx="2802573" cy="6831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bg1"/>
                </a:solidFill>
              </a:rPr>
              <a:t>Повільну річку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104" name="Picture 8" descr="Шпалери на монітор | Тварини | рись, гілка, хижак на полюванні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16" y="2462210"/>
            <a:ext cx="2806708" cy="185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8708112" y="4290775"/>
            <a:ext cx="3142144" cy="15543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Ти </a:t>
            </a:r>
            <a:r>
              <a:rPr lang="uk-UA" sz="2000" b="1" dirty="0">
                <a:solidFill>
                  <a:schemeClr val="bg1"/>
                </a:solidFill>
              </a:rPr>
              <a:t>– людина-борець, із гідністю </a:t>
            </a:r>
            <a:r>
              <a:rPr lang="uk-UA" sz="2000" b="1" dirty="0" smtClean="0">
                <a:solidFill>
                  <a:schemeClr val="bg1"/>
                </a:solidFill>
              </a:rPr>
              <a:t>зустрічаєш </a:t>
            </a:r>
            <a:r>
              <a:rPr lang="uk-UA" sz="2000" b="1" dirty="0">
                <a:solidFill>
                  <a:schemeClr val="bg1"/>
                </a:solidFill>
              </a:rPr>
              <a:t>будь-яку небезпеку. </a:t>
            </a:r>
            <a:r>
              <a:rPr lang="uk-UA" sz="2000" b="1" dirty="0" smtClean="0">
                <a:solidFill>
                  <a:schemeClr val="bg1"/>
                </a:solidFill>
              </a:rPr>
              <a:t>вирішуєш </a:t>
            </a:r>
            <a:r>
              <a:rPr lang="uk-UA" sz="2000" b="1" dirty="0">
                <a:solidFill>
                  <a:schemeClr val="bg1"/>
                </a:solidFill>
              </a:rPr>
              <a:t>всі </a:t>
            </a:r>
            <a:r>
              <a:rPr lang="uk-UA" sz="2000" b="1" dirty="0" smtClean="0">
                <a:solidFill>
                  <a:schemeClr val="bg1"/>
                </a:solidFill>
              </a:rPr>
              <a:t>проблеми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7" grpId="0" animBg="1"/>
      <p:bldP spid="12" grpId="0" animBg="1"/>
      <p:bldP spid="8" grpId="0" animBg="1"/>
      <p:bldP spid="15" grpId="0" animBg="1"/>
      <p:bldP spid="6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скоромовку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1516" y="1739801"/>
            <a:ext cx="452845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Лис </a:t>
            </a:r>
            <a:r>
              <a:rPr lang="ru-RU" sz="2800" dirty="0" err="1"/>
              <a:t>малий</a:t>
            </a:r>
            <a:r>
              <a:rPr lang="ru-RU" sz="2800" dirty="0"/>
              <a:t> і </a:t>
            </a:r>
            <a:r>
              <a:rPr lang="ru-RU" sz="2800" dirty="0" err="1"/>
              <a:t>більший</a:t>
            </a:r>
            <a:r>
              <a:rPr lang="ru-RU" sz="2800" dirty="0"/>
              <a:t> лис</a:t>
            </a:r>
          </a:p>
          <a:p>
            <a:r>
              <a:rPr lang="ru-RU" sz="2800" dirty="0"/>
              <a:t>По </a:t>
            </a:r>
            <a:r>
              <a:rPr lang="ru-RU" sz="2800" dirty="0" err="1"/>
              <a:t>гриби</a:t>
            </a:r>
            <a:r>
              <a:rPr lang="ru-RU" sz="2800" dirty="0"/>
              <a:t> ходили в </a:t>
            </a:r>
            <a:r>
              <a:rPr lang="ru-RU" sz="2800" dirty="0" err="1"/>
              <a:t>ліс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Заздрить</a:t>
            </a:r>
            <a:r>
              <a:rPr lang="ru-RU" sz="2800" dirty="0"/>
              <a:t> </a:t>
            </a:r>
            <a:r>
              <a:rPr lang="ru-RU" sz="2800" dirty="0" err="1"/>
              <a:t>білка</a:t>
            </a:r>
            <a:r>
              <a:rPr lang="ru-RU" sz="2800" dirty="0"/>
              <a:t> в </a:t>
            </a:r>
            <a:r>
              <a:rPr lang="ru-RU" sz="2800" dirty="0" err="1"/>
              <a:t>лісі</a:t>
            </a:r>
            <a:r>
              <a:rPr lang="ru-RU" sz="2800" dirty="0"/>
              <a:t> лису –</a:t>
            </a:r>
          </a:p>
          <a:p>
            <a:r>
              <a:rPr lang="ru-RU" sz="2800" dirty="0"/>
              <a:t>Лис лисички </a:t>
            </a:r>
            <a:r>
              <a:rPr lang="ru-RU" sz="2800" dirty="0" err="1"/>
              <a:t>ніс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лісу</a:t>
            </a:r>
            <a:r>
              <a:rPr lang="ru-RU" sz="2800" dirty="0"/>
              <a:t>.</a:t>
            </a:r>
          </a:p>
        </p:txBody>
      </p:sp>
      <p:pic>
        <p:nvPicPr>
          <p:cNvPr id="2050" name="Picture 2" descr="Идеи на тему «ЛИСЫ. фото. рисунок. валяние. лепка» (230) | валяние, лисята,  лисен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9" y="2744333"/>
            <a:ext cx="2662850" cy="379117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Мнемоланцюжок. Автоматизація звуків Л, С. Лексична тема &quot;Гриб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45" y="4143944"/>
            <a:ext cx="2362198" cy="236219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Опис гриба лисичка - Dovidka.biz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30" y="4790573"/>
            <a:ext cx="2440050" cy="162374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У Біляївці у парку Перемоги поселилася білочка: чи можна її підгодовувати,  і чим. Відео – Біляївка.C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29" y="1778306"/>
            <a:ext cx="3570967" cy="199417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8400177" y="4147500"/>
            <a:ext cx="1267560" cy="4924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800" b="1" dirty="0" smtClean="0">
                <a:solidFill>
                  <a:schemeClr val="bg1"/>
                </a:solidFill>
              </a:rPr>
              <a:t>лис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9896337" y="4116805"/>
            <a:ext cx="1267559" cy="4924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800" b="1" dirty="0" smtClean="0">
                <a:solidFill>
                  <a:schemeClr val="bg1"/>
                </a:solidFill>
              </a:rPr>
              <a:t>ліс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8400177" y="4802319"/>
            <a:ext cx="1267560" cy="4924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800" b="1" dirty="0" smtClean="0">
                <a:solidFill>
                  <a:schemeClr val="bg1"/>
                </a:solidFill>
              </a:rPr>
              <a:t> – о –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9896337" y="4790574"/>
            <a:ext cx="1267560" cy="4924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800" b="1" dirty="0" smtClean="0">
                <a:solidFill>
                  <a:schemeClr val="bg1"/>
                </a:solidFill>
              </a:rPr>
              <a:t>= о –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9" y="2184675"/>
            <a:ext cx="5725886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будемо </a:t>
            </a:r>
            <a:r>
              <a:rPr lang="ru-RU" sz="2800" b="1" dirty="0" err="1">
                <a:solidFill>
                  <a:schemeClr val="bg1"/>
                </a:solidFill>
              </a:rPr>
              <a:t>вправлятися</a:t>
            </a:r>
            <a:r>
              <a:rPr lang="ru-RU" sz="2800" b="1" dirty="0">
                <a:solidFill>
                  <a:schemeClr val="bg1"/>
                </a:solidFill>
              </a:rPr>
              <a:t> в </a:t>
            </a:r>
            <a:r>
              <a:rPr lang="ru-RU" sz="2800" b="1" dirty="0" err="1">
                <a:solidFill>
                  <a:schemeClr val="bg1"/>
                </a:solidFill>
              </a:rPr>
              <a:t>утворенні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нових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слів</a:t>
            </a:r>
            <a:r>
              <a:rPr lang="ru-RU" sz="2800" b="1" dirty="0">
                <a:solidFill>
                  <a:schemeClr val="bg1"/>
                </a:solidFill>
              </a:rPr>
              <a:t> шляхом </a:t>
            </a:r>
            <a:r>
              <a:rPr lang="ru-RU" sz="2800" b="1" dirty="0" err="1">
                <a:solidFill>
                  <a:schemeClr val="bg1"/>
                </a:solidFill>
              </a:rPr>
              <a:t>заміни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чи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додавання</a:t>
            </a:r>
            <a:r>
              <a:rPr lang="ru-RU" sz="2800" b="1" dirty="0">
                <a:solidFill>
                  <a:schemeClr val="bg1"/>
                </a:solidFill>
              </a:rPr>
              <a:t> букв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Виправимо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запишемо</a:t>
            </a:r>
            <a:r>
              <a:rPr lang="ru-RU" sz="2800" b="1" dirty="0" smtClean="0">
                <a:solidFill>
                  <a:schemeClr val="bg1"/>
                </a:solidFill>
              </a:rPr>
              <a:t> текст.</a:t>
            </a:r>
          </a:p>
        </p:txBody>
      </p:sp>
    </p:spTree>
    <p:extLst>
      <p:ext uri="{BB962C8B-B14F-4D97-AF65-F5344CB8AC3E}">
        <p14:creationId xmlns:p14="http://schemas.microsoft.com/office/powerpoint/2010/main" val="25416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7949" r="39353" b="75069"/>
          <a:stretch/>
        </p:blipFill>
        <p:spPr>
          <a:xfrm>
            <a:off x="1226838" y="1513194"/>
            <a:ext cx="9756848" cy="86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20" t="25863" r="26142" b="62465"/>
          <a:stretch/>
        </p:blipFill>
        <p:spPr>
          <a:xfrm>
            <a:off x="1752346" y="1632541"/>
            <a:ext cx="1074066" cy="9113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20" t="25863" r="26142" b="62465"/>
          <a:stretch/>
        </p:blipFill>
        <p:spPr>
          <a:xfrm>
            <a:off x="3047746" y="1632541"/>
            <a:ext cx="1074066" cy="9113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17" t="38847" r="67745" b="49481"/>
          <a:stretch/>
        </p:blipFill>
        <p:spPr>
          <a:xfrm>
            <a:off x="4499499" y="1558549"/>
            <a:ext cx="1080052" cy="9164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17" t="38847" r="67745" b="49481"/>
          <a:stretch/>
        </p:blipFill>
        <p:spPr>
          <a:xfrm>
            <a:off x="5960168" y="1558549"/>
            <a:ext cx="1080052" cy="9164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994" t="39733" r="60268" b="48595"/>
          <a:stretch/>
        </p:blipFill>
        <p:spPr>
          <a:xfrm>
            <a:off x="7473463" y="1632541"/>
            <a:ext cx="1080052" cy="9164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994" t="39733" r="60268" b="48595"/>
          <a:stretch/>
        </p:blipFill>
        <p:spPr>
          <a:xfrm>
            <a:off x="8800752" y="1632541"/>
            <a:ext cx="1080052" cy="91640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33068" y="558016"/>
            <a:ext cx="8732066" cy="8788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Зроби </a:t>
            </a:r>
            <a:r>
              <a:rPr lang="ru-RU" sz="36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розминку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t="8737" r="5333"/>
          <a:stretch/>
        </p:blipFill>
        <p:spPr>
          <a:xfrm>
            <a:off x="1226838" y="2320505"/>
            <a:ext cx="6991209" cy="42642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1054100" y="468086"/>
            <a:ext cx="9929586" cy="9815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Ґаджик </a:t>
            </a:r>
            <a:r>
              <a:rPr lang="ru-RU" sz="2800" b="1" dirty="0" err="1">
                <a:solidFill>
                  <a:schemeClr val="bg1"/>
                </a:solidFill>
              </a:rPr>
              <a:t>знає</a:t>
            </a:r>
            <a:r>
              <a:rPr lang="ru-RU" sz="2800" b="1" dirty="0">
                <a:solidFill>
                  <a:schemeClr val="bg1"/>
                </a:solidFill>
              </a:rPr>
              <a:t>, як </a:t>
            </a:r>
            <a:r>
              <a:rPr lang="ru-RU" sz="2800" b="1" dirty="0" err="1">
                <a:solidFill>
                  <a:schemeClr val="bg1"/>
                </a:solidFill>
              </a:rPr>
              <a:t>із</a:t>
            </a:r>
            <a:r>
              <a:rPr lang="ru-RU" sz="2800" b="1" dirty="0">
                <a:solidFill>
                  <a:schemeClr val="bg1"/>
                </a:solidFill>
              </a:rPr>
              <a:t> рака </a:t>
            </a:r>
            <a:r>
              <a:rPr lang="ru-RU" sz="2800" b="1" dirty="0" err="1">
                <a:solidFill>
                  <a:schemeClr val="bg1"/>
                </a:solidFill>
              </a:rPr>
              <a:t>зробити</a:t>
            </a:r>
            <a:r>
              <a:rPr lang="ru-RU" sz="2800" b="1" dirty="0">
                <a:solidFill>
                  <a:schemeClr val="bg1"/>
                </a:solidFill>
              </a:rPr>
              <a:t> мак, з </a:t>
            </a:r>
            <a:r>
              <a:rPr lang="ru-RU" sz="2800" b="1" dirty="0" err="1">
                <a:solidFill>
                  <a:schemeClr val="bg1"/>
                </a:solidFill>
              </a:rPr>
              <a:t>калини</a:t>
            </a:r>
            <a:r>
              <a:rPr lang="ru-RU" sz="2800" b="1" dirty="0">
                <a:solidFill>
                  <a:schemeClr val="bg1"/>
                </a:solidFill>
              </a:rPr>
              <a:t> — </a:t>
            </a:r>
            <a:r>
              <a:rPr lang="ru-RU" sz="2800" b="1" dirty="0" smtClean="0">
                <a:solidFill>
                  <a:schemeClr val="bg1"/>
                </a:solidFill>
              </a:rPr>
              <a:t>малину, з </a:t>
            </a:r>
            <a:r>
              <a:rPr lang="ru-RU" sz="2800" b="1" dirty="0">
                <a:solidFill>
                  <a:schemeClr val="bg1"/>
                </a:solidFill>
              </a:rPr>
              <a:t>ворони — корону, з </a:t>
            </a:r>
            <a:r>
              <a:rPr lang="ru-RU" sz="2800" b="1" dirty="0" err="1">
                <a:solidFill>
                  <a:schemeClr val="bg1"/>
                </a:solidFill>
              </a:rPr>
              <a:t>кози</a:t>
            </a:r>
            <a:r>
              <a:rPr lang="ru-RU" sz="2800" b="1" dirty="0">
                <a:solidFill>
                  <a:schemeClr val="bg1"/>
                </a:solidFill>
              </a:rPr>
              <a:t> — </a:t>
            </a:r>
            <a:r>
              <a:rPr lang="ru-RU" sz="2800" b="1" dirty="0" err="1">
                <a:solidFill>
                  <a:schemeClr val="bg1"/>
                </a:solidFill>
              </a:rPr>
              <a:t>козака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r>
              <a:rPr lang="ru-RU" sz="2800" b="1" dirty="0" err="1">
                <a:solidFill>
                  <a:schemeClr val="bg1"/>
                </a:solidFill>
              </a:rPr>
              <a:t>Спробуй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це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зробити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59633" t="17894" r="29456" b="54496"/>
          <a:stretch/>
        </p:blipFill>
        <p:spPr>
          <a:xfrm>
            <a:off x="8866650" y="2628957"/>
            <a:ext cx="2117036" cy="3013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24" name="Прямая соединительная линия 23"/>
          <p:cNvCxnSpPr/>
          <p:nvPr/>
        </p:nvCxnSpPr>
        <p:spPr>
          <a:xfrm flipH="1">
            <a:off x="4890437" y="3857816"/>
            <a:ext cx="149088" cy="389157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22080" y="3365445"/>
            <a:ext cx="53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1989457" y="6142440"/>
            <a:ext cx="149088" cy="389157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83690" y="5642394"/>
            <a:ext cx="53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м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34321" y="5934781"/>
            <a:ext cx="53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6383634" y="6121209"/>
            <a:ext cx="149088" cy="389157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31837" y="5619310"/>
            <a:ext cx="53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м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8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17187" r="43416" b="58668"/>
          <a:stretch/>
        </p:blipFill>
        <p:spPr>
          <a:xfrm>
            <a:off x="1488768" y="1441976"/>
            <a:ext cx="7960043" cy="298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404257" y="492702"/>
            <a:ext cx="9374344" cy="8072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парами </a:t>
            </a:r>
            <a:r>
              <a:rPr lang="ru-RU" sz="4000" b="1" dirty="0" err="1">
                <a:solidFill>
                  <a:schemeClr val="bg1"/>
                </a:solidFill>
              </a:rPr>
              <a:t>перетворені</a:t>
            </a:r>
            <a:r>
              <a:rPr lang="ru-RU" sz="4000" b="1" dirty="0">
                <a:solidFill>
                  <a:schemeClr val="bg1"/>
                </a:solidFill>
              </a:rPr>
              <a:t>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468" t="37050" r="38250" b="49024"/>
          <a:stretch/>
        </p:blipFill>
        <p:spPr>
          <a:xfrm>
            <a:off x="1761014" y="1441976"/>
            <a:ext cx="2988000" cy="10933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0" t="53128" r="56288" b="32946"/>
          <a:stretch/>
        </p:blipFill>
        <p:spPr>
          <a:xfrm>
            <a:off x="6683612" y="1618434"/>
            <a:ext cx="2484000" cy="1076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88" t="67434" r="49726" b="18640"/>
          <a:stretch/>
        </p:blipFill>
        <p:spPr>
          <a:xfrm>
            <a:off x="5181014" y="2583546"/>
            <a:ext cx="3420000" cy="10969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58" t="81360" r="56182" b="10255"/>
          <a:stretch/>
        </p:blipFill>
        <p:spPr>
          <a:xfrm>
            <a:off x="4660208" y="3560660"/>
            <a:ext cx="2485762" cy="658249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935" t="68519" r="27909" b="24168"/>
          <a:stretch/>
        </p:blipFill>
        <p:spPr>
          <a:xfrm>
            <a:off x="1807182" y="3636000"/>
            <a:ext cx="2952000" cy="57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584" t="54459" r="30475" b="34365"/>
          <a:stretch/>
        </p:blipFill>
        <p:spPr>
          <a:xfrm>
            <a:off x="1761014" y="2700000"/>
            <a:ext cx="3420000" cy="86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756" t="37050" r="23944" b="49024"/>
          <a:stretch/>
        </p:blipFill>
        <p:spPr>
          <a:xfrm>
            <a:off x="4651462" y="1441976"/>
            <a:ext cx="2052000" cy="10933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59633" t="17894" r="29456" b="54496"/>
          <a:stretch/>
        </p:blipFill>
        <p:spPr>
          <a:xfrm>
            <a:off x="9720083" y="1416539"/>
            <a:ext cx="2117036" cy="3013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488767" y="4495292"/>
            <a:ext cx="6868415" cy="8072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Поміркуй, чому </a:t>
            </a:r>
            <a:r>
              <a:rPr lang="uk-UA" sz="2400" b="1" dirty="0">
                <a:solidFill>
                  <a:srgbClr val="0070C0"/>
                </a:solidFill>
              </a:rPr>
              <a:t>записувати слова треба уважно, щоб не пропустити чи не замінити букву.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88767" y="5334570"/>
            <a:ext cx="7960044" cy="8072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Тому що при заміні чи пропуску букв утворюються слова з іншим значенням або зовсім незрозумілі слова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17187" r="42987" b="58336"/>
          <a:stretch/>
        </p:blipFill>
        <p:spPr>
          <a:xfrm>
            <a:off x="1417768" y="2834937"/>
            <a:ext cx="9196262" cy="302915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12704" y="492702"/>
            <a:ext cx="9738910" cy="10276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Прочитай текст. </a:t>
            </a:r>
            <a:r>
              <a:rPr lang="ru-RU" sz="3200" b="1" dirty="0" err="1">
                <a:solidFill>
                  <a:schemeClr val="bg1"/>
                </a:solidFill>
              </a:rPr>
              <a:t>Підкресли</a:t>
            </a:r>
            <a:r>
              <a:rPr lang="ru-RU" sz="3200" b="1" dirty="0">
                <a:solidFill>
                  <a:schemeClr val="bg1"/>
                </a:solidFill>
              </a:rPr>
              <a:t> слова з </a:t>
            </a:r>
            <a:r>
              <a:rPr lang="ru-RU" sz="3200" b="1" dirty="0" err="1">
                <a:solidFill>
                  <a:schemeClr val="bg1"/>
                </a:solidFill>
              </a:rPr>
              <a:t>помилками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Запиши текст </a:t>
            </a:r>
            <a:r>
              <a:rPr lang="ru-RU" sz="3200" b="1" dirty="0">
                <a:solidFill>
                  <a:schemeClr val="bg1"/>
                </a:solidFill>
              </a:rPr>
              <a:t>без </a:t>
            </a:r>
            <a:r>
              <a:rPr lang="ru-RU" sz="3200" b="1" dirty="0" err="1">
                <a:solidFill>
                  <a:schemeClr val="bg1"/>
                </a:solidFill>
              </a:rPr>
              <a:t>помилок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0288" y="1618388"/>
            <a:ext cx="8196484" cy="107721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rgbClr val="0070C0"/>
                </a:solidFill>
              </a:rPr>
              <a:t>Ми переїхали в новий дим. Біля нього росте стара лапа. У дуплі лапи живе слова.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92" t="22906" r="26051" b="62645"/>
          <a:stretch/>
        </p:blipFill>
        <p:spPr>
          <a:xfrm>
            <a:off x="1313575" y="2834936"/>
            <a:ext cx="6528001" cy="10859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44" t="41091" r="65358" b="49329"/>
          <a:stretch/>
        </p:blipFill>
        <p:spPr>
          <a:xfrm>
            <a:off x="7950027" y="3168000"/>
            <a:ext cx="1296000" cy="7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80" t="41023" r="28455" b="48869"/>
          <a:stretch/>
        </p:blipFill>
        <p:spPr>
          <a:xfrm>
            <a:off x="4544541" y="4122167"/>
            <a:ext cx="1798983" cy="7597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36" t="54667" r="46413" b="34795"/>
          <a:stretch/>
        </p:blipFill>
        <p:spPr>
          <a:xfrm>
            <a:off x="6456284" y="4100748"/>
            <a:ext cx="3708000" cy="792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13" t="64959" r="38991" b="20592"/>
          <a:stretch/>
        </p:blipFill>
        <p:spPr>
          <a:xfrm>
            <a:off x="4376859" y="4778121"/>
            <a:ext cx="4680000" cy="108596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508433" y="2143671"/>
            <a:ext cx="914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87956" y="1326000"/>
            <a:ext cx="53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5807224" y="1790079"/>
            <a:ext cx="149088" cy="3891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434730" y="2600871"/>
            <a:ext cx="914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711333" y="2241479"/>
            <a:ext cx="149088" cy="3891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84909" y="1851282"/>
            <a:ext cx="53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833780" y="2618936"/>
            <a:ext cx="914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5067715" y="2276412"/>
            <a:ext cx="149088" cy="3891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890847" y="1886215"/>
            <a:ext cx="53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927111" y="2600871"/>
            <a:ext cx="914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7042234" y="2276412"/>
            <a:ext cx="149088" cy="3891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926" t="51338" r="27401" b="34213"/>
          <a:stretch/>
        </p:blipFill>
        <p:spPr>
          <a:xfrm>
            <a:off x="1577963" y="4821665"/>
            <a:ext cx="2628000" cy="108596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27" t="36924" r="41970" b="48892"/>
          <a:stretch/>
        </p:blipFill>
        <p:spPr>
          <a:xfrm>
            <a:off x="1461637" y="3811339"/>
            <a:ext cx="3060000" cy="1066088"/>
          </a:xfrm>
          <a:prstGeom prst="rect">
            <a:avLst/>
          </a:prstGeom>
        </p:spPr>
      </p:pic>
      <p:pic>
        <p:nvPicPr>
          <p:cNvPr id="3074" name="Picture 2" descr="Стокова ілюстрація Сова В Дуплі Дерева Мультяшний Лісовий Птах Що Сидить В  Дубовому Гнізді Птахсова Сидить В Лісовому Будинку Дика Природа Птах Плоска 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r="5933"/>
          <a:stretch/>
        </p:blipFill>
        <p:spPr bwMode="auto">
          <a:xfrm>
            <a:off x="9729875" y="1620420"/>
            <a:ext cx="2006125" cy="230048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3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97725" y="391651"/>
            <a:ext cx="9250532" cy="7795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Ґаджик </a:t>
            </a:r>
            <a:r>
              <a:rPr lang="ru-RU" sz="3600" b="1" dirty="0" err="1">
                <a:solidFill>
                  <a:schemeClr val="bg1"/>
                </a:solidFill>
              </a:rPr>
              <a:t>пропонує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дописати</a:t>
            </a:r>
            <a:r>
              <a:rPr lang="ru-RU" sz="3600" b="1" dirty="0">
                <a:solidFill>
                  <a:schemeClr val="bg1"/>
                </a:solidFill>
              </a:rPr>
              <a:t> слова у </a:t>
            </a:r>
            <a:r>
              <a:rPr lang="ru-RU" sz="3600" b="1" dirty="0" err="1">
                <a:solidFill>
                  <a:schemeClr val="bg1"/>
                </a:solidFill>
              </a:rPr>
              <a:t>вірші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806" b="5860"/>
          <a:stretch/>
        </p:blipFill>
        <p:spPr>
          <a:xfrm>
            <a:off x="1331852" y="1260000"/>
            <a:ext cx="7899234" cy="4536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26" t="25285" r="53246" b="62446"/>
          <a:stretch/>
        </p:blipFill>
        <p:spPr>
          <a:xfrm>
            <a:off x="5405939" y="1893015"/>
            <a:ext cx="2970991" cy="9797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562" t="25740" r="38794" b="66425"/>
          <a:stretch/>
        </p:blipFill>
        <p:spPr>
          <a:xfrm>
            <a:off x="5795786" y="3387002"/>
            <a:ext cx="1965729" cy="6595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26" t="39051" r="55294" b="48680"/>
          <a:stretch/>
        </p:blipFill>
        <p:spPr>
          <a:xfrm>
            <a:off x="4863548" y="4967247"/>
            <a:ext cx="2680253" cy="979794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9633" t="17894" r="29456" b="54496"/>
          <a:stretch/>
        </p:blipFill>
        <p:spPr>
          <a:xfrm>
            <a:off x="9489739" y="1366090"/>
            <a:ext cx="2117036" cy="3013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8294913" y="4505402"/>
            <a:ext cx="3311861" cy="12920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Зверни увагу на розділові знаки в кінці речень. Прочитай речення виразно.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6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2" t="17187" r="42512" b="66380"/>
          <a:stretch/>
        </p:blipFill>
        <p:spPr>
          <a:xfrm>
            <a:off x="4196687" y="2432052"/>
            <a:ext cx="3899975" cy="203365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311023" y="492701"/>
            <a:ext cx="8732066" cy="9107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Розгадай </a:t>
            </a:r>
            <a:r>
              <a:rPr lang="ru-RU" sz="4000" b="1" dirty="0" err="1">
                <a:solidFill>
                  <a:schemeClr val="bg1"/>
                </a:solidFill>
              </a:rPr>
              <a:t>ребуси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Родзинки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7511" y="1821427"/>
            <a:ext cx="3333632" cy="32202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428383" y="1838739"/>
            <a:ext cx="3538682" cy="32202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7511" y="2475518"/>
            <a:ext cx="914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500" b="1" dirty="0" smtClean="0">
                <a:solidFill>
                  <a:schemeClr val="accent2">
                    <a:lumMod val="75000"/>
                  </a:schemeClr>
                </a:solidFill>
              </a:rPr>
              <a:t>е</a:t>
            </a:r>
            <a:endParaRPr lang="ru-RU" sz="8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90" y="1999630"/>
            <a:ext cx="2026325" cy="2863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861" y="3132243"/>
            <a:ext cx="2680766" cy="17529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0524" y="2103689"/>
            <a:ext cx="914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500" b="1" dirty="0" smtClean="0">
                <a:solidFill>
                  <a:schemeClr val="accent2">
                    <a:lumMod val="75000"/>
                  </a:schemeClr>
                </a:solidFill>
              </a:rPr>
              <a:t>в</a:t>
            </a:r>
            <a:endParaRPr lang="ru-RU" sz="8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40524" y="1403497"/>
            <a:ext cx="914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500" b="1" dirty="0" smtClean="0">
                <a:solidFill>
                  <a:schemeClr val="accent2">
                    <a:lumMod val="75000"/>
                  </a:schemeClr>
                </a:solidFill>
              </a:rPr>
              <a:t>н</a:t>
            </a:r>
            <a:endParaRPr lang="ru-RU" sz="8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9611139" y="2475518"/>
            <a:ext cx="1232452" cy="74476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450" t="39051" r="41918" b="48680"/>
          <a:stretch/>
        </p:blipFill>
        <p:spPr>
          <a:xfrm>
            <a:off x="5017905" y="2596323"/>
            <a:ext cx="1899730" cy="9618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90" t="39052" r="26558" b="49213"/>
          <a:stretch/>
        </p:blipFill>
        <p:spPr>
          <a:xfrm>
            <a:off x="5017906" y="3540923"/>
            <a:ext cx="2257538" cy="95830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701143" y="5041705"/>
            <a:ext cx="4703759" cy="8072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Склади речення з цими словами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45536</TotalTime>
  <Words>391</Words>
  <Application>Microsoft Office PowerPoint</Application>
  <PresentationFormat>Произвольный</PresentationFormat>
  <Paragraphs>71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3096</cp:revision>
  <dcterms:created xsi:type="dcterms:W3CDTF">2018-01-05T16:38:53Z</dcterms:created>
  <dcterms:modified xsi:type="dcterms:W3CDTF">2024-04-12T13:40:06Z</dcterms:modified>
</cp:coreProperties>
</file>