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15" r:id="rId3"/>
    <p:sldId id="316" r:id="rId4"/>
    <p:sldId id="325" r:id="rId5"/>
    <p:sldId id="311" r:id="rId6"/>
    <p:sldId id="288" r:id="rId7"/>
    <p:sldId id="318" r:id="rId8"/>
    <p:sldId id="319" r:id="rId9"/>
    <p:sldId id="323" r:id="rId10"/>
    <p:sldId id="320" r:id="rId11"/>
    <p:sldId id="317" r:id="rId12"/>
    <p:sldId id="321" r:id="rId13"/>
    <p:sldId id="322" r:id="rId14"/>
    <p:sldId id="324" r:id="rId15"/>
    <p:sldId id="295" r:id="rId16"/>
    <p:sldId id="303" r:id="rId17"/>
    <p:sldId id="304" r:id="rId18"/>
    <p:sldId id="306" r:id="rId19"/>
    <p:sldId id="32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4514" y="4202089"/>
            <a:ext cx="954677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i="1" dirty="0">
                <a:solidFill>
                  <a:schemeClr val="bg1"/>
                </a:solidFill>
              </a:rPr>
              <a:t>Урок-екскурсія.</a:t>
            </a:r>
            <a:r>
              <a:rPr lang="uk-UA" sz="4800" b="1" dirty="0">
                <a:solidFill>
                  <a:schemeClr val="bg1"/>
                </a:solidFill>
              </a:rPr>
              <a:t> </a:t>
            </a:r>
            <a:r>
              <a:rPr lang="uk-UA" sz="4800" b="1" dirty="0" smtClean="0">
                <a:solidFill>
                  <a:schemeClr val="bg1"/>
                </a:solidFill>
              </a:rPr>
              <a:t>Які </a:t>
            </a:r>
            <a:r>
              <a:rPr lang="uk-UA" sz="4800" b="1" dirty="0">
                <a:solidFill>
                  <a:schemeClr val="bg1"/>
                </a:solidFill>
              </a:rPr>
              <a:t>ознаки літа вже помітні в природі?</a:t>
            </a:r>
            <a:r>
              <a:rPr lang="uk-UA" sz="4800" b="1" i="1" dirty="0">
                <a:solidFill>
                  <a:schemeClr val="bg1"/>
                </a:solidFill>
              </a:rPr>
              <a:t> 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14" y="962465"/>
            <a:ext cx="4210680" cy="2458971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130594" y="1065061"/>
            <a:ext cx="3700692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ПРИРОДА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103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445" y="2476158"/>
            <a:ext cx="2303865" cy="136228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97428" y="527776"/>
            <a:ext cx="9710057" cy="767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 ким, за чим ми можемо спостерігати?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97428" y="1389678"/>
            <a:ext cx="9710057" cy="93986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всі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пори року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проводити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спостереження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за природою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потрібно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певній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послідовності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22175" y="2476158"/>
            <a:ext cx="5125792" cy="7823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Нежива</a:t>
            </a:r>
            <a:r>
              <a:rPr lang="ru-RU" sz="3600" b="1" dirty="0"/>
              <a:t> природа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22175" y="3900759"/>
            <a:ext cx="5125792" cy="7823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Жива природа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25800" y="5304611"/>
            <a:ext cx="5125792" cy="78239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Життя людей</a:t>
            </a:r>
            <a:endParaRPr lang="ru-RU" sz="36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678435" y="3291565"/>
            <a:ext cx="321613" cy="609194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567083" y="4683149"/>
            <a:ext cx="321613" cy="609194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27009" y="3340865"/>
            <a:ext cx="2383261" cy="7823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рослини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27009" y="4596551"/>
            <a:ext cx="2383261" cy="7823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тварини</a:t>
            </a:r>
            <a:endParaRPr lang="ru-RU" sz="3600" b="1" dirty="0"/>
          </a:p>
        </p:txBody>
      </p:sp>
      <p:sp>
        <p:nvSpPr>
          <p:cNvPr id="16" name="Стрелка вниз 15"/>
          <p:cNvSpPr/>
          <p:nvPr/>
        </p:nvSpPr>
        <p:spPr>
          <a:xfrm rot="14784954">
            <a:off x="6676010" y="3606004"/>
            <a:ext cx="321613" cy="711104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7262301">
            <a:off x="6676009" y="4240998"/>
            <a:ext cx="321613" cy="711104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D:\Картинки до тестів\Тварини\Жаб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94" y="4251186"/>
            <a:ext cx="1853716" cy="185371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494529"/>
            <a:ext cx="10027558" cy="8303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Улітку відбуваються зміни в н</a:t>
            </a:r>
            <a:r>
              <a:rPr lang="uk-UA" sz="3600" b="1" dirty="0" smtClean="0">
                <a:solidFill>
                  <a:schemeClr val="bg1"/>
                </a:solidFill>
              </a:rPr>
              <a:t>еживій природі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54099" y="3916616"/>
            <a:ext cx="4671787" cy="14718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Сонечко </a:t>
            </a:r>
            <a:r>
              <a:rPr lang="ru-RU" sz="2400" b="1" dirty="0" err="1"/>
              <a:t>опиняється</a:t>
            </a:r>
            <a:r>
              <a:rPr lang="ru-RU" sz="2400" b="1" dirty="0"/>
              <a:t> </a:t>
            </a:r>
            <a:r>
              <a:rPr lang="ru-RU" sz="2400" b="1" dirty="0" err="1"/>
              <a:t>найвище</a:t>
            </a:r>
            <a:r>
              <a:rPr lang="ru-RU" sz="2400" b="1" dirty="0"/>
              <a:t> на </a:t>
            </a:r>
            <a:r>
              <a:rPr lang="ru-RU" sz="2400" b="1" dirty="0" err="1"/>
              <a:t>небосхилі</a:t>
            </a:r>
            <a:r>
              <a:rPr lang="ru-RU" sz="2400" b="1" dirty="0"/>
              <a:t>. Тому Земля </a:t>
            </a:r>
            <a:r>
              <a:rPr lang="ru-RU" sz="2400" b="1" dirty="0" err="1"/>
              <a:t>дістає</a:t>
            </a:r>
            <a:r>
              <a:rPr lang="ru-RU" sz="2400" b="1" dirty="0"/>
              <a:t> </a:t>
            </a:r>
            <a:r>
              <a:rPr lang="ru-RU" sz="2400" b="1" dirty="0" err="1"/>
              <a:t>найбільше</a:t>
            </a:r>
            <a:r>
              <a:rPr lang="ru-RU" sz="2400" b="1" dirty="0"/>
              <a:t> тепла й </a:t>
            </a:r>
            <a:r>
              <a:rPr lang="ru-RU" sz="2400" b="1" dirty="0" err="1"/>
              <a:t>світла</a:t>
            </a:r>
            <a:r>
              <a:rPr lang="ru-RU" sz="2400" b="1" dirty="0"/>
              <a:t>.</a:t>
            </a:r>
            <a:endParaRPr lang="ru-RU" sz="2400" b="1" dirty="0"/>
          </a:p>
        </p:txBody>
      </p:sp>
      <p:pic>
        <p:nvPicPr>
          <p:cNvPr id="3074" name="Picture 2" descr="Сонце. Свiтло i теп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99" y="1455554"/>
            <a:ext cx="9821768" cy="22782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67878" y="3938488"/>
            <a:ext cx="480798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Дні</a:t>
            </a:r>
            <a:r>
              <a:rPr lang="ru-RU" sz="2400" b="1" dirty="0" smtClean="0"/>
              <a:t> </a:t>
            </a:r>
            <a:r>
              <a:rPr lang="ru-RU" sz="2400" b="1" dirty="0" err="1"/>
              <a:t>бувають</a:t>
            </a:r>
            <a:r>
              <a:rPr lang="ru-RU" sz="2400" b="1" dirty="0"/>
              <a:t> </a:t>
            </a:r>
            <a:r>
              <a:rPr lang="ru-RU" sz="2400" b="1" dirty="0" err="1"/>
              <a:t>найдовшими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а </a:t>
            </a:r>
            <a:r>
              <a:rPr lang="ru-RU" sz="2400" b="1" dirty="0" err="1" smtClean="0"/>
              <a:t>ночі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найкоротшими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67878" y="4888446"/>
            <a:ext cx="480798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Часто </a:t>
            </a:r>
            <a:r>
              <a:rPr lang="ru-RU" sz="2400" b="1" dirty="0" err="1"/>
              <a:t>гримлять</a:t>
            </a:r>
            <a:r>
              <a:rPr lang="ru-RU" sz="2400" b="1" dirty="0"/>
              <a:t> грози, а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дощу</a:t>
            </a:r>
            <a:r>
              <a:rPr lang="ru-RU" sz="2400" b="1" dirty="0"/>
              <a:t> </a:t>
            </a:r>
            <a:r>
              <a:rPr lang="ru-RU" sz="2400" b="1" dirty="0" err="1"/>
              <a:t>з’являється</a:t>
            </a:r>
            <a:r>
              <a:rPr lang="ru-RU" sz="2400" b="1" dirty="0"/>
              <a:t> веселка</a:t>
            </a:r>
            <a:endParaRPr lang="ru-RU" sz="2400" b="1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10911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6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494529"/>
            <a:ext cx="10027558" cy="8303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Улітку відбуваються зміни в житті рослин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54098" y="1565302"/>
            <a:ext cx="4671787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Визрівають</a:t>
            </a:r>
            <a:r>
              <a:rPr lang="ru-RU" sz="2400" b="1" dirty="0"/>
              <a:t> </a:t>
            </a:r>
            <a:r>
              <a:rPr lang="ru-RU" sz="2400" b="1" dirty="0" err="1"/>
              <a:t>перші</a:t>
            </a:r>
            <a:r>
              <a:rPr lang="ru-RU" sz="2400" b="1" dirty="0"/>
              <a:t> </a:t>
            </a:r>
            <a:r>
              <a:rPr lang="ru-RU" sz="2400" b="1" dirty="0" err="1"/>
              <a:t>смачні</a:t>
            </a:r>
            <a:r>
              <a:rPr lang="ru-RU" sz="2400" b="1" dirty="0"/>
              <a:t> плоди на деревах і кущах. 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67877" y="1565302"/>
            <a:ext cx="480798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Достигають</a:t>
            </a:r>
            <a:r>
              <a:rPr lang="ru-RU" sz="2400" b="1" dirty="0"/>
              <a:t> </a:t>
            </a:r>
            <a:r>
              <a:rPr lang="ru-RU" sz="2400" b="1" dirty="0" err="1"/>
              <a:t>різні</a:t>
            </a:r>
            <a:r>
              <a:rPr lang="ru-RU" sz="2400" b="1" dirty="0"/>
              <a:t> </a:t>
            </a:r>
            <a:r>
              <a:rPr lang="ru-RU" sz="2400" b="1" dirty="0" err="1"/>
              <a:t>овочі</a:t>
            </a:r>
            <a:r>
              <a:rPr lang="ru-RU" sz="2400" b="1" dirty="0"/>
              <a:t> й </a:t>
            </a:r>
            <a:r>
              <a:rPr lang="ru-RU" sz="2400" b="1" dirty="0" err="1"/>
              <a:t>пшениця</a:t>
            </a:r>
            <a:r>
              <a:rPr lang="ru-RU" sz="2400" b="1" dirty="0"/>
              <a:t> та </a:t>
            </a:r>
            <a:r>
              <a:rPr lang="ru-RU" sz="2400" b="1" dirty="0" err="1"/>
              <a:t>інші</a:t>
            </a:r>
            <a:r>
              <a:rPr lang="ru-RU" sz="2400" b="1" dirty="0"/>
              <a:t> </a:t>
            </a:r>
            <a:r>
              <a:rPr lang="ru-RU" sz="2400" b="1" dirty="0" err="1"/>
              <a:t>зернові</a:t>
            </a:r>
            <a:r>
              <a:rPr lang="ru-RU" sz="2400" b="1" dirty="0"/>
              <a:t> </a:t>
            </a:r>
            <a:r>
              <a:rPr lang="ru-RU" sz="2400" b="1" dirty="0" err="1"/>
              <a:t>культури</a:t>
            </a:r>
            <a:endParaRPr lang="ru-RU" sz="2400" b="1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10911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Змішані посадки овочів на городі: схеми для органічних грядок. Ущільнені  посадки - опис з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22" y="3926795"/>
            <a:ext cx="4267200" cy="25146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Малина сорт Бабине лі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6" y="2552246"/>
            <a:ext cx="3089667" cy="238691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Обрізання абрикосу у серпні: садівники розповіли, навіщо це потрібно.  Читайте на UKR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90" y="2563132"/>
            <a:ext cx="3698774" cy="23760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5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Хижі звірі: вовк, лисиця. Їхній спосіб існування - Природознавство (F70). 8  клас. Косен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29" y="3814106"/>
            <a:ext cx="3481870" cy="257580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ташині гнізда | Маленький читайл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8" y="3918090"/>
            <a:ext cx="3707735" cy="247182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4099" y="494529"/>
            <a:ext cx="10027558" cy="8303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Улітку відбуваються зміни в житті тварин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61870" y="1432434"/>
            <a:ext cx="4671787" cy="6031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Повсюди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побачити</a:t>
            </a:r>
            <a:r>
              <a:rPr lang="ru-RU" sz="2400" b="1" dirty="0"/>
              <a:t> комах. 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8590" y="2548699"/>
            <a:ext cx="259144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З’являються</a:t>
            </a:r>
            <a:r>
              <a:rPr lang="ru-RU" sz="2400" b="1" dirty="0"/>
              <a:t> </a:t>
            </a:r>
            <a:r>
              <a:rPr lang="ru-RU" sz="2400" b="1" dirty="0" err="1"/>
              <a:t>пташенята</a:t>
            </a:r>
            <a:r>
              <a:rPr lang="ru-RU" sz="2400" b="1" dirty="0"/>
              <a:t> й </a:t>
            </a:r>
            <a:r>
              <a:rPr lang="ru-RU" sz="2400" b="1" dirty="0" err="1"/>
              <a:t>маленькі</a:t>
            </a:r>
            <a:r>
              <a:rPr lang="ru-RU" sz="2400" b="1" dirty="0"/>
              <a:t> </a:t>
            </a:r>
            <a:r>
              <a:rPr lang="ru-RU" sz="2400" b="1" dirty="0" err="1"/>
              <a:t>звірята</a:t>
            </a:r>
            <a:r>
              <a:rPr lang="ru-RU" sz="2400" b="1" dirty="0"/>
              <a:t>.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83210" y="2428956"/>
            <a:ext cx="296590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Дорослі</a:t>
            </a:r>
            <a:r>
              <a:rPr lang="ru-RU" sz="2400" b="1" dirty="0" smtClean="0"/>
              <a:t> </a:t>
            </a:r>
            <a:r>
              <a:rPr lang="ru-RU" sz="2400" b="1" dirty="0"/>
              <a:t>птахи та </a:t>
            </a:r>
            <a:r>
              <a:rPr lang="ru-RU" sz="2400" b="1" dirty="0" err="1"/>
              <a:t>звірі</a:t>
            </a:r>
            <a:r>
              <a:rPr lang="ru-RU" sz="2400" b="1" dirty="0"/>
              <a:t> </a:t>
            </a:r>
            <a:r>
              <a:rPr lang="ru-RU" sz="2400" b="1" dirty="0" err="1"/>
              <a:t>піклуються</a:t>
            </a:r>
            <a:r>
              <a:rPr lang="ru-RU" sz="2400" b="1" dirty="0"/>
              <a:t> про свою </a:t>
            </a:r>
            <a:r>
              <a:rPr lang="ru-RU" sz="2400" b="1" dirty="0" err="1"/>
              <a:t>малечу</a:t>
            </a:r>
            <a:endParaRPr lang="ru-RU" sz="2400" b="1" dirty="0"/>
          </a:p>
        </p:txBody>
      </p:sp>
      <p:pic>
        <p:nvPicPr>
          <p:cNvPr id="1026" name="Picture 2" descr="Конспект уроку природознавства для 1 класу на тему &quot;Хто такі комахи?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70" y="2086390"/>
            <a:ext cx="4753884" cy="212494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1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494529"/>
            <a:ext cx="10027558" cy="8303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Улітку відбуваються зміни в житті людей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2842" y="1465091"/>
            <a:ext cx="4519387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Знаєш</a:t>
            </a:r>
            <a:r>
              <a:rPr lang="ru-RU" sz="2400" b="1" dirty="0"/>
              <a:t>, </a:t>
            </a:r>
            <a:r>
              <a:rPr lang="ru-RU" sz="2400" b="1" dirty="0" err="1"/>
              <a:t>скільки</a:t>
            </a:r>
            <a:r>
              <a:rPr lang="ru-RU" sz="2400" b="1" dirty="0"/>
              <a:t> справ у </a:t>
            </a:r>
            <a:r>
              <a:rPr lang="ru-RU" sz="2400" b="1" dirty="0" err="1"/>
              <a:t>літа</a:t>
            </a:r>
            <a:r>
              <a:rPr lang="ru-RU" sz="2400" b="1" dirty="0"/>
              <a:t>?</a:t>
            </a:r>
          </a:p>
          <a:p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усіх</a:t>
            </a:r>
            <a:r>
              <a:rPr lang="ru-RU" sz="2400" b="1" dirty="0"/>
              <a:t> не </a:t>
            </a:r>
            <a:r>
              <a:rPr lang="ru-RU" sz="2400" b="1" dirty="0" err="1"/>
              <a:t>полічити</a:t>
            </a:r>
            <a:r>
              <a:rPr lang="ru-RU" sz="2400" b="1" dirty="0"/>
              <a:t>!</a:t>
            </a:r>
          </a:p>
          <a:p>
            <a:r>
              <a:rPr lang="ru-RU" sz="2400" b="1" dirty="0"/>
              <a:t>Треба нам </a:t>
            </a:r>
            <a:r>
              <a:rPr lang="ru-RU" sz="2400" b="1" dirty="0" err="1"/>
              <a:t>підсмажить</a:t>
            </a:r>
            <a:r>
              <a:rPr lang="ru-RU" sz="2400" b="1" dirty="0"/>
              <a:t> </a:t>
            </a:r>
            <a:r>
              <a:rPr lang="ru-RU" sz="2400" b="1" dirty="0" err="1"/>
              <a:t>спини</a:t>
            </a:r>
            <a:r>
              <a:rPr lang="ru-RU" sz="2400" b="1" dirty="0"/>
              <a:t>,</a:t>
            </a:r>
          </a:p>
          <a:p>
            <a:r>
              <a:rPr lang="ru-RU" sz="2400" b="1" dirty="0" err="1"/>
              <a:t>Ніс</a:t>
            </a:r>
            <a:r>
              <a:rPr lang="ru-RU" sz="2400" b="1" dirty="0"/>
              <a:t> </a:t>
            </a:r>
            <a:r>
              <a:rPr lang="ru-RU" sz="2400" b="1" dirty="0" err="1"/>
              <a:t>убрати</a:t>
            </a:r>
            <a:r>
              <a:rPr lang="ru-RU" sz="2400" b="1" dirty="0"/>
              <a:t> в </a:t>
            </a:r>
            <a:r>
              <a:rPr lang="ru-RU" sz="2400" b="1" dirty="0" err="1"/>
              <a:t>ластовиння</a:t>
            </a:r>
            <a:r>
              <a:rPr lang="ru-RU" sz="2400" b="1" dirty="0"/>
              <a:t>,</a:t>
            </a:r>
          </a:p>
          <a:p>
            <a:r>
              <a:rPr lang="ru-RU" sz="2400" b="1" dirty="0" err="1"/>
              <a:t>Накупати</a:t>
            </a:r>
            <a:r>
              <a:rPr lang="ru-RU" sz="2400" b="1" dirty="0"/>
              <a:t> нас у </a:t>
            </a:r>
            <a:r>
              <a:rPr lang="ru-RU" sz="2400" b="1" dirty="0" err="1"/>
              <a:t>річці</a:t>
            </a:r>
            <a:endParaRPr lang="ru-RU" sz="2400" b="1" dirty="0"/>
          </a:p>
          <a:p>
            <a:r>
              <a:rPr lang="ru-RU" sz="2400" b="1" dirty="0"/>
              <a:t>Наперед на три </a:t>
            </a:r>
            <a:r>
              <a:rPr lang="ru-RU" sz="2400" b="1" dirty="0" err="1"/>
              <a:t>сторіччя</a:t>
            </a:r>
            <a:r>
              <a:rPr lang="ru-RU" sz="2400" b="1" dirty="0"/>
              <a:t>,</a:t>
            </a:r>
          </a:p>
          <a:p>
            <a:r>
              <a:rPr lang="ru-RU" sz="2400" b="1" dirty="0"/>
              <a:t>Та </a:t>
            </a:r>
            <a:r>
              <a:rPr lang="ru-RU" sz="2400" b="1" dirty="0" err="1"/>
              <a:t>іще</a:t>
            </a:r>
            <a:r>
              <a:rPr lang="ru-RU" sz="2400" b="1" dirty="0"/>
              <a:t> </a:t>
            </a:r>
            <a:r>
              <a:rPr lang="ru-RU" sz="2400" b="1" dirty="0" err="1"/>
              <a:t>подарувати</a:t>
            </a:r>
            <a:endParaRPr lang="ru-RU" sz="2400" b="1" dirty="0"/>
          </a:p>
          <a:p>
            <a:r>
              <a:rPr lang="ru-RU" sz="2400" b="1" dirty="0" err="1"/>
              <a:t>Лісу</a:t>
            </a:r>
            <a:r>
              <a:rPr lang="ru-RU" sz="2400" b="1" dirty="0"/>
              <a:t> й лугу </a:t>
            </a:r>
            <a:r>
              <a:rPr lang="ru-RU" sz="2400" b="1" dirty="0" err="1"/>
              <a:t>буйні</a:t>
            </a:r>
            <a:r>
              <a:rPr lang="ru-RU" sz="2400" b="1" dirty="0"/>
              <a:t> </a:t>
            </a:r>
            <a:r>
              <a:rPr lang="ru-RU" sz="2400" b="1" dirty="0" err="1"/>
              <a:t>шати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Словом, справ — не </a:t>
            </a:r>
            <a:r>
              <a:rPr lang="ru-RU" sz="2400" b="1" dirty="0" err="1"/>
              <a:t>полічити</a:t>
            </a:r>
            <a:r>
              <a:rPr lang="ru-RU" sz="2400" b="1" dirty="0"/>
              <a:t>!</a:t>
            </a:r>
          </a:p>
          <a:p>
            <a:r>
              <a:rPr lang="ru-RU" sz="2400" b="1" dirty="0"/>
              <a:t>Та </a:t>
            </a:r>
            <a:r>
              <a:rPr lang="ru-RU" sz="2400" b="1" dirty="0" err="1"/>
              <a:t>найбільше</a:t>
            </a:r>
            <a:r>
              <a:rPr lang="ru-RU" sz="2400" b="1" dirty="0"/>
              <a:t> треба </a:t>
            </a:r>
            <a:r>
              <a:rPr lang="ru-RU" sz="2400" b="1" dirty="0" err="1"/>
              <a:t>літу</a:t>
            </a:r>
            <a:r>
              <a:rPr lang="ru-RU" sz="2400" b="1" dirty="0"/>
              <a:t>,</a:t>
            </a:r>
          </a:p>
          <a:p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зуміли</a:t>
            </a:r>
            <a:r>
              <a:rPr lang="ru-RU" sz="2400" b="1" dirty="0"/>
              <a:t> я і </a:t>
            </a:r>
            <a:r>
              <a:rPr lang="ru-RU" sz="2400" b="1" dirty="0" err="1"/>
              <a:t>ти</a:t>
            </a:r>
            <a:endParaRPr lang="ru-RU" sz="2400" b="1" dirty="0"/>
          </a:p>
          <a:p>
            <a:r>
              <a:rPr lang="ru-RU" sz="2400" b="1" dirty="0" err="1"/>
              <a:t>Набагато</a:t>
            </a:r>
            <a:r>
              <a:rPr lang="ru-RU" sz="2400" b="1" dirty="0"/>
              <a:t> </a:t>
            </a:r>
            <a:r>
              <a:rPr lang="ru-RU" sz="2400" b="1" dirty="0" err="1"/>
              <a:t>підрости</a:t>
            </a:r>
            <a:r>
              <a:rPr lang="ru-RU" sz="2400" b="1" dirty="0"/>
              <a:t>!</a:t>
            </a:r>
          </a:p>
        </p:txBody>
      </p:sp>
      <p:pic>
        <p:nvPicPr>
          <p:cNvPr id="5122" name="Picture 2" descr="Результат пошуку зображень за запитом &quot;картинки для дітей про літо&quot; |  Kindergarten clipart, Happy kids, Preschool circle 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36" y="1465091"/>
            <a:ext cx="3305450" cy="267374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468435" y="4273646"/>
            <a:ext cx="5928907" cy="16917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Люди </a:t>
            </a:r>
            <a:r>
              <a:rPr lang="ru-RU" sz="2000" b="1" dirty="0" err="1"/>
              <a:t>піклуються</a:t>
            </a:r>
            <a:r>
              <a:rPr lang="ru-RU" sz="2000" b="1" dirty="0"/>
              <a:t> </a:t>
            </a:r>
            <a:r>
              <a:rPr lang="ru-RU" sz="2000" b="1" dirty="0" smtClean="0"/>
              <a:t>про </a:t>
            </a:r>
            <a:r>
              <a:rPr lang="ru-RU" sz="2000" b="1" dirty="0" err="1"/>
              <a:t>майбутній</a:t>
            </a:r>
            <a:r>
              <a:rPr lang="ru-RU" sz="2000" b="1" dirty="0"/>
              <a:t> </a:t>
            </a:r>
            <a:r>
              <a:rPr lang="ru-RU" sz="2000" b="1" dirty="0" err="1"/>
              <a:t>врожай</a:t>
            </a:r>
            <a:r>
              <a:rPr lang="ru-RU" sz="2000" b="1" dirty="0"/>
              <a:t>, </a:t>
            </a:r>
            <a:r>
              <a:rPr lang="ru-RU" sz="2000" b="1" dirty="0" err="1"/>
              <a:t>який</a:t>
            </a:r>
            <a:r>
              <a:rPr lang="ru-RU" sz="2000" b="1" dirty="0"/>
              <a:t> буде </a:t>
            </a:r>
            <a:r>
              <a:rPr lang="ru-RU" sz="2000" b="1" dirty="0" err="1"/>
              <a:t>потрібним</a:t>
            </a:r>
            <a:r>
              <a:rPr lang="ru-RU" sz="2000" b="1" dirty="0"/>
              <a:t> </a:t>
            </a:r>
            <a:r>
              <a:rPr lang="ru-RU" sz="2000" b="1" dirty="0" smtClean="0"/>
              <a:t>у </a:t>
            </a:r>
            <a:r>
              <a:rPr lang="ru-RU" sz="2000" b="1" dirty="0" err="1" smtClean="0"/>
              <a:t>холодну</a:t>
            </a:r>
            <a:r>
              <a:rPr lang="ru-RU" sz="2000" b="1" dirty="0" smtClean="0"/>
              <a:t> пору </a:t>
            </a:r>
            <a:r>
              <a:rPr lang="ru-RU" sz="2000" b="1" dirty="0"/>
              <a:t>року</a:t>
            </a:r>
            <a:r>
              <a:rPr lang="ru-RU" sz="2000" b="1" dirty="0" smtClean="0"/>
              <a:t>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Тому </a:t>
            </a:r>
            <a:r>
              <a:rPr lang="ru-RU" sz="2000" b="1" dirty="0" err="1"/>
              <a:t>влітку</a:t>
            </a:r>
            <a:r>
              <a:rPr lang="ru-RU" sz="2000" b="1" dirty="0"/>
              <a:t> </a:t>
            </a:r>
            <a:r>
              <a:rPr lang="ru-RU" sz="2000" b="1" dirty="0" err="1"/>
              <a:t>багато</a:t>
            </a:r>
            <a:r>
              <a:rPr lang="ru-RU" sz="2000" b="1" dirty="0"/>
              <a:t> людей </a:t>
            </a:r>
            <a:r>
              <a:rPr lang="ru-RU" sz="2000" b="1" dirty="0" err="1"/>
              <a:t>працює</a:t>
            </a:r>
            <a:r>
              <a:rPr lang="ru-RU" sz="2000" b="1" dirty="0"/>
              <a:t> у садах, парках, </a:t>
            </a:r>
            <a:r>
              <a:rPr lang="ru-RU" sz="2000" b="1" dirty="0" err="1"/>
              <a:t>фермерських</a:t>
            </a:r>
            <a:r>
              <a:rPr lang="ru-RU" sz="2000" b="1" dirty="0"/>
              <a:t> </a:t>
            </a:r>
            <a:r>
              <a:rPr lang="ru-RU" sz="2000" b="1" dirty="0" err="1"/>
              <a:t>господарствах</a:t>
            </a:r>
            <a:r>
              <a:rPr lang="ru-RU" sz="2000" b="1" dirty="0"/>
              <a:t>, де вони </a:t>
            </a:r>
            <a:r>
              <a:rPr lang="ru-RU" sz="2000" b="1" dirty="0" err="1"/>
              <a:t>доглядають</a:t>
            </a:r>
            <a:r>
              <a:rPr lang="ru-RU" sz="2000" b="1" dirty="0"/>
              <a:t> за </a:t>
            </a:r>
            <a:r>
              <a:rPr lang="ru-RU" sz="2000" b="1" dirty="0" err="1"/>
              <a:t>посівами</a:t>
            </a:r>
            <a:r>
              <a:rPr lang="ru-RU" sz="2000" b="1" dirty="0"/>
              <a:t> на полях і </a:t>
            </a:r>
            <a:r>
              <a:rPr lang="ru-RU" sz="2000" b="1" dirty="0" smtClean="0"/>
              <a:t>городах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26286" y="1497747"/>
            <a:ext cx="2471057" cy="18332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Яку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літню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справу автор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вірша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вважає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найважливішою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ще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літні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справи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людей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можеш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назвати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2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4886" y="494529"/>
            <a:ext cx="9022724" cy="8444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Які ознаки літа?</a:t>
            </a:r>
          </a:p>
        </p:txBody>
      </p:sp>
      <p:sp>
        <p:nvSpPr>
          <p:cNvPr id="2" name="Табличка 1"/>
          <p:cNvSpPr/>
          <p:nvPr/>
        </p:nvSpPr>
        <p:spPr>
          <a:xfrm>
            <a:off x="4457748" y="2990543"/>
            <a:ext cx="3177000" cy="1460310"/>
          </a:xfrm>
          <a:prstGeom prst="plaqu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/>
              <a:t>Літо</a:t>
            </a:r>
            <a:endParaRPr lang="ru-RU" sz="7200" b="1" dirty="0"/>
          </a:p>
        </p:txBody>
      </p:sp>
      <p:sp>
        <p:nvSpPr>
          <p:cNvPr id="6" name="Табличка 5"/>
          <p:cNvSpPr/>
          <p:nvPr/>
        </p:nvSpPr>
        <p:spPr>
          <a:xfrm>
            <a:off x="2486995" y="1441969"/>
            <a:ext cx="3187273" cy="1173708"/>
          </a:xfrm>
          <a:prstGeom prst="plaqu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Підвищення температури</a:t>
            </a:r>
            <a:endParaRPr lang="ru-RU" sz="3200" b="1" dirty="0"/>
          </a:p>
        </p:txBody>
      </p:sp>
      <p:sp>
        <p:nvSpPr>
          <p:cNvPr id="8" name="Табличка 7"/>
          <p:cNvSpPr/>
          <p:nvPr/>
        </p:nvSpPr>
        <p:spPr>
          <a:xfrm>
            <a:off x="6411685" y="1441969"/>
            <a:ext cx="3039717" cy="1173708"/>
          </a:xfrm>
          <a:prstGeom prst="plaqu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День довший за ніч</a:t>
            </a:r>
            <a:endParaRPr lang="ru-RU" sz="3200" b="1" dirty="0"/>
          </a:p>
        </p:txBody>
      </p:sp>
      <p:sp>
        <p:nvSpPr>
          <p:cNvPr id="9" name="Табличка 8"/>
          <p:cNvSpPr/>
          <p:nvPr/>
        </p:nvSpPr>
        <p:spPr>
          <a:xfrm>
            <a:off x="6641352" y="4759208"/>
            <a:ext cx="3187273" cy="117370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Зміни в житті людей</a:t>
            </a:r>
            <a:endParaRPr lang="ru-RU" sz="3200" b="1" dirty="0"/>
          </a:p>
        </p:txBody>
      </p:sp>
      <p:sp>
        <p:nvSpPr>
          <p:cNvPr id="11" name="Табличка 10"/>
          <p:cNvSpPr/>
          <p:nvPr/>
        </p:nvSpPr>
        <p:spPr>
          <a:xfrm>
            <a:off x="8055430" y="3133844"/>
            <a:ext cx="3265714" cy="117370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Зміни в природі</a:t>
            </a:r>
            <a:endParaRPr lang="ru-RU" sz="3200" b="1" dirty="0"/>
          </a:p>
        </p:txBody>
      </p:sp>
      <p:sp>
        <p:nvSpPr>
          <p:cNvPr id="12" name="Табличка 11"/>
          <p:cNvSpPr/>
          <p:nvPr/>
        </p:nvSpPr>
        <p:spPr>
          <a:xfrm>
            <a:off x="3224411" y="4779738"/>
            <a:ext cx="3187273" cy="117370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Поява плодів</a:t>
            </a:r>
            <a:endParaRPr lang="ru-RU" sz="3200" b="1" dirty="0"/>
          </a:p>
        </p:txBody>
      </p:sp>
      <p:sp>
        <p:nvSpPr>
          <p:cNvPr id="13" name="Табличка 12"/>
          <p:cNvSpPr/>
          <p:nvPr/>
        </p:nvSpPr>
        <p:spPr>
          <a:xfrm>
            <a:off x="687870" y="3071038"/>
            <a:ext cx="3392761" cy="1299320"/>
          </a:xfrm>
          <a:prstGeom prst="plaqu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Опади у вигляді граду</a:t>
            </a:r>
            <a:endParaRPr lang="ru-RU"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4" y="5053123"/>
            <a:ext cx="2690363" cy="159082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13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372822" y="1394809"/>
            <a:ext cx="6051234" cy="7714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Які зміни відбулися в житті рослин?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77622" y="2242455"/>
            <a:ext cx="5169493" cy="12021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якому</a:t>
            </a:r>
            <a:r>
              <a:rPr lang="ru-RU" sz="2800" b="1" dirty="0"/>
              <a:t> </a:t>
            </a:r>
            <a:r>
              <a:rPr lang="ru-RU" sz="2800" b="1" dirty="0" err="1"/>
              <a:t>місяці</a:t>
            </a:r>
            <a:r>
              <a:rPr lang="ru-RU" sz="2800" b="1" dirty="0"/>
              <a:t> </a:t>
            </a:r>
            <a:r>
              <a:rPr lang="ru-RU" sz="2800" b="1" dirty="0" err="1"/>
              <a:t>зацвітає</a:t>
            </a:r>
            <a:r>
              <a:rPr lang="ru-RU" sz="2800" b="1" dirty="0"/>
              <a:t> липа</a:t>
            </a:r>
            <a:r>
              <a:rPr lang="ru-RU" sz="2800" b="1" dirty="0" smtClean="0"/>
              <a:t>?</a:t>
            </a:r>
            <a:r>
              <a:rPr lang="ru-RU" sz="2800" dirty="0"/>
              <a:t> </a:t>
            </a:r>
            <a:r>
              <a:rPr lang="ru-RU" sz="2800" b="1" dirty="0"/>
              <a:t>У </a:t>
            </a:r>
            <a:r>
              <a:rPr lang="ru-RU" sz="2800" b="1" dirty="0" err="1"/>
              <a:t>червні</a:t>
            </a:r>
            <a:r>
              <a:rPr lang="ru-RU" sz="2800" b="1" dirty="0"/>
              <a:t> </a:t>
            </a:r>
            <a:r>
              <a:rPr lang="ru-RU" sz="2800" b="1" dirty="0" err="1"/>
              <a:t>чи</a:t>
            </a:r>
            <a:r>
              <a:rPr lang="ru-RU" sz="2800" b="1" dirty="0"/>
              <a:t> в </a:t>
            </a:r>
            <a:r>
              <a:rPr lang="ru-RU" sz="2800" b="1" dirty="0" err="1"/>
              <a:t>липні</a:t>
            </a:r>
            <a:r>
              <a:rPr lang="ru-RU" sz="2800" b="1" dirty="0"/>
              <a:t>? 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72820" y="5015433"/>
            <a:ext cx="6051235" cy="7118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Коли в лісах з’являються гриби?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35301" y="3549626"/>
            <a:ext cx="5211814" cy="134606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Коли достигають суниці й чорниці, малина й ожина?</a:t>
            </a:r>
            <a:endParaRPr lang="ru-RU" sz="28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2822" y="451576"/>
            <a:ext cx="9534664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Підіб’ємо підсумки </a:t>
            </a:r>
            <a:r>
              <a:rPr lang="uk-UA" sz="4000" b="1" dirty="0">
                <a:solidFill>
                  <a:schemeClr val="bg1"/>
                </a:solidFill>
              </a:rPr>
              <a:t>після екскурсії</a:t>
            </a:r>
          </a:p>
        </p:txBody>
      </p:sp>
      <p:pic>
        <p:nvPicPr>
          <p:cNvPr id="12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82" y="1394809"/>
            <a:ext cx="2656323" cy="398129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372821" y="1330168"/>
            <a:ext cx="6497550" cy="7054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Які зміни відбулися в житті тварин?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81593" y="2255902"/>
            <a:ext cx="5690064" cy="1129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Яких тварин тобі хотілось би побачити влітку?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72821" y="5228071"/>
            <a:ext cx="6762461" cy="6661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Які зміни відбулися в житті </a:t>
            </a:r>
            <a:r>
              <a:rPr lang="uk-UA" sz="2800" b="1" dirty="0" smtClean="0"/>
              <a:t>людей влітку?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72821" y="3526969"/>
            <a:ext cx="6497550" cy="154577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/>
              <a:t>знаєш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додому</a:t>
            </a:r>
            <a:r>
              <a:rPr lang="ru-RU" sz="2800" b="1" dirty="0"/>
              <a:t> з </a:t>
            </a:r>
            <a:r>
              <a:rPr lang="ru-RU" sz="2800" b="1" dirty="0" err="1"/>
              <a:t>лісу</a:t>
            </a:r>
            <a:r>
              <a:rPr lang="ru-RU" sz="2800" b="1" dirty="0"/>
              <a:t> не </a:t>
            </a:r>
            <a:r>
              <a:rPr lang="ru-RU" sz="2800" b="1" dirty="0" err="1"/>
              <a:t>можна</a:t>
            </a:r>
            <a:r>
              <a:rPr lang="ru-RU" sz="2800" b="1" dirty="0"/>
              <a:t> </a:t>
            </a:r>
            <a:r>
              <a:rPr lang="ru-RU" sz="2800" b="1" dirty="0" err="1"/>
              <a:t>забирати</a:t>
            </a:r>
            <a:r>
              <a:rPr lang="ru-RU" sz="2800" b="1" dirty="0"/>
              <a:t> </a:t>
            </a:r>
            <a:r>
              <a:rPr lang="ru-RU" sz="2800" b="1" dirty="0" err="1"/>
              <a:t>ні</a:t>
            </a:r>
            <a:r>
              <a:rPr lang="ru-RU" sz="2800" b="1" dirty="0"/>
              <a:t> </a:t>
            </a:r>
            <a:r>
              <a:rPr lang="ru-RU" sz="2800" b="1" dirty="0" err="1"/>
              <a:t>пташенят</a:t>
            </a:r>
            <a:r>
              <a:rPr lang="ru-RU" sz="2800" b="1" dirty="0"/>
              <a:t>, </a:t>
            </a:r>
            <a:r>
              <a:rPr lang="ru-RU" sz="2800" b="1" dirty="0" err="1"/>
              <a:t>ні</a:t>
            </a:r>
            <a:r>
              <a:rPr lang="ru-RU" sz="2800" b="1" dirty="0"/>
              <a:t> </a:t>
            </a:r>
            <a:r>
              <a:rPr lang="ru-RU" sz="2800" b="1" dirty="0" err="1"/>
              <a:t>звірят</a:t>
            </a:r>
            <a:r>
              <a:rPr lang="ru-RU" sz="2800" b="1" dirty="0" smtClean="0"/>
              <a:t>?</a:t>
            </a:r>
            <a:r>
              <a:rPr lang="ru-RU" sz="2800" b="1" dirty="0"/>
              <a:t> Про них </a:t>
            </a:r>
            <a:r>
              <a:rPr lang="ru-RU" sz="2800" b="1" dirty="0" err="1"/>
              <a:t>піклуються</a:t>
            </a:r>
            <a:r>
              <a:rPr lang="ru-RU" sz="2800" b="1" dirty="0"/>
              <a:t> </a:t>
            </a:r>
            <a:r>
              <a:rPr lang="ru-RU" sz="2800" b="1" dirty="0" err="1"/>
              <a:t>їхні</a:t>
            </a:r>
            <a:r>
              <a:rPr lang="ru-RU" sz="2800" b="1" dirty="0"/>
              <a:t> батьки.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72822" y="451576"/>
            <a:ext cx="9534664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Підіб’ємо підсумки </a:t>
            </a:r>
            <a:r>
              <a:rPr lang="uk-UA" sz="4000" b="1" dirty="0">
                <a:solidFill>
                  <a:schemeClr val="bg1"/>
                </a:solidFill>
              </a:rPr>
              <a:t>після екскурсії</a:t>
            </a:r>
          </a:p>
        </p:txBody>
      </p:sp>
      <p:pic>
        <p:nvPicPr>
          <p:cNvPr id="1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82" y="1394809"/>
            <a:ext cx="2656323" cy="398129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7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9469" y="350630"/>
            <a:ext cx="4969331" cy="7314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-8017" y="5769429"/>
            <a:ext cx="922417" cy="1088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3 Я досліджую світ\1 УРОКИ 2023\4 Людина і природа\№103 Урок-екскурсія. Які ознаки літа\2024-05-17_153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57" y="350630"/>
            <a:ext cx="6072186" cy="62104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20178" y="1234663"/>
            <a:ext cx="4667911" cy="154119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2. Вибери і зафарбуй. Які з квіткових рослин уже зацвіли? Знай: якщо вони квітнуть, то літо розпочалося.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9467" y="2819399"/>
            <a:ext cx="4969331" cy="15675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Айстра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цвіте з липня по вересень. </a:t>
            </a:r>
            <a:r>
              <a:rPr lang="uk-UA" sz="2400" b="1" dirty="0" smtClean="0">
                <a:solidFill>
                  <a:srgbClr val="FFFF00"/>
                </a:solidFill>
              </a:rPr>
              <a:t>Калина</a:t>
            </a:r>
            <a:r>
              <a:rPr lang="uk-UA" sz="2400" b="1" dirty="0" smtClean="0">
                <a:solidFill>
                  <a:schemeClr val="bg1"/>
                </a:solidFill>
              </a:rPr>
              <a:t> цвіте в травні-червні</a:t>
            </a:r>
            <a:r>
              <a:rPr lang="uk-UA" sz="2400" b="1" dirty="0">
                <a:solidFill>
                  <a:schemeClr val="bg1"/>
                </a:solidFill>
              </a:rPr>
              <a:t>. </a:t>
            </a:r>
            <a:r>
              <a:rPr lang="uk-UA" sz="2400" b="1" dirty="0" smtClean="0">
                <a:solidFill>
                  <a:srgbClr val="FFFF00"/>
                </a:solidFill>
              </a:rPr>
              <a:t>Королиця й конюшина </a:t>
            </a:r>
            <a:r>
              <a:rPr lang="uk-UA" sz="2400" b="1" dirty="0" smtClean="0">
                <a:solidFill>
                  <a:schemeClr val="bg1"/>
                </a:solidFill>
              </a:rPr>
              <a:t>– з </a:t>
            </a:r>
            <a:r>
              <a:rPr lang="uk-UA" sz="2400" b="1" dirty="0" smtClean="0">
                <a:solidFill>
                  <a:schemeClr val="bg1"/>
                </a:solidFill>
              </a:rPr>
              <a:t>травня до кінця літа.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72855" y="5638811"/>
            <a:ext cx="1087319" cy="48985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ТАК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98281" y="5638811"/>
            <a:ext cx="891377" cy="48985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379764" y="5546281"/>
            <a:ext cx="1080410" cy="6749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8799" y="4495818"/>
            <a:ext cx="5370666" cy="96881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3. Досліди і обведи. Чи з’явилася вже ряска на поверхні ставків та озер?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4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17915" y="1211882"/>
            <a:ext cx="8403771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 підписи під деревами.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цими емотиконами.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2321103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63" y="2333529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52" y="2290090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78" y="2290090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614063" y="4976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Мене влаштовує моя робота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6553" y="4978156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2735" y="4976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можу працювати краще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29252" y="4978156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принесли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6514" y="2380483"/>
            <a:ext cx="595942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600" dirty="0"/>
              <a:t>Дзвоник пролунав веселий, </a:t>
            </a:r>
            <a:endParaRPr lang="ru-RU" sz="3600" dirty="0"/>
          </a:p>
          <a:p>
            <a:pPr fontAlgn="base"/>
            <a:r>
              <a:rPr lang="uk-UA" sz="3600" dirty="0"/>
              <a:t>Дружно всіх він кличе в клас. </a:t>
            </a:r>
            <a:endParaRPr lang="ru-RU" sz="3600" dirty="0"/>
          </a:p>
          <a:p>
            <a:pPr fontAlgn="base"/>
            <a:r>
              <a:rPr lang="uk-UA" sz="3600" dirty="0"/>
              <a:t>І цікаве на </a:t>
            </a:r>
            <a:r>
              <a:rPr lang="uk-UA" sz="3600" dirty="0" err="1"/>
              <a:t>уроці</a:t>
            </a:r>
            <a:endParaRPr lang="ru-RU" sz="3600" dirty="0"/>
          </a:p>
          <a:p>
            <a:pPr fontAlgn="base"/>
            <a:r>
              <a:rPr lang="uk-UA" sz="3600" dirty="0"/>
              <a:t>Пропоную я для вас. 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82486" y="1309853"/>
            <a:ext cx="8915400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дерева. Вибери, що очікуєш сьогодні від уроку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96" y="2027181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83" y="2039607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91" y="1922565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39" y="1996168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462883" y="4660768"/>
            <a:ext cx="2013395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Буде </a:t>
            </a: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цікаво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1996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00821" y="4660768"/>
            <a:ext cx="3025192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хвилююсь, що не впораюсь із завданнями 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62673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принесуть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Людина\Дівча плескає в долоні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950" y="2155371"/>
            <a:ext cx="2361420" cy="35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2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54446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9200" y="440100"/>
            <a:ext cx="9601200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9199" y="1432330"/>
            <a:ext cx="5138057" cy="26918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Теплий </a:t>
            </a:r>
            <a:r>
              <a:rPr lang="uk-UA" sz="2800" b="1" dirty="0" smtClean="0"/>
              <a:t>довгий-довгий </a:t>
            </a:r>
            <a:r>
              <a:rPr lang="uk-UA" sz="2800" b="1" dirty="0"/>
              <a:t>день,</a:t>
            </a:r>
          </a:p>
          <a:p>
            <a:pPr algn="ctr"/>
            <a:r>
              <a:rPr lang="uk-UA" sz="2800" b="1" dirty="0"/>
              <a:t>Повна миска черешень,</a:t>
            </a:r>
          </a:p>
          <a:p>
            <a:pPr algn="ctr"/>
            <a:r>
              <a:rPr lang="uk-UA" sz="2800" b="1" dirty="0"/>
              <a:t>Достигає жовтий колос,</a:t>
            </a:r>
          </a:p>
          <a:p>
            <a:pPr algn="ctr"/>
            <a:r>
              <a:rPr lang="uk-UA" sz="2800" b="1" dirty="0"/>
              <a:t>Демонструє коник голос,</a:t>
            </a:r>
          </a:p>
          <a:p>
            <a:pPr algn="ctr"/>
            <a:r>
              <a:rPr lang="uk-UA" sz="2800" b="1" dirty="0"/>
              <a:t>І суничка дозріває,</a:t>
            </a:r>
          </a:p>
          <a:p>
            <a:pPr algn="ctr"/>
            <a:r>
              <a:rPr lang="uk-UA" sz="2800" b="1" dirty="0"/>
              <a:t>Тож коли це все буває?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54981" y="3688729"/>
            <a:ext cx="138248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Влітку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67" y="1432330"/>
            <a:ext cx="3582933" cy="3542442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92503" y="4330987"/>
            <a:ext cx="5464753" cy="10247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описав автор у своєму вірші</a:t>
            </a:r>
            <a:r>
              <a:rPr lang="uk-UA" sz="2400" b="1" dirty="0" smtClean="0"/>
              <a:t>?</a:t>
            </a:r>
          </a:p>
          <a:p>
            <a:pPr algn="ctr"/>
            <a:r>
              <a:rPr lang="uk-UA" sz="2400" b="1" dirty="0"/>
              <a:t>За якими ознаками ти упізнаєш літо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6697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00768" y="549547"/>
            <a:ext cx="9091339" cy="7349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Доповни речення </a:t>
            </a:r>
            <a:r>
              <a:rPr lang="uk-UA" sz="4000" b="1" dirty="0" err="1" smtClean="0">
                <a:solidFill>
                  <a:schemeClr val="bg1"/>
                </a:solidFill>
              </a:rPr>
              <a:t>чистомовки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0768" y="1461760"/>
            <a:ext cx="5640261" cy="1532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То-то- то – надходить тепле</a:t>
            </a:r>
            <a:r>
              <a:rPr lang="uk-UA" sz="2800" b="1" dirty="0" smtClean="0">
                <a:solidFill>
                  <a:srgbClr val="C00000"/>
                </a:solidFill>
              </a:rPr>
              <a:t>______</a:t>
            </a:r>
            <a:endParaRPr lang="uk-UA" sz="2800" b="1" dirty="0">
              <a:solidFill>
                <a:srgbClr val="C00000"/>
              </a:solidFill>
            </a:endParaRPr>
          </a:p>
          <a:p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Ло-ло-ло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– несе радість і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________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Ай-ай-ай – зріє гарний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_________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6438" y="1461760"/>
            <a:ext cx="97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літо.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3284" y="1850928"/>
            <a:ext cx="122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тепло.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8351" y="2306061"/>
            <a:ext cx="145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урожай.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17266F69-C057-4B09-A6C3-630A1482F091}"/>
              </a:ext>
            </a:extLst>
          </p:cNvPr>
          <p:cNvSpPr/>
          <p:nvPr/>
        </p:nvSpPr>
        <p:spPr>
          <a:xfrm>
            <a:off x="1500768" y="4059182"/>
            <a:ext cx="5640261" cy="9717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Коли починається літо</a:t>
            </a:r>
            <a:r>
              <a:rPr lang="uk-UA" sz="2800" b="1" dirty="0"/>
              <a:t>? За якими прикметами ти це визначаєш</a:t>
            </a:r>
            <a:r>
              <a:rPr lang="uk-UA" sz="2800" b="1" dirty="0" smtClean="0"/>
              <a:t>?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5B992B3-AC6C-43B6-95E4-0F1CE547C7AE}"/>
              </a:ext>
            </a:extLst>
          </p:cNvPr>
          <p:cNvSpPr/>
          <p:nvPr/>
        </p:nvSpPr>
        <p:spPr>
          <a:xfrm>
            <a:off x="1500768" y="3071039"/>
            <a:ext cx="5640261" cy="9119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Які відчуття, спогади викликає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у </a:t>
            </a:r>
            <a:r>
              <a:rPr lang="uk-UA" sz="2800" b="1" dirty="0"/>
              <a:t>тебе літо?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3771" y="5081725"/>
            <a:ext cx="7238999" cy="9489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Сьогодні на </a:t>
            </a:r>
            <a:r>
              <a:rPr lang="uk-UA" sz="2400" b="1" dirty="0" err="1" smtClean="0"/>
              <a:t>уроці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здійснимо екскурсію в літо. Дослідимо, які </a:t>
            </a:r>
            <a:r>
              <a:rPr lang="uk-UA" sz="2400" b="1" dirty="0">
                <a:solidFill>
                  <a:schemeClr val="bg1"/>
                </a:solidFill>
              </a:rPr>
              <a:t>ознаки літа вже помітні в природі?</a:t>
            </a:r>
            <a:r>
              <a:rPr lang="uk-UA" sz="2400" b="1" dirty="0" smtClean="0"/>
              <a:t> </a:t>
            </a:r>
            <a:endParaRPr lang="ru-RU" sz="2400" b="1" dirty="0"/>
          </a:p>
        </p:txBody>
      </p:sp>
      <p:pic>
        <p:nvPicPr>
          <p:cNvPr id="12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274" y="1632080"/>
            <a:ext cx="2656323" cy="398129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7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5126" y="473347"/>
            <a:ext cx="8732066" cy="691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Літо поділяють на три </a:t>
            </a:r>
            <a:r>
              <a:rPr lang="uk-UA" sz="4000" b="1" dirty="0" smtClean="0">
                <a:solidFill>
                  <a:schemeClr val="bg1"/>
                </a:solidFill>
              </a:rPr>
              <a:t>періоди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7766" y="1199659"/>
            <a:ext cx="716759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Літні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місяці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мають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промовисті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назви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Розкажи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ознаки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притаманні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кожному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літньому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місяцю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8930" y="2094130"/>
            <a:ext cx="3289299" cy="17493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Червень - це черешні,</a:t>
            </a:r>
          </a:p>
          <a:p>
            <a:pPr algn="ctr"/>
            <a:r>
              <a:rPr lang="uk-UA" sz="2400" b="1" dirty="0"/>
              <a:t>Стиглі, соковиті.</a:t>
            </a:r>
          </a:p>
          <a:p>
            <a:pPr algn="ctr"/>
            <a:r>
              <a:rPr lang="uk-UA" sz="2400" b="1" dirty="0"/>
              <a:t>Це червоні вишні,</a:t>
            </a:r>
          </a:p>
          <a:p>
            <a:pPr algn="ctr"/>
            <a:r>
              <a:rPr lang="uk-UA" sz="2400" b="1" dirty="0"/>
              <a:t>Солодом налиті.</a:t>
            </a:r>
            <a:endParaRPr 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5" y="3812821"/>
            <a:ext cx="2974563" cy="194338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920034" y="2094130"/>
            <a:ext cx="2899685" cy="1563591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Червона, солодка, ароматна,</a:t>
            </a:r>
          </a:p>
          <a:p>
            <a:pPr algn="ctr"/>
            <a:r>
              <a:rPr lang="uk-UA" sz="2400" b="1" dirty="0"/>
              <a:t>Росте – низько, до землі близько.</a:t>
            </a:r>
            <a:endParaRPr lang="ru-RU" sz="24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34" y="4321146"/>
            <a:ext cx="2184484" cy="157614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440994" y="3672543"/>
            <a:ext cx="1857767" cy="57888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Полуниця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22589" y="2118878"/>
            <a:ext cx="2729985" cy="18431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Зелені сережки на гіллі висіли,</a:t>
            </a:r>
          </a:p>
          <a:p>
            <a:pPr algn="ctr"/>
            <a:r>
              <a:rPr lang="uk-UA" sz="2400" b="1" dirty="0"/>
              <a:t>На сонечку підсмажились і почервоніли!</a:t>
            </a:r>
            <a:endParaRPr lang="ru-RU" sz="24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1" r="2193"/>
          <a:stretch/>
        </p:blipFill>
        <p:spPr>
          <a:xfrm>
            <a:off x="9723988" y="2595198"/>
            <a:ext cx="1979978" cy="124969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9743319" y="1829437"/>
            <a:ext cx="1680056" cy="57888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Черешня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98761" y="4060555"/>
            <a:ext cx="3411292" cy="16889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Кавунчики дрібненькі,</a:t>
            </a:r>
          </a:p>
          <a:p>
            <a:pPr algn="ctr"/>
            <a:r>
              <a:rPr lang="uk-UA" sz="2400" b="1" dirty="0"/>
              <a:t>Смугасті та кисленькі,</a:t>
            </a:r>
            <a:endParaRPr lang="ru-RU" sz="2400" b="1" dirty="0"/>
          </a:p>
          <a:p>
            <a:pPr algn="ctr"/>
            <a:r>
              <a:rPr lang="uk-UA" sz="2400" b="1" dirty="0"/>
              <a:t>У колючки вбралися і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Кущиком </a:t>
            </a:r>
            <a:r>
              <a:rPr lang="uk-UA" sz="2400" b="1" dirty="0"/>
              <a:t>назвалися.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26" y="4784511"/>
            <a:ext cx="2221902" cy="129233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9864890" y="4060555"/>
            <a:ext cx="1436915" cy="57888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Аґрус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89820" y="5854818"/>
            <a:ext cx="4865537" cy="62559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фрукти чи ягоди твої улюблені?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594130" y="5310439"/>
            <a:ext cx="3187273" cy="1173708"/>
          </a:xfrm>
          <a:prstGeom prst="plaqu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Червень – початок літа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9243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Ціни на продукти – восени вартість овочів в Україні зросте на 10-15  відсотків, прогнозує експерт » Слово і Діл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20" y="4078600"/>
            <a:ext cx="3281882" cy="22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5126" y="473347"/>
            <a:ext cx="8732066" cy="691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Літо поділяють на три </a:t>
            </a:r>
            <a:r>
              <a:rPr lang="uk-UA" sz="4000" b="1" dirty="0" smtClean="0">
                <a:solidFill>
                  <a:schemeClr val="bg1"/>
                </a:solidFill>
              </a:rPr>
              <a:t>періоди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3375196" y="4687975"/>
            <a:ext cx="3187273" cy="117370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Лип</a:t>
            </a:r>
            <a:r>
              <a:rPr lang="uk-UA" sz="3200" b="1" dirty="0" smtClean="0"/>
              <a:t>ень – маківка літа</a:t>
            </a:r>
            <a:endParaRPr lang="ru-RU" sz="3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6946" y="2147110"/>
            <a:ext cx="4091600" cy="24008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- Липа</a:t>
            </a:r>
            <a:r>
              <a:rPr lang="uk-UA" sz="2400" b="1" dirty="0"/>
              <a:t>, липа зацвіла! – </a:t>
            </a:r>
            <a:endParaRPr lang="uk-UA" sz="2400" b="1" dirty="0" smtClean="0"/>
          </a:p>
          <a:p>
            <a:pPr algn="ctr"/>
            <a:r>
              <a:rPr lang="ru-RU" sz="2400" b="1" dirty="0" err="1" smtClean="0"/>
              <a:t>засурмила</a:t>
            </a:r>
            <a:r>
              <a:rPr lang="ru-RU" sz="2400" b="1" dirty="0" smtClean="0"/>
              <a:t> </a:t>
            </a:r>
            <a:r>
              <a:rPr lang="ru-RU" sz="2400" b="1" dirty="0" err="1"/>
              <a:t>всім</a:t>
            </a:r>
            <a:r>
              <a:rPr lang="ru-RU" sz="2400" b="1" dirty="0"/>
              <a:t> </a:t>
            </a:r>
            <a:r>
              <a:rPr lang="ru-RU" sz="2400" b="1" dirty="0" err="1"/>
              <a:t>бджола</a:t>
            </a:r>
            <a:r>
              <a:rPr lang="ru-RU" sz="2400" b="1" dirty="0"/>
              <a:t>.</a:t>
            </a:r>
          </a:p>
          <a:p>
            <a:pPr algn="ctr"/>
            <a:r>
              <a:rPr lang="ru-RU" sz="2400" b="1" dirty="0"/>
              <a:t>- Гей, </a:t>
            </a:r>
            <a:r>
              <a:rPr lang="ru-RU" sz="2400" b="1" dirty="0" err="1"/>
              <a:t>злітайтеся</a:t>
            </a:r>
            <a:r>
              <a:rPr lang="ru-RU" sz="2400" b="1" dirty="0"/>
              <a:t>, подружки,</a:t>
            </a:r>
          </a:p>
          <a:p>
            <a:pPr algn="ctr"/>
            <a:r>
              <a:rPr lang="ru-RU" sz="2400" b="1" dirty="0"/>
              <a:t>У </a:t>
            </a:r>
            <a:r>
              <a:rPr lang="ru-RU" sz="2400" b="1" dirty="0" err="1"/>
              <a:t>гайок</a:t>
            </a:r>
            <a:r>
              <a:rPr lang="ru-RU" sz="2400" b="1" dirty="0"/>
              <a:t>, на край села.</a:t>
            </a:r>
          </a:p>
          <a:p>
            <a:pPr algn="ctr"/>
            <a:r>
              <a:rPr lang="ru-RU" sz="2400" b="1" dirty="0"/>
              <a:t>Там уже не видно </a:t>
            </a:r>
            <a:r>
              <a:rPr lang="ru-RU" sz="2400" b="1" dirty="0" err="1"/>
              <a:t>віт</a:t>
            </a:r>
            <a:r>
              <a:rPr lang="ru-RU" sz="2400" b="1" dirty="0"/>
              <a:t>,</a:t>
            </a:r>
          </a:p>
          <a:p>
            <a:pPr algn="ctr"/>
            <a:r>
              <a:rPr lang="ru-RU" sz="2400" b="1" dirty="0"/>
              <a:t>А </a:t>
            </a:r>
            <a:r>
              <a:rPr lang="ru-RU" sz="2400" b="1" dirty="0" err="1"/>
              <a:t>лише</a:t>
            </a:r>
            <a:r>
              <a:rPr lang="ru-RU" sz="2400" b="1" dirty="0"/>
              <a:t> пахучий </a:t>
            </a:r>
            <a:r>
              <a:rPr lang="ru-RU" sz="2400" b="1" dirty="0" err="1"/>
              <a:t>цвіт</a:t>
            </a:r>
            <a:r>
              <a:rPr lang="ru-RU" sz="2400" b="1" dirty="0"/>
              <a:t>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33" y="2147110"/>
            <a:ext cx="3779757" cy="231826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8996546" y="2228779"/>
            <a:ext cx="257505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У </a:t>
            </a:r>
            <a:r>
              <a:rPr lang="ru-RU" sz="2400" b="1" dirty="0" err="1"/>
              <a:t>липні</a:t>
            </a:r>
            <a:r>
              <a:rPr lang="ru-RU" sz="2400" b="1" dirty="0"/>
              <a:t> сезон </a:t>
            </a:r>
            <a:r>
              <a:rPr lang="ru-RU" sz="2400" b="1" dirty="0" err="1"/>
              <a:t>свіжих</a:t>
            </a:r>
            <a:r>
              <a:rPr lang="ru-RU" sz="2400" b="1" dirty="0"/>
              <a:t> </a:t>
            </a:r>
            <a:r>
              <a:rPr lang="ru-RU" sz="2400" b="1" dirty="0" err="1"/>
              <a:t>овочів</a:t>
            </a:r>
            <a:r>
              <a:rPr lang="ru-RU" sz="2400" b="1" dirty="0"/>
              <a:t>, </a:t>
            </a:r>
            <a:r>
              <a:rPr lang="ru-RU" sz="2400" b="1" dirty="0" err="1"/>
              <a:t>фруктів</a:t>
            </a:r>
            <a:r>
              <a:rPr lang="ru-RU" sz="2400" b="1" dirty="0"/>
              <a:t> і </a:t>
            </a:r>
            <a:r>
              <a:rPr lang="ru-RU" sz="2400" b="1" dirty="0" err="1"/>
              <a:t>ягід</a:t>
            </a:r>
            <a:r>
              <a:rPr lang="ru-RU" sz="2400" b="1" dirty="0"/>
              <a:t> у самому </a:t>
            </a:r>
            <a:r>
              <a:rPr lang="ru-RU" sz="2400" b="1" dirty="0" err="1" smtClean="0"/>
              <a:t>розпалі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87766" y="1199659"/>
            <a:ext cx="716759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Літні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місяці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мають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промовисті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назви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Розкажи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ознаки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притаманні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кожному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літньому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місяцю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599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5126" y="473347"/>
            <a:ext cx="8732066" cy="691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Літо поділяють на три </a:t>
            </a:r>
            <a:r>
              <a:rPr lang="uk-UA" sz="4000" b="1" dirty="0" smtClean="0">
                <a:solidFill>
                  <a:schemeClr val="bg1"/>
                </a:solidFill>
              </a:rPr>
              <a:t>періоди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10911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1847395" y="4993468"/>
            <a:ext cx="2601687" cy="117370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Серп</a:t>
            </a:r>
            <a:r>
              <a:rPr lang="uk-UA" sz="3200" b="1" dirty="0" smtClean="0"/>
              <a:t>ень – спад літа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6011" y="2198870"/>
            <a:ext cx="4166457" cy="27661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Серп знайшла бабуся,</a:t>
            </a:r>
          </a:p>
          <a:p>
            <a:pPr algn="ctr"/>
            <a:r>
              <a:rPr lang="uk-UA" sz="2400" b="1" dirty="0"/>
              <a:t>І пшениці жала.</a:t>
            </a:r>
          </a:p>
          <a:p>
            <a:pPr algn="ctr"/>
            <a:r>
              <a:rPr lang="uk-UA" sz="2400" b="1" dirty="0"/>
              <a:t>Як </a:t>
            </a:r>
            <a:r>
              <a:rPr lang="uk-UA" sz="2400" b="1" dirty="0" err="1"/>
              <a:t>снопи</a:t>
            </a:r>
            <a:r>
              <a:rPr lang="uk-UA" sz="2400" b="1" dirty="0"/>
              <a:t> в’язати, </a:t>
            </a:r>
          </a:p>
          <a:p>
            <a:pPr algn="ctr"/>
            <a:r>
              <a:rPr lang="uk-UA" sz="2400" b="1" dirty="0"/>
              <a:t>Дітям показала.</a:t>
            </a:r>
          </a:p>
          <a:p>
            <a:pPr algn="ctr"/>
            <a:r>
              <a:rPr lang="uk-UA" sz="2400" b="1" dirty="0"/>
              <a:t>Щедрий місяць серпень –</a:t>
            </a:r>
          </a:p>
          <a:p>
            <a:pPr algn="ctr"/>
            <a:r>
              <a:rPr lang="uk-UA" sz="2400" b="1" dirty="0"/>
              <a:t>Серпиком назвала.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61" y="2198870"/>
            <a:ext cx="4135431" cy="276614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231468" y="4993468"/>
            <a:ext cx="589682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Улітку</a:t>
            </a:r>
            <a:r>
              <a:rPr lang="ru-RU" sz="2400" b="1" dirty="0" smtClean="0"/>
              <a:t> </a:t>
            </a:r>
            <a:r>
              <a:rPr lang="ru-RU" sz="2400" b="1" dirty="0"/>
              <a:t>природа </a:t>
            </a:r>
            <a:r>
              <a:rPr lang="ru-RU" sz="2400" b="1" dirty="0" err="1"/>
              <a:t>розкошує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Учись </a:t>
            </a:r>
            <a:r>
              <a:rPr lang="ru-RU" sz="2400" b="1" dirty="0" err="1"/>
              <a:t>спостерігати</a:t>
            </a:r>
            <a:r>
              <a:rPr lang="ru-RU" sz="2400" b="1" dirty="0"/>
              <a:t> за природою </a:t>
            </a:r>
            <a:r>
              <a:rPr lang="ru-RU" sz="2400" b="1" dirty="0" err="1"/>
              <a:t>самостійно</a:t>
            </a:r>
            <a:r>
              <a:rPr lang="ru-RU" sz="2400" b="1" dirty="0"/>
              <a:t> й </a:t>
            </a:r>
            <a:r>
              <a:rPr lang="ru-RU" sz="2400" b="1" dirty="0" err="1"/>
              <a:t>милуватися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красою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87766" y="1199659"/>
            <a:ext cx="716759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Літні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місяці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мають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промовисті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назви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Розкажи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ознаки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притаманні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кожному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літньому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місяцю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30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63204" y="408032"/>
            <a:ext cx="8732066" cy="7567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Коли починається літо?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20" y="1430121"/>
            <a:ext cx="3378764" cy="337876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48" y="4112776"/>
            <a:ext cx="4196857" cy="239570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69" y="1440974"/>
            <a:ext cx="3710536" cy="245678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2" y="4040848"/>
            <a:ext cx="3180661" cy="246763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0372" y="1430121"/>
            <a:ext cx="387531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Літо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розпочинається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тоді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коли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зацвітають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квіти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шипшині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а 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воді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з’являються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ряска й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водяні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лілії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латаття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біле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глечики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жовті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653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927</Words>
  <Application>Microsoft Office PowerPoint</Application>
  <PresentationFormat>Произвольный</PresentationFormat>
  <Paragraphs>176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84</cp:revision>
  <dcterms:created xsi:type="dcterms:W3CDTF">2018-01-05T16:38:53Z</dcterms:created>
  <dcterms:modified xsi:type="dcterms:W3CDTF">2024-05-18T10:49:15Z</dcterms:modified>
</cp:coreProperties>
</file>