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39" r:id="rId3"/>
    <p:sldId id="1839" r:id="rId4"/>
    <p:sldId id="1431" r:id="rId5"/>
    <p:sldId id="1824" r:id="rId6"/>
    <p:sldId id="1750" r:id="rId7"/>
    <p:sldId id="1837" r:id="rId8"/>
    <p:sldId id="1840" r:id="rId9"/>
    <p:sldId id="1841" r:id="rId10"/>
    <p:sldId id="1838" r:id="rId11"/>
    <p:sldId id="1835" r:id="rId12"/>
    <p:sldId id="1803" r:id="rId13"/>
    <p:sldId id="1753" r:id="rId14"/>
    <p:sldId id="1768" r:id="rId15"/>
    <p:sldId id="184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839"/>
            <p14:sldId id="1431"/>
            <p14:sldId id="1824"/>
            <p14:sldId id="1750"/>
            <p14:sldId id="1837"/>
            <p14:sldId id="1840"/>
            <p14:sldId id="1841"/>
            <p14:sldId id="1838"/>
            <p14:sldId id="1835"/>
            <p14:sldId id="1803"/>
            <p14:sldId id="1753"/>
            <p14:sldId id="1768"/>
            <p14:sldId id="184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FF"/>
    <a:srgbClr val="FFB7FF"/>
    <a:srgbClr val="FF3399"/>
    <a:srgbClr val="FF3300"/>
    <a:srgbClr val="354B8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474269" y="4258179"/>
            <a:ext cx="8925018" cy="1736646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Числа </a:t>
            </a:r>
            <a:r>
              <a:rPr lang="uk-UA" sz="4800" b="1" dirty="0" smtClean="0">
                <a:solidFill>
                  <a:schemeClr val="bg1"/>
                </a:solidFill>
              </a:rPr>
              <a:t>41-90. Задача</a:t>
            </a:r>
            <a:r>
              <a:rPr lang="uk-UA" sz="4800" b="1" dirty="0">
                <a:solidFill>
                  <a:schemeClr val="bg1"/>
                </a:solidFill>
              </a:rPr>
              <a:t> </a:t>
            </a:r>
            <a:r>
              <a:rPr lang="uk-UA" sz="4800" b="1" dirty="0" smtClean="0">
                <a:solidFill>
                  <a:schemeClr val="bg1"/>
                </a:solidFill>
              </a:rPr>
              <a:t>на різницеве порівняння.</a:t>
            </a:r>
          </a:p>
        </p:txBody>
      </p:sp>
      <p:pic>
        <p:nvPicPr>
          <p:cNvPr id="11" name="Picture 4" descr="Милые дети и школьные предметы, летающие с книгами">
            <a:extLst>
              <a:ext uri="{FF2B5EF4-FFF2-40B4-BE49-F238E27FC236}">
                <a16:creationId xmlns:a16="http://schemas.microsoft.com/office/drawing/2014/main" xmlns="" id="{9348472D-C7E5-54F5-E2A0-EC5AA0AB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30" y="1025254"/>
            <a:ext cx="2809347" cy="306503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49966" y="1144619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І.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21-100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0" name="Picture 6" descr="Mr Peabody Stickers | Redbubble">
            <a:extLst>
              <a:ext uri="{FF2B5EF4-FFF2-40B4-BE49-F238E27FC236}">
                <a16:creationId xmlns:a16="http://schemas.microsoft.com/office/drawing/2014/main" xmlns="" id="{CE94B359-AB57-2E17-0863-113A237F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46897" y="2761990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28090" y="2678545"/>
            <a:ext cx="1822834" cy="162560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73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6766985" y="2718616"/>
            <a:ext cx="1776828" cy="1585529"/>
          </a:xfrm>
          <a:prstGeom prst="triangle">
            <a:avLst>
              <a:gd name="adj" fmla="val 99385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60</a:t>
            </a:r>
          </a:p>
        </p:txBody>
      </p:sp>
      <p:sp>
        <p:nvSpPr>
          <p:cNvPr id="5" name="Правильный пятиугольник 4"/>
          <p:cNvSpPr/>
          <p:nvPr/>
        </p:nvSpPr>
        <p:spPr>
          <a:xfrm>
            <a:off x="9448800" y="2644724"/>
            <a:ext cx="1782618" cy="1681017"/>
          </a:xfrm>
          <a:prstGeom prst="pentagon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80</a:t>
            </a:r>
          </a:p>
        </p:txBody>
      </p:sp>
      <p:sp>
        <p:nvSpPr>
          <p:cNvPr id="6" name="Трапеция 5"/>
          <p:cNvSpPr/>
          <p:nvPr/>
        </p:nvSpPr>
        <p:spPr>
          <a:xfrm>
            <a:off x="1769788" y="5004612"/>
            <a:ext cx="2005635" cy="1385455"/>
          </a:xfrm>
          <a:prstGeom prst="trapezoid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84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343007" y="4892019"/>
            <a:ext cx="2075199" cy="1468581"/>
          </a:xfrm>
          <a:prstGeom prst="triangle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58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063022" y="4950561"/>
            <a:ext cx="2509543" cy="1410039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78</a:t>
            </a:r>
          </a:p>
        </p:txBody>
      </p:sp>
      <p:sp>
        <p:nvSpPr>
          <p:cNvPr id="8" name="Шестиугольник 7"/>
          <p:cNvSpPr/>
          <p:nvPr/>
        </p:nvSpPr>
        <p:spPr>
          <a:xfrm>
            <a:off x="10106545" y="4921486"/>
            <a:ext cx="1829418" cy="1468581"/>
          </a:xfrm>
          <a:prstGeom prst="hexagon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86</a:t>
            </a:r>
          </a:p>
        </p:txBody>
      </p:sp>
      <p:sp>
        <p:nvSpPr>
          <p:cNvPr id="9" name="Восьмиугольник 8"/>
          <p:cNvSpPr/>
          <p:nvPr/>
        </p:nvSpPr>
        <p:spPr>
          <a:xfrm>
            <a:off x="2152922" y="2666322"/>
            <a:ext cx="1995054" cy="1637823"/>
          </a:xfrm>
          <a:prstGeom prst="octagon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/>
              <a:t>55</a:t>
            </a:r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4343007" y="4895788"/>
            <a:ext cx="2075199" cy="1468581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58</a:t>
            </a:r>
          </a:p>
        </p:txBody>
      </p:sp>
      <p:sp>
        <p:nvSpPr>
          <p:cNvPr id="59" name="Восьмиугольник 58"/>
          <p:cNvSpPr/>
          <p:nvPr/>
        </p:nvSpPr>
        <p:spPr>
          <a:xfrm>
            <a:off x="2152922" y="2670091"/>
            <a:ext cx="1995054" cy="1637823"/>
          </a:xfrm>
          <a:prstGeom prst="octagon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/>
              <a:t>55</a:t>
            </a:r>
          </a:p>
        </p:txBody>
      </p:sp>
      <p:sp>
        <p:nvSpPr>
          <p:cNvPr id="62" name="Равнобедренный треугольник 61"/>
          <p:cNvSpPr/>
          <p:nvPr/>
        </p:nvSpPr>
        <p:spPr>
          <a:xfrm>
            <a:off x="6766985" y="2725542"/>
            <a:ext cx="1776828" cy="1585529"/>
          </a:xfrm>
          <a:prstGeom prst="triangle">
            <a:avLst>
              <a:gd name="adj" fmla="val 99385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60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628090" y="2678545"/>
            <a:ext cx="1822834" cy="16256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73</a:t>
            </a:r>
          </a:p>
        </p:txBody>
      </p:sp>
      <p:sp>
        <p:nvSpPr>
          <p:cNvPr id="64" name="Правильный пятиугольник 63"/>
          <p:cNvSpPr/>
          <p:nvPr/>
        </p:nvSpPr>
        <p:spPr>
          <a:xfrm>
            <a:off x="9448800" y="2644724"/>
            <a:ext cx="1782618" cy="1681017"/>
          </a:xfrm>
          <a:prstGeom prst="pentag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80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063022" y="4950561"/>
            <a:ext cx="2509543" cy="141003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78</a:t>
            </a:r>
          </a:p>
        </p:txBody>
      </p:sp>
      <p:sp>
        <p:nvSpPr>
          <p:cNvPr id="67" name="Трапеция 66"/>
          <p:cNvSpPr/>
          <p:nvPr/>
        </p:nvSpPr>
        <p:spPr>
          <a:xfrm>
            <a:off x="1769788" y="5027371"/>
            <a:ext cx="2005635" cy="1385455"/>
          </a:xfrm>
          <a:prstGeom prst="trapezoid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84</a:t>
            </a:r>
          </a:p>
        </p:txBody>
      </p:sp>
      <p:sp>
        <p:nvSpPr>
          <p:cNvPr id="68" name="Шестиугольник 67"/>
          <p:cNvSpPr/>
          <p:nvPr/>
        </p:nvSpPr>
        <p:spPr>
          <a:xfrm>
            <a:off x="10106545" y="4921289"/>
            <a:ext cx="1829418" cy="1468581"/>
          </a:xfrm>
          <a:prstGeom prst="hexag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86</a:t>
            </a:r>
          </a:p>
        </p:txBody>
      </p:sp>
      <p:sp>
        <p:nvSpPr>
          <p:cNvPr id="25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2"/>
            <a:ext cx="8732066" cy="60136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630078"/>
            <a:ext cx="1208315" cy="12279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№1-2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2 Матем\1 УРОКИ Листопад\6 Числа 21_100\№104 Числа 41-90 Задача на знах додатка\2024-03-20_111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67" y="1168514"/>
            <a:ext cx="6684642" cy="119368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12B021-B460-6325-D518-73434F5619F7}"/>
              </a:ext>
            </a:extLst>
          </p:cNvPr>
          <p:cNvSpPr txBox="1"/>
          <p:nvPr/>
        </p:nvSpPr>
        <p:spPr>
          <a:xfrm>
            <a:off x="1469330" y="1168514"/>
            <a:ext cx="2019420" cy="95573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dirty="0" smtClean="0">
                <a:solidFill>
                  <a:srgbClr val="7030A0"/>
                </a:solidFill>
              </a:rPr>
              <a:t> за зразком</a:t>
            </a:r>
            <a:endParaRPr lang="uk-UA" sz="2400" dirty="0">
              <a:solidFill>
                <a:srgbClr val="7030A0"/>
              </a:solidFill>
            </a:endParaRPr>
          </a:p>
        </p:txBody>
      </p:sp>
      <p:sp>
        <p:nvSpPr>
          <p:cNvPr id="101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AA1EE5D1-1513-C253-20E6-50ED9B42A016}"/>
              </a:ext>
            </a:extLst>
          </p:cNvPr>
          <p:cNvSpPr/>
          <p:nvPr/>
        </p:nvSpPr>
        <p:spPr>
          <a:xfrm>
            <a:off x="1469330" y="1168514"/>
            <a:ext cx="9111584" cy="119368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Фігури, у яких записані числа шостого десятка, зафарбуй </a:t>
            </a:r>
            <a:r>
              <a:rPr lang="uk-UA" sz="2000" b="1" dirty="0">
                <a:solidFill>
                  <a:srgbClr val="00B050"/>
                </a:solidFill>
              </a:rPr>
              <a:t>зеленим кольором</a:t>
            </a:r>
            <a:r>
              <a:rPr lang="uk-UA" sz="2000" b="1" dirty="0">
                <a:solidFill>
                  <a:srgbClr val="7030A0"/>
                </a:solidFill>
              </a:rPr>
              <a:t>,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b="1" dirty="0">
                <a:solidFill>
                  <a:srgbClr val="7030A0"/>
                </a:solidFill>
              </a:rPr>
              <a:t>восьмого – </a:t>
            </a:r>
            <a:r>
              <a:rPr lang="uk-UA" sz="2000" b="1" dirty="0">
                <a:solidFill>
                  <a:srgbClr val="FF0000"/>
                </a:solidFill>
              </a:rPr>
              <a:t>червоним</a:t>
            </a:r>
            <a:r>
              <a:rPr lang="uk-UA" sz="2000" b="1" dirty="0">
                <a:solidFill>
                  <a:srgbClr val="7030A0"/>
                </a:solidFill>
              </a:rPr>
              <a:t>, </a:t>
            </a:r>
            <a:r>
              <a:rPr lang="uk-UA" sz="2000" b="1" dirty="0" err="1">
                <a:solidFill>
                  <a:srgbClr val="7030A0"/>
                </a:solidFill>
              </a:rPr>
              <a:t>дев</a:t>
            </a:r>
            <a:r>
              <a:rPr lang="en-US" sz="2000" b="1" dirty="0">
                <a:solidFill>
                  <a:srgbClr val="7030A0"/>
                </a:solidFill>
              </a:rPr>
              <a:t>’</a:t>
            </a:r>
            <a:r>
              <a:rPr lang="uk-UA" sz="2000" b="1" dirty="0" err="1">
                <a:solidFill>
                  <a:srgbClr val="7030A0"/>
                </a:solidFill>
              </a:rPr>
              <a:t>ятого</a:t>
            </a:r>
            <a:r>
              <a:rPr lang="uk-UA" sz="2000" b="1" dirty="0">
                <a:solidFill>
                  <a:srgbClr val="7030A0"/>
                </a:solidFill>
              </a:rPr>
              <a:t> –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rgbClr val="FFC000"/>
                </a:solidFill>
              </a:rPr>
              <a:t>жовтим</a:t>
            </a:r>
            <a:r>
              <a:rPr lang="uk-UA" sz="2000" b="1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50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29" grpId="0" animBg="1"/>
      <p:bldP spid="1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2 Матем\1 УРОКИ Листопад\6 Числа 21_100\№104 Числа 41-90 Задача на знах додатка\2024-03-20_110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2" y="1300162"/>
            <a:ext cx="7195766" cy="52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734288"/>
            <a:ext cx="1646616" cy="36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10394719" y="3852777"/>
            <a:ext cx="1729709" cy="26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743600"/>
            <a:ext cx="1012371" cy="1114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88928" y="2309965"/>
            <a:ext cx="55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79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0451" y="2507896"/>
            <a:ext cx="596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611" y="2517145"/>
            <a:ext cx="554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73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9551" y="1969619"/>
            <a:ext cx="55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74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5678" y="2659422"/>
            <a:ext cx="55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4264" y="2681194"/>
            <a:ext cx="55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78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343611" y="3852777"/>
            <a:ext cx="1914466" cy="182839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/>
      <p:bldP spid="18" grpId="0"/>
      <p:bldP spid="19" grpId="0"/>
      <p:bldP spid="20" grpId="0"/>
      <p:bldP spid="21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TextBox 55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1842482" y="494529"/>
            <a:ext cx="8732066" cy="75732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над загадкою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945916" y="5074195"/>
            <a:ext cx="3369241" cy="83163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</a:rPr>
              <a:t>квадратом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4E23707-8FF0-7046-BF26-39DAC1D1C766}"/>
              </a:ext>
            </a:extLst>
          </p:cNvPr>
          <p:cNvSpPr txBox="1"/>
          <p:nvPr/>
        </p:nvSpPr>
        <p:spPr>
          <a:xfrm>
            <a:off x="512408" y="1410073"/>
            <a:ext cx="82362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Я — фігура особлива, 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На всі сторони красива, 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Не вузька і не широка, 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Рівномірна на всі боки. 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Всяк мене малює радо </a:t>
            </a:r>
          </a:p>
          <a:p>
            <a:pPr algn="ctr"/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І зовуть мене...</a:t>
            </a:r>
          </a:p>
        </p:txBody>
      </p:sp>
      <p:pic>
        <p:nvPicPr>
          <p:cNvPr id="63" name="Picture 2" descr="Конспект занятия по продуктивной деятельности оригами с элементами  драматизации русской народной сказки «Теремок». Воспитателям детских садов,  школьным учителям и педагогам - Маам.ру">
            <a:extLst>
              <a:ext uri="{FF2B5EF4-FFF2-40B4-BE49-F238E27FC236}">
                <a16:creationId xmlns:a16="http://schemas.microsoft.com/office/drawing/2014/main" xmlns="" id="{EECC1E4D-56DC-BBBB-140D-4BDD29A7E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0" t="17538" b="13365"/>
          <a:stretch/>
        </p:blipFill>
        <p:spPr bwMode="auto">
          <a:xfrm flipH="1">
            <a:off x="8454367" y="2759790"/>
            <a:ext cx="3529762" cy="380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9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TextBox 9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55395" y="455123"/>
            <a:ext cx="8732066" cy="7133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Геометрична 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 8">
            <a:extLst>
              <a:ext uri="{FF2B5EF4-FFF2-40B4-BE49-F238E27FC236}">
                <a16:creationId xmlns:a16="http://schemas.microsoft.com/office/drawing/2014/main" xmlns="" id="{B9D118CD-666E-2714-3001-15583F4F0468}"/>
              </a:ext>
            </a:extLst>
          </p:cNvPr>
          <p:cNvSpPr/>
          <p:nvPr/>
        </p:nvSpPr>
        <p:spPr>
          <a:xfrm>
            <a:off x="1255833" y="2787588"/>
            <a:ext cx="1926454" cy="1766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Блок-схема: дані 9">
            <a:extLst>
              <a:ext uri="{FF2B5EF4-FFF2-40B4-BE49-F238E27FC236}">
                <a16:creationId xmlns:a16="http://schemas.microsoft.com/office/drawing/2014/main" xmlns="" id="{59154232-32E5-54D0-44D5-9E24105F8BAF}"/>
              </a:ext>
            </a:extLst>
          </p:cNvPr>
          <p:cNvSpPr/>
          <p:nvPr/>
        </p:nvSpPr>
        <p:spPr>
          <a:xfrm>
            <a:off x="4124142" y="2826426"/>
            <a:ext cx="1784412" cy="1688977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Трапеція 10">
            <a:extLst>
              <a:ext uri="{FF2B5EF4-FFF2-40B4-BE49-F238E27FC236}">
                <a16:creationId xmlns:a16="http://schemas.microsoft.com/office/drawing/2014/main" xmlns="" id="{E54B90C0-F0CA-DE2E-BD62-9FD607288D0C}"/>
              </a:ext>
            </a:extLst>
          </p:cNvPr>
          <p:cNvSpPr/>
          <p:nvPr/>
        </p:nvSpPr>
        <p:spPr>
          <a:xfrm>
            <a:off x="7000852" y="2826427"/>
            <a:ext cx="1784412" cy="1688977"/>
          </a:xfrm>
          <a:prstGeom prst="trapezoi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Ромб 16">
            <a:extLst>
              <a:ext uri="{FF2B5EF4-FFF2-40B4-BE49-F238E27FC236}">
                <a16:creationId xmlns:a16="http://schemas.microsoft.com/office/drawing/2014/main" xmlns="" id="{D4F9D756-3C9C-938A-4D54-4C515E6DA7F7}"/>
              </a:ext>
            </a:extLst>
          </p:cNvPr>
          <p:cNvSpPr/>
          <p:nvPr/>
        </p:nvSpPr>
        <p:spPr>
          <a:xfrm>
            <a:off x="9877562" y="2787588"/>
            <a:ext cx="1539120" cy="1766656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Скругленная прямоугольная выноска 53">
            <a:extLst>
              <a:ext uri="{FF2B5EF4-FFF2-40B4-BE49-F238E27FC236}">
                <a16:creationId xmlns:a16="http://schemas.microsoft.com/office/drawing/2014/main" xmlns="" id="{D7772DA0-9F7C-6A2D-81C4-E945EA9E046C}"/>
              </a:ext>
            </a:extLst>
          </p:cNvPr>
          <p:cNvSpPr/>
          <p:nvPr/>
        </p:nvSpPr>
        <p:spPr>
          <a:xfrm>
            <a:off x="605613" y="5008363"/>
            <a:ext cx="5390963" cy="9258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Назвіть фігури. Чи можемо об’єднати їх в одну множину? Яку множину отримаємо?</a:t>
            </a:r>
          </a:p>
        </p:txBody>
      </p:sp>
      <p:sp>
        <p:nvSpPr>
          <p:cNvPr id="19" name="Скругленная прямоугольная выноска 53">
            <a:extLst>
              <a:ext uri="{FF2B5EF4-FFF2-40B4-BE49-F238E27FC236}">
                <a16:creationId xmlns:a16="http://schemas.microsoft.com/office/drawing/2014/main" xmlns="" id="{3078ACBB-1B94-FD22-A257-BCAC0A74A158}"/>
              </a:ext>
            </a:extLst>
          </p:cNvPr>
          <p:cNvSpPr/>
          <p:nvPr/>
        </p:nvSpPr>
        <p:spPr>
          <a:xfrm>
            <a:off x="6121428" y="5017748"/>
            <a:ext cx="5503590" cy="9258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Яка — фігура утвориться, якщо від 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будь-якого чотирикутника </a:t>
            </a:r>
            <a:r>
              <a:rPr lang="uk-UA" sz="2000" b="1" dirty="0" smtClean="0">
                <a:solidFill>
                  <a:srgbClr val="7030A0"/>
                </a:solidFill>
              </a:rPr>
              <a:t>відрізати 1 </a:t>
            </a:r>
            <a:r>
              <a:rPr lang="uk-UA" sz="2000" b="1" dirty="0">
                <a:solidFill>
                  <a:srgbClr val="7030A0"/>
                </a:solidFill>
              </a:rPr>
              <a:t>кут?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8BF3C7A-6BB0-43F1-2872-C8453AD68E9C}"/>
              </a:ext>
            </a:extLst>
          </p:cNvPr>
          <p:cNvSpPr txBox="1"/>
          <p:nvPr/>
        </p:nvSpPr>
        <p:spPr>
          <a:xfrm>
            <a:off x="3582414" y="1361252"/>
            <a:ext cx="507802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7030A0"/>
                </a:solidFill>
              </a:rPr>
              <a:t>Чотирикутники</a:t>
            </a:r>
            <a:endParaRPr lang="x-none" sz="4800" b="1" dirty="0">
              <a:solidFill>
                <a:srgbClr val="7030A0"/>
              </a:solidFill>
            </a:endParaRPr>
          </a:p>
        </p:txBody>
      </p:sp>
      <p:sp>
        <p:nvSpPr>
          <p:cNvPr id="21" name="Прямокутник 15">
            <a:extLst>
              <a:ext uri="{FF2B5EF4-FFF2-40B4-BE49-F238E27FC236}">
                <a16:creationId xmlns:a16="http://schemas.microsoft.com/office/drawing/2014/main" xmlns="" id="{6D453FF5-605C-C6F5-D11B-68019B1D80DF}"/>
              </a:ext>
            </a:extLst>
          </p:cNvPr>
          <p:cNvSpPr/>
          <p:nvPr/>
        </p:nvSpPr>
        <p:spPr>
          <a:xfrm rot="2479589">
            <a:off x="2391710" y="2717700"/>
            <a:ext cx="1283447" cy="457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Прямокутник 15">
            <a:extLst>
              <a:ext uri="{FF2B5EF4-FFF2-40B4-BE49-F238E27FC236}">
                <a16:creationId xmlns:a16="http://schemas.microsoft.com/office/drawing/2014/main" xmlns="" id="{6D453FF5-605C-C6F5-D11B-68019B1D80DF}"/>
              </a:ext>
            </a:extLst>
          </p:cNvPr>
          <p:cNvSpPr/>
          <p:nvPr/>
        </p:nvSpPr>
        <p:spPr>
          <a:xfrm rot="2479589">
            <a:off x="5188177" y="2831510"/>
            <a:ext cx="1283447" cy="457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Прямокутник 15">
            <a:extLst>
              <a:ext uri="{FF2B5EF4-FFF2-40B4-BE49-F238E27FC236}">
                <a16:creationId xmlns:a16="http://schemas.microsoft.com/office/drawing/2014/main" xmlns="" id="{6D453FF5-605C-C6F5-D11B-68019B1D80DF}"/>
              </a:ext>
            </a:extLst>
          </p:cNvPr>
          <p:cNvSpPr/>
          <p:nvPr/>
        </p:nvSpPr>
        <p:spPr>
          <a:xfrm rot="2924053">
            <a:off x="6454380" y="4020417"/>
            <a:ext cx="1283447" cy="457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Прямокутник 15">
            <a:extLst>
              <a:ext uri="{FF2B5EF4-FFF2-40B4-BE49-F238E27FC236}">
                <a16:creationId xmlns:a16="http://schemas.microsoft.com/office/drawing/2014/main" xmlns="" id="{6D453FF5-605C-C6F5-D11B-68019B1D80DF}"/>
              </a:ext>
            </a:extLst>
          </p:cNvPr>
          <p:cNvSpPr/>
          <p:nvPr/>
        </p:nvSpPr>
        <p:spPr>
          <a:xfrm rot="21448583">
            <a:off x="10005398" y="2717699"/>
            <a:ext cx="1283447" cy="457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2" grpId="0" animBg="1"/>
      <p:bldP spid="13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692761" y="448866"/>
            <a:ext cx="8732066" cy="83564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Логічна 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AA1EE5D1-1513-C253-20E6-50ED9B42A016}"/>
              </a:ext>
            </a:extLst>
          </p:cNvPr>
          <p:cNvSpPr/>
          <p:nvPr/>
        </p:nvSpPr>
        <p:spPr>
          <a:xfrm>
            <a:off x="2464304" y="1480458"/>
            <a:ext cx="7960523" cy="21336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На тарілці лежать 3 пиріжки з капустою і 2 із сиром. Усі пиріжки мають однаковий вигляд. Яку найменшу кількість пиріжків треба скуштувати, щоб дістався пиріжок із капустою. </a:t>
            </a:r>
          </a:p>
        </p:txBody>
      </p:sp>
      <p:pic>
        <p:nvPicPr>
          <p:cNvPr id="9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247496" y="2092672"/>
            <a:ext cx="2216808" cy="3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ctor gratuito fruta en el p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06" y="3808409"/>
            <a:ext cx="4557827" cy="20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9891" y="3949923"/>
            <a:ext cx="415722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Відповідь</a:t>
            </a:r>
            <a:r>
              <a:rPr lang="uk-UA" sz="2800" dirty="0">
                <a:solidFill>
                  <a:srgbClr val="7030A0"/>
                </a:solidFill>
              </a:rPr>
              <a:t>: 2 пиріжки.</a:t>
            </a:r>
          </a:p>
        </p:txBody>
      </p:sp>
    </p:spTree>
    <p:extLst>
      <p:ext uri="{BB962C8B-B14F-4D97-AF65-F5344CB8AC3E}">
        <p14:creationId xmlns:p14="http://schemas.microsoft.com/office/powerpoint/2010/main" val="994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Кубик рубика гифки, анимированные GIF изображения кубик рубика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3" y="1785178"/>
            <a:ext cx="3393613" cy="33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3972313" y="4033774"/>
            <a:ext cx="2245614" cy="2033394"/>
          </a:xfrm>
          <a:prstGeom prst="rect">
            <a:avLst/>
          </a:prstGeom>
          <a:solidFill>
            <a:srgbClr val="FFE503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663387" y="4030327"/>
            <a:ext cx="2245614" cy="2033394"/>
          </a:xfrm>
          <a:prstGeom prst="rect">
            <a:avLst/>
          </a:prstGeom>
          <a:solidFill>
            <a:srgbClr val="C41E3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9363846" y="4033774"/>
            <a:ext cx="2245614" cy="2033394"/>
          </a:xfrm>
          <a:prstGeom prst="rect">
            <a:avLst/>
          </a:prstGeom>
          <a:solidFill>
            <a:srgbClr val="0051B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225148" y="1552721"/>
            <a:ext cx="413869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Кубик, діти не простий,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Незвичайний – чарівний.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34190" y="2506828"/>
            <a:ext cx="413869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Він знання перевіряє,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Працювать допомагає.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851894" y="494529"/>
            <a:ext cx="8732066" cy="74644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«Чарівний кубик»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64773" y="4624580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49792" y="4142528"/>
            <a:ext cx="2236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372887" y="4569971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4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7052130" y="3766890"/>
            <a:ext cx="4682670" cy="2764215"/>
          </a:xfrm>
          <a:prstGeom prst="cloud">
            <a:avLst/>
          </a:prstGeom>
          <a:gradFill flip="none" rotWithShape="1">
            <a:gsLst>
              <a:gs pos="0">
                <a:srgbClr val="0BCFF1">
                  <a:tint val="66000"/>
                  <a:satMod val="160000"/>
                </a:srgbClr>
              </a:gs>
              <a:gs pos="50000">
                <a:srgbClr val="0BCFF1">
                  <a:tint val="44500"/>
                  <a:satMod val="160000"/>
                </a:srgbClr>
              </a:gs>
              <a:gs pos="100000">
                <a:srgbClr val="0BCFF1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в небі краплинка!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тобі хмаринко!</a:t>
            </a:r>
          </a:p>
        </p:txBody>
      </p:sp>
      <p:sp>
        <p:nvSpPr>
          <p:cNvPr id="9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8095" y="508962"/>
            <a:ext cx="8732066" cy="72112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2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198524" y="1624838"/>
            <a:ext cx="4151211" cy="2764215"/>
          </a:xfrm>
          <a:prstGeom prst="cloud">
            <a:avLst/>
          </a:prstGeom>
          <a:gradFill flip="none" rotWithShape="1">
            <a:gsLst>
              <a:gs pos="0">
                <a:srgbClr val="0BCFF1">
                  <a:tint val="66000"/>
                  <a:satMod val="160000"/>
                </a:srgbClr>
              </a:gs>
              <a:gs pos="50000">
                <a:srgbClr val="0BCFF1">
                  <a:tint val="44500"/>
                  <a:satMod val="160000"/>
                </a:srgbClr>
              </a:gs>
              <a:gs pos="100000">
                <a:srgbClr val="0BCFF1">
                  <a:tint val="23500"/>
                  <a:satMod val="160000"/>
                </a:srgb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сонце привітне!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Доброго ранку, небо блакитне! </a:t>
            </a:r>
          </a:p>
        </p:txBody>
      </p:sp>
      <p:pic>
        <p:nvPicPr>
          <p:cNvPr id="14" name="Picture 6" descr="Друзья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" b="98845" l="10000" r="90000">
                        <a14:foregroundMark x1="42833" y1="71824" x2="42833" y2="71824"/>
                        <a14:foregroundMark x1="62667" y1="66282" x2="62667" y2="66282"/>
                        <a14:foregroundMark x1="67333" y1="43649" x2="67333" y2="43649"/>
                        <a14:foregroundMark x1="51333" y1="8776" x2="51333" y2="8776"/>
                        <a14:foregroundMark x1="50667" y1="31640" x2="50667" y2="31640"/>
                        <a14:foregroundMark x1="34333" y1="45035" x2="34333" y2="45035"/>
                        <a14:foregroundMark x1="40667" y1="70670" x2="40667" y2="70670"/>
                        <a14:foregroundMark x1="60000" y1="66975" x2="60000" y2="66975"/>
                        <a14:foregroundMark x1="67833" y1="47113" x2="67833" y2="47113"/>
                        <a14:foregroundMark x1="51500" y1="33256" x2="51500" y2="33256"/>
                        <a14:foregroundMark x1="34333" y1="47575" x2="34333" y2="47575"/>
                        <a14:foregroundMark x1="47500" y1="9007" x2="47500" y2="9007"/>
                        <a14:foregroundMark x1="53667" y1="11085" x2="53667" y2="11085"/>
                        <a14:foregroundMark x1="43000" y1="12240" x2="43000" y2="1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2" y="994737"/>
            <a:ext cx="6319207" cy="45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1" b="99666" l="1644" r="978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6526" y="205595"/>
            <a:ext cx="2240143" cy="367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8900" y="563980"/>
            <a:ext cx="9510024" cy="7749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Усне</a:t>
            </a:r>
            <a:r>
              <a:rPr lang="ru-RU" sz="4000" b="1" dirty="0"/>
              <a:t> </a:t>
            </a:r>
            <a:r>
              <a:rPr lang="ru-RU" sz="4000" b="1" dirty="0" err="1"/>
              <a:t>опитування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3077" y="1458685"/>
            <a:ext cx="8211409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>
                <a:solidFill>
                  <a:srgbClr val="7030A0"/>
                </a:solidFill>
              </a:rPr>
              <a:t>Як </a:t>
            </a:r>
            <a:r>
              <a:rPr lang="ru-RU" sz="2400" b="1" dirty="0" err="1">
                <a:solidFill>
                  <a:srgbClr val="7030A0"/>
                </a:solidFill>
              </a:rPr>
              <a:t>називаються</a:t>
            </a:r>
            <a:r>
              <a:rPr lang="ru-RU" sz="2400" b="1" dirty="0">
                <a:solidFill>
                  <a:srgbClr val="7030A0"/>
                </a:solidFill>
              </a:rPr>
              <a:t> числа, </a:t>
            </a:r>
            <a:r>
              <a:rPr lang="ru-RU" sz="2400" b="1" dirty="0" err="1">
                <a:solidFill>
                  <a:srgbClr val="7030A0"/>
                </a:solidFill>
              </a:rPr>
              <a:t>що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записують</a:t>
            </a:r>
            <a:r>
              <a:rPr lang="ru-RU" sz="2400" b="1" dirty="0">
                <a:solidFill>
                  <a:srgbClr val="7030A0"/>
                </a:solidFill>
              </a:rPr>
              <a:t> одною цифрою</a:t>
            </a:r>
            <a:r>
              <a:rPr lang="ru-RU" sz="2400" b="1" dirty="0" smtClean="0">
                <a:solidFill>
                  <a:srgbClr val="7030A0"/>
                </a:solidFill>
              </a:rPr>
              <a:t>?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    </a:t>
            </a:r>
            <a:r>
              <a:rPr lang="ru-RU" sz="2400" b="1" dirty="0" err="1">
                <a:solidFill>
                  <a:srgbClr val="7030A0"/>
                </a:solidFill>
              </a:rPr>
              <a:t>двома</a:t>
            </a:r>
            <a:r>
              <a:rPr lang="ru-RU" sz="2400" b="1" dirty="0">
                <a:solidFill>
                  <a:srgbClr val="7030A0"/>
                </a:solidFill>
              </a:rPr>
              <a:t> цифрами?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 err="1">
                <a:solidFill>
                  <a:srgbClr val="7030A0"/>
                </a:solidFill>
              </a:rPr>
              <a:t>Що</a:t>
            </a:r>
            <a:r>
              <a:rPr lang="ru-RU" sz="2400" b="1" dirty="0">
                <a:solidFill>
                  <a:srgbClr val="7030A0"/>
                </a:solidFill>
              </a:rPr>
              <a:t> в </a:t>
            </a:r>
            <a:r>
              <a:rPr lang="ru-RU" sz="2400" b="1" dirty="0" err="1">
                <a:solidFill>
                  <a:srgbClr val="7030A0"/>
                </a:solidFill>
              </a:rPr>
              <a:t>двоцифровому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числі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позначає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цифра </a:t>
            </a:r>
            <a:r>
              <a:rPr lang="ru-RU" sz="2400" b="1" dirty="0" err="1" smtClean="0">
                <a:solidFill>
                  <a:srgbClr val="7030A0"/>
                </a:solidFill>
              </a:rPr>
              <a:t>зліва</a:t>
            </a:r>
            <a:r>
              <a:rPr lang="ru-RU" sz="2400" b="1" dirty="0" smtClean="0">
                <a:solidFill>
                  <a:srgbClr val="7030A0"/>
                </a:solidFill>
              </a:rPr>
              <a:t>, справа?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>
                <a:solidFill>
                  <a:srgbClr val="7030A0"/>
                </a:solidFill>
              </a:rPr>
              <a:t>Яке число </a:t>
            </a:r>
            <a:r>
              <a:rPr lang="ru-RU" sz="2400" b="1" dirty="0" err="1">
                <a:solidFill>
                  <a:srgbClr val="7030A0"/>
                </a:solidFill>
              </a:rPr>
              <a:t>містить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1дес </a:t>
            </a:r>
            <a:r>
              <a:rPr lang="ru-RU" sz="2400" b="1" dirty="0">
                <a:solidFill>
                  <a:srgbClr val="7030A0"/>
                </a:solidFill>
              </a:rPr>
              <a:t>і </a:t>
            </a:r>
            <a:r>
              <a:rPr lang="ru-RU" sz="2400" b="1" dirty="0" smtClean="0">
                <a:solidFill>
                  <a:srgbClr val="7030A0"/>
                </a:solidFill>
              </a:rPr>
              <a:t>4од? 2дес </a:t>
            </a:r>
            <a:r>
              <a:rPr lang="ru-RU" sz="2400" b="1" dirty="0">
                <a:solidFill>
                  <a:srgbClr val="7030A0"/>
                </a:solidFill>
              </a:rPr>
              <a:t>і </a:t>
            </a:r>
            <a:r>
              <a:rPr lang="ru-RU" sz="2400" b="1" dirty="0" smtClean="0">
                <a:solidFill>
                  <a:srgbClr val="7030A0"/>
                </a:solidFill>
              </a:rPr>
              <a:t>4од? 3дес </a:t>
            </a:r>
            <a:r>
              <a:rPr lang="ru-RU" sz="2400" b="1" dirty="0">
                <a:solidFill>
                  <a:srgbClr val="7030A0"/>
                </a:solidFill>
              </a:rPr>
              <a:t>і </a:t>
            </a:r>
            <a:r>
              <a:rPr lang="ru-RU" sz="2400" b="1" dirty="0" smtClean="0">
                <a:solidFill>
                  <a:srgbClr val="7030A0"/>
                </a:solidFill>
              </a:rPr>
              <a:t>4од? 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    4дес </a:t>
            </a:r>
            <a:r>
              <a:rPr lang="ru-RU" sz="2400" b="1" dirty="0">
                <a:solidFill>
                  <a:srgbClr val="7030A0"/>
                </a:solidFill>
              </a:rPr>
              <a:t>і </a:t>
            </a:r>
            <a:r>
              <a:rPr lang="ru-RU" sz="2400" b="1" dirty="0" smtClean="0">
                <a:solidFill>
                  <a:srgbClr val="7030A0"/>
                </a:solidFill>
              </a:rPr>
              <a:t>4од?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 err="1">
                <a:solidFill>
                  <a:srgbClr val="7030A0"/>
                </a:solidFill>
              </a:rPr>
              <a:t>Скільки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десятків</a:t>
            </a:r>
            <a:r>
              <a:rPr lang="ru-RU" sz="2400" b="1" dirty="0">
                <a:solidFill>
                  <a:srgbClr val="7030A0"/>
                </a:solidFill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</a:rPr>
              <a:t>одиниць</a:t>
            </a:r>
            <a:r>
              <a:rPr lang="ru-RU" sz="2400" b="1" dirty="0">
                <a:solidFill>
                  <a:srgbClr val="7030A0"/>
                </a:solidFill>
              </a:rPr>
              <a:t> у </a:t>
            </a:r>
            <a:r>
              <a:rPr lang="ru-RU" sz="2400" b="1" dirty="0" err="1">
                <a:solidFill>
                  <a:srgbClr val="7030A0"/>
                </a:solidFill>
              </a:rPr>
              <a:t>числі</a:t>
            </a:r>
            <a:r>
              <a:rPr lang="ru-RU" sz="2400" b="1" dirty="0">
                <a:solidFill>
                  <a:srgbClr val="7030A0"/>
                </a:solidFill>
              </a:rPr>
              <a:t>: </a:t>
            </a:r>
            <a:r>
              <a:rPr lang="ru-RU" sz="2400" b="1" dirty="0" smtClean="0">
                <a:solidFill>
                  <a:srgbClr val="7030A0"/>
                </a:solidFill>
              </a:rPr>
              <a:t>58</a:t>
            </a:r>
            <a:r>
              <a:rPr lang="ru-RU" sz="2400" b="1" dirty="0">
                <a:solidFill>
                  <a:srgbClr val="7030A0"/>
                </a:solidFill>
              </a:rPr>
              <a:t>, </a:t>
            </a:r>
            <a:r>
              <a:rPr lang="ru-RU" sz="2400" b="1" dirty="0" smtClean="0">
                <a:solidFill>
                  <a:srgbClr val="7030A0"/>
                </a:solidFill>
              </a:rPr>
              <a:t>73</a:t>
            </a:r>
            <a:r>
              <a:rPr lang="ru-RU" sz="2400" b="1" dirty="0">
                <a:solidFill>
                  <a:srgbClr val="7030A0"/>
                </a:solidFill>
              </a:rPr>
              <a:t>, </a:t>
            </a:r>
            <a:r>
              <a:rPr lang="ru-RU" sz="2400" b="1" dirty="0" smtClean="0">
                <a:solidFill>
                  <a:srgbClr val="7030A0"/>
                </a:solidFill>
              </a:rPr>
              <a:t>65?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 err="1">
                <a:solidFill>
                  <a:srgbClr val="7030A0"/>
                </a:solidFill>
              </a:rPr>
              <a:t>Назвіть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попереднє</a:t>
            </a:r>
            <a:r>
              <a:rPr lang="ru-RU" sz="2400" b="1" dirty="0" smtClean="0">
                <a:solidFill>
                  <a:srgbClr val="7030A0"/>
                </a:solidFill>
              </a:rPr>
              <a:t> та </a:t>
            </a:r>
            <a:r>
              <a:rPr lang="ru-RU" sz="2400" b="1" dirty="0" err="1" smtClean="0">
                <a:solidFill>
                  <a:srgbClr val="7030A0"/>
                </a:solidFill>
              </a:rPr>
              <a:t>наступне</a:t>
            </a:r>
            <a:r>
              <a:rPr lang="ru-RU" sz="2400" b="1" dirty="0" smtClean="0">
                <a:solidFill>
                  <a:srgbClr val="7030A0"/>
                </a:solidFill>
              </a:rPr>
              <a:t> числа </a:t>
            </a:r>
            <a:r>
              <a:rPr lang="ru-RU" sz="2400" b="1" dirty="0">
                <a:solidFill>
                  <a:srgbClr val="7030A0"/>
                </a:solidFill>
              </a:rPr>
              <a:t>до числа </a:t>
            </a:r>
            <a:r>
              <a:rPr lang="ru-RU" sz="2400" b="1" dirty="0" smtClean="0">
                <a:solidFill>
                  <a:srgbClr val="7030A0"/>
                </a:solidFill>
              </a:rPr>
              <a:t>50.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Як </a:t>
            </a:r>
            <a:r>
              <a:rPr lang="ru-RU" sz="2400" b="1" dirty="0" err="1">
                <a:solidFill>
                  <a:srgbClr val="7030A0"/>
                </a:solidFill>
              </a:rPr>
              <a:t>отримати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наступне</a:t>
            </a:r>
            <a:r>
              <a:rPr lang="ru-RU" sz="2400" b="1" dirty="0">
                <a:solidFill>
                  <a:srgbClr val="7030A0"/>
                </a:solidFill>
              </a:rPr>
              <a:t> число до </a:t>
            </a:r>
            <a:r>
              <a:rPr lang="ru-RU" sz="2400" b="1" dirty="0" err="1">
                <a:solidFill>
                  <a:srgbClr val="7030A0"/>
                </a:solidFill>
              </a:rPr>
              <a:t>даного</a:t>
            </a:r>
            <a:r>
              <a:rPr lang="ru-RU" sz="2400" b="1" dirty="0">
                <a:solidFill>
                  <a:srgbClr val="7030A0"/>
                </a:solidFill>
              </a:rPr>
              <a:t>? </a:t>
            </a:r>
            <a:r>
              <a:rPr lang="ru-RU" sz="2400" b="1" dirty="0" err="1">
                <a:solidFill>
                  <a:srgbClr val="7030A0"/>
                </a:solidFill>
              </a:rPr>
              <a:t>попереднє</a:t>
            </a:r>
            <a:r>
              <a:rPr lang="ru-RU" sz="2400" b="1" dirty="0">
                <a:solidFill>
                  <a:srgbClr val="7030A0"/>
                </a:solidFill>
              </a:rPr>
              <a:t> число?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>
                <a:solidFill>
                  <a:srgbClr val="7030A0"/>
                </a:solidFill>
              </a:rPr>
              <a:t>Як </a:t>
            </a:r>
            <a:r>
              <a:rPr lang="ru-RU" sz="2400" b="1" dirty="0" err="1">
                <a:solidFill>
                  <a:srgbClr val="7030A0"/>
                </a:solidFill>
              </a:rPr>
              <a:t>отримати</a:t>
            </a:r>
            <a:r>
              <a:rPr lang="ru-RU" sz="2400" b="1" dirty="0">
                <a:solidFill>
                  <a:srgbClr val="7030A0"/>
                </a:solidFill>
              </a:rPr>
              <a:t> число </a:t>
            </a:r>
            <a:r>
              <a:rPr lang="ru-RU" sz="2400" b="1" dirty="0" smtClean="0">
                <a:solidFill>
                  <a:srgbClr val="7030A0"/>
                </a:solidFill>
              </a:rPr>
              <a:t>46?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— </a:t>
            </a:r>
            <a:r>
              <a:rPr lang="ru-RU" sz="2400" b="1" dirty="0">
                <a:solidFill>
                  <a:srgbClr val="7030A0"/>
                </a:solidFill>
              </a:rPr>
              <a:t>Як </a:t>
            </a:r>
            <a:r>
              <a:rPr lang="ru-RU" sz="2400" b="1" dirty="0" err="1">
                <a:solidFill>
                  <a:srgbClr val="7030A0"/>
                </a:solidFill>
              </a:rPr>
              <a:t>отримати</a:t>
            </a:r>
            <a:r>
              <a:rPr lang="ru-RU" sz="2400" b="1" dirty="0">
                <a:solidFill>
                  <a:srgbClr val="7030A0"/>
                </a:solidFill>
              </a:rPr>
              <a:t> число </a:t>
            </a:r>
            <a:r>
              <a:rPr lang="ru-RU" sz="2400" b="1" dirty="0" smtClean="0">
                <a:solidFill>
                  <a:srgbClr val="7030A0"/>
                </a:solidFill>
              </a:rPr>
              <a:t>35 </a:t>
            </a:r>
            <a:r>
              <a:rPr lang="ru-RU" sz="2400" b="1" dirty="0" err="1" smtClean="0">
                <a:solidFill>
                  <a:srgbClr val="7030A0"/>
                </a:solidFill>
              </a:rPr>
              <a:t>від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попереднього</a:t>
            </a:r>
            <a:r>
              <a:rPr lang="ru-RU" sz="2400" b="1" dirty="0" smtClean="0">
                <a:solidFill>
                  <a:srgbClr val="7030A0"/>
                </a:solidFill>
              </a:rPr>
              <a:t> числа? </a:t>
            </a:r>
            <a:r>
              <a:rPr lang="ru-RU" sz="2400" b="1" dirty="0" err="1" smtClean="0">
                <a:solidFill>
                  <a:srgbClr val="7030A0"/>
                </a:solidFill>
              </a:rPr>
              <a:t>Від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наступного</a:t>
            </a:r>
            <a:r>
              <a:rPr lang="ru-RU" sz="2400" b="1" dirty="0" smtClean="0">
                <a:solidFill>
                  <a:srgbClr val="7030A0"/>
                </a:solidFill>
              </a:rPr>
              <a:t> числа?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10473021" y="4060371"/>
            <a:ext cx="1599235" cy="24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94" y="3701142"/>
            <a:ext cx="1375870" cy="30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87869" y="2831335"/>
            <a:ext cx="5501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44314" y="3537151"/>
            <a:ext cx="79541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50  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94163" y="3537151"/>
            <a:ext cx="5501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49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215439" y="3537151"/>
            <a:ext cx="5501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51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94163" y="4402395"/>
            <a:ext cx="14574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46=40+6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38020" y="2825191"/>
            <a:ext cx="5501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15439" y="2825191"/>
            <a:ext cx="5501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34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68924" y="2825191"/>
            <a:ext cx="5501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44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5760" y="5221927"/>
            <a:ext cx="14574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35=34+1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5610" y="5221927"/>
            <a:ext cx="138852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35=36-1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3141" y="563980"/>
            <a:ext cx="9292713" cy="7749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8425" y="1827467"/>
            <a:ext cx="4816231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будемо </a:t>
            </a:r>
            <a:r>
              <a:rPr lang="uk-UA" sz="2800" b="1" dirty="0" smtClean="0">
                <a:solidFill>
                  <a:schemeClr val="bg1"/>
                </a:solidFill>
              </a:rPr>
              <a:t>визначати кількість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десятків і одиниць в числах; порівнювати іменовані числа.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Розв'язувати задачу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на різницеве порівняння.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056915" y="1827467"/>
            <a:ext cx="2732314" cy="42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1646141"/>
            <a:ext cx="1960766" cy="433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2757F43-C981-7CD3-23EF-638EA8D55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26" b="90901"/>
          <a:stretch/>
        </p:blipFill>
        <p:spPr>
          <a:xfrm>
            <a:off x="541027" y="4244150"/>
            <a:ext cx="11032690" cy="1226694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32BC328D-661B-34F1-AB74-583A76F94E62}"/>
              </a:ext>
            </a:extLst>
          </p:cNvPr>
          <p:cNvSpPr/>
          <p:nvPr/>
        </p:nvSpPr>
        <p:spPr>
          <a:xfrm>
            <a:off x="1171215" y="440779"/>
            <a:ext cx="9552394" cy="112029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Написання чисел, що мають однакову кількість десятків та одиниць</a:t>
            </a:r>
          </a:p>
        </p:txBody>
      </p:sp>
      <p:pic>
        <p:nvPicPr>
          <p:cNvPr id="16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03B08700-C30B-8A77-DBF9-D7BD7361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0249" y="1522439"/>
            <a:ext cx="1606720" cy="304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1733267" y="1717367"/>
            <a:ext cx="85231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11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F4B8DFB-000E-C2E4-A171-6610DA42153E}"/>
              </a:ext>
            </a:extLst>
          </p:cNvPr>
          <p:cNvSpPr txBox="1"/>
          <p:nvPr/>
        </p:nvSpPr>
        <p:spPr>
          <a:xfrm>
            <a:off x="3074374" y="1712356"/>
            <a:ext cx="91758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22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3F5D9A-A438-3901-AB50-8C744D8B03D8}"/>
              </a:ext>
            </a:extLst>
          </p:cNvPr>
          <p:cNvSpPr txBox="1"/>
          <p:nvPr/>
        </p:nvSpPr>
        <p:spPr>
          <a:xfrm>
            <a:off x="4396045" y="1732233"/>
            <a:ext cx="92465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33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214F12-BBFD-7EED-D551-0B88BDFFF68A}"/>
              </a:ext>
            </a:extLst>
          </p:cNvPr>
          <p:cNvSpPr txBox="1"/>
          <p:nvPr/>
        </p:nvSpPr>
        <p:spPr>
          <a:xfrm>
            <a:off x="5767133" y="1713176"/>
            <a:ext cx="9180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44</a:t>
            </a:r>
            <a:endParaRPr lang="x-none" sz="3200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FA9510A-C968-8AFA-A59C-4BA03F82DA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112283" y="4542335"/>
            <a:ext cx="381740" cy="6043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6F609B7-C68B-6B74-12B2-3E0EE6A8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2135183" y="4557831"/>
            <a:ext cx="470074" cy="6868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CED6D60-9E4E-26CF-1E2E-5E9B059F16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321111" y="4542335"/>
            <a:ext cx="424330" cy="6868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76B1D65-70DD-0AFE-E0D5-751F70187918}"/>
              </a:ext>
            </a:extLst>
          </p:cNvPr>
          <p:cNvSpPr txBox="1"/>
          <p:nvPr/>
        </p:nvSpPr>
        <p:spPr>
          <a:xfrm>
            <a:off x="7021368" y="1717367"/>
            <a:ext cx="93581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55</a:t>
            </a:r>
            <a:endParaRPr lang="x-none" sz="3200" dirty="0">
              <a:solidFill>
                <a:schemeClr val="bg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8BC8DAD-D186-9FC2-6972-8B939B9FF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8892546" y="4542334"/>
            <a:ext cx="424330" cy="6868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4A517A45-28D6-7703-3015-3553218944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10065083" y="4580014"/>
            <a:ext cx="387602" cy="6868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CEBF869-766D-181F-FA85-7D28D95C4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4417844" y="4557830"/>
            <a:ext cx="424330" cy="68689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AB8D539-6C56-DC42-B5AC-C0134C8A5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517446" y="4497874"/>
            <a:ext cx="424330" cy="68689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F563D4C-531B-C84D-B3B8-9EA6EAB83F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6658339" y="4558213"/>
            <a:ext cx="381740" cy="6868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B353048-0870-90FE-BAF2-7EAD6D699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7850948" y="4551731"/>
            <a:ext cx="317675" cy="6868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AE26F1F-10F7-DED9-AA0B-C0C14A8D5112}"/>
              </a:ext>
            </a:extLst>
          </p:cNvPr>
          <p:cNvSpPr txBox="1"/>
          <p:nvPr/>
        </p:nvSpPr>
        <p:spPr>
          <a:xfrm>
            <a:off x="2407870" y="2350414"/>
            <a:ext cx="92848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66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A48934C-8701-5048-8F85-ED484B4942C7}"/>
              </a:ext>
            </a:extLst>
          </p:cNvPr>
          <p:cNvSpPr txBox="1"/>
          <p:nvPr/>
        </p:nvSpPr>
        <p:spPr>
          <a:xfrm>
            <a:off x="3832833" y="2370842"/>
            <a:ext cx="91351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77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6280E62-8EA4-9699-A5E0-609304FB8476}"/>
              </a:ext>
            </a:extLst>
          </p:cNvPr>
          <p:cNvSpPr txBox="1"/>
          <p:nvPr/>
        </p:nvSpPr>
        <p:spPr>
          <a:xfrm>
            <a:off x="5112608" y="2352366"/>
            <a:ext cx="91344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88</a:t>
            </a:r>
            <a:endParaRPr lang="x-none" sz="32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2696CE7-29BE-A85D-4A91-FCC7D4FF69CE}"/>
              </a:ext>
            </a:extLst>
          </p:cNvPr>
          <p:cNvSpPr txBox="1"/>
          <p:nvPr/>
        </p:nvSpPr>
        <p:spPr>
          <a:xfrm>
            <a:off x="6450967" y="2304249"/>
            <a:ext cx="95465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99</a:t>
            </a:r>
            <a:endParaRPr lang="x-none" sz="3200" dirty="0">
              <a:solidFill>
                <a:schemeClr val="bg1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4671F033-5941-CAFE-8F6C-84C9BB7B5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440324" y="4542335"/>
            <a:ext cx="381740" cy="604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454D93B6-E565-0176-478C-D4F47266D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2546582" y="4557831"/>
            <a:ext cx="470074" cy="6868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381C0F-1578-CA17-AD76-0D2951BEFE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676101" y="4542335"/>
            <a:ext cx="424330" cy="68689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89608E92-C082-DA7E-69AD-F8D2ACC6C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4772834" y="4557830"/>
            <a:ext cx="424330" cy="6868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9EA0C643-8669-EC98-E041-3AF99570C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901356" y="4497874"/>
            <a:ext cx="42433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D4956C15-E350-F291-BAB9-4F31D80FD6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7050368" y="4558213"/>
            <a:ext cx="381740" cy="68689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259A8E48-B8F1-2060-0D5C-19D9E5A64C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8230931" y="4551731"/>
            <a:ext cx="317675" cy="68689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35A17B-AE36-AC31-A247-F2F6FD612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9290747" y="4542334"/>
            <a:ext cx="424330" cy="6868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659E247-D7B4-E26F-5AF0-AB1788DAFC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10428037" y="4580014"/>
            <a:ext cx="387602" cy="6868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1102237" y="5509408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12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2209200" y="5488827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23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3321111" y="5509408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34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4425124" y="5532850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45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5563974" y="5505403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56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6712986" y="5534036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67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7831241" y="5525930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78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8979494" y="5539596"/>
            <a:ext cx="6747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89</a:t>
            </a:r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BC195E8-C4C5-4115-1636-71C3A9B885D1}"/>
              </a:ext>
            </a:extLst>
          </p:cNvPr>
          <p:cNvSpPr txBox="1"/>
          <p:nvPr/>
        </p:nvSpPr>
        <p:spPr>
          <a:xfrm>
            <a:off x="10065083" y="5539596"/>
            <a:ext cx="85749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100</a:t>
            </a:r>
            <a:endParaRPr lang="x-none" sz="2800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1157192" y="6117773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2288284" y="6106887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3318578" y="6106887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4514536" y="6117773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5647219" y="6128657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6820364" y="6139541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7959280" y="6150425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9032449" y="6150425"/>
            <a:ext cx="516596" cy="1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0142964" y="6128653"/>
            <a:ext cx="779616" cy="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137842" y="6215737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2295888" y="6183074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346905" y="6226613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4503209" y="6215722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624998" y="6204831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820364" y="6226597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7953283" y="6248395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9039228" y="6248395"/>
            <a:ext cx="2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0157113" y="6204831"/>
            <a:ext cx="464725" cy="109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2B7D57E0-DD5D-A996-4B28-63FB62A07D6C}"/>
              </a:ext>
            </a:extLst>
          </p:cNvPr>
          <p:cNvSpPr/>
          <p:nvPr/>
        </p:nvSpPr>
        <p:spPr>
          <a:xfrm>
            <a:off x="2209200" y="3141606"/>
            <a:ext cx="6252718" cy="78741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Прочитай числа. Чим вони цікаві? </a:t>
            </a:r>
          </a:p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числа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7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2B7D57E0-DD5D-A996-4B28-63FB62A07D6C}"/>
              </a:ext>
            </a:extLst>
          </p:cNvPr>
          <p:cNvSpPr/>
          <p:nvPr/>
        </p:nvSpPr>
        <p:spPr>
          <a:xfrm>
            <a:off x="1892710" y="3053693"/>
            <a:ext cx="6669998" cy="963240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наступне </a:t>
            </a:r>
            <a:r>
              <a:rPr lang="uk-UA" sz="2400" b="1" dirty="0">
                <a:solidFill>
                  <a:srgbClr val="7030A0"/>
                </a:solidFill>
              </a:rPr>
              <a:t>до кожного </a:t>
            </a:r>
            <a:r>
              <a:rPr lang="uk-UA" sz="2400" b="1" dirty="0" smtClean="0">
                <a:solidFill>
                  <a:srgbClr val="7030A0"/>
                </a:solidFill>
              </a:rPr>
              <a:t>числа.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Що </a:t>
            </a:r>
            <a:r>
              <a:rPr lang="uk-UA" sz="2400" b="1" dirty="0">
                <a:solidFill>
                  <a:srgbClr val="7030A0"/>
                </a:solidFill>
              </a:rPr>
              <a:t>позначає кожна цифра в записі </a:t>
            </a:r>
            <a:r>
              <a:rPr lang="uk-UA" sz="2400" b="1" dirty="0" smtClean="0">
                <a:solidFill>
                  <a:srgbClr val="7030A0"/>
                </a:solidFill>
              </a:rPr>
              <a:t>цих </a:t>
            </a:r>
            <a:r>
              <a:rPr lang="uk-UA" sz="2400" b="1" dirty="0">
                <a:solidFill>
                  <a:srgbClr val="7030A0"/>
                </a:solidFill>
              </a:rPr>
              <a:t>чисел</a:t>
            </a:r>
            <a:r>
              <a:rPr lang="uk-UA" sz="2400" b="1" dirty="0" smtClean="0">
                <a:solidFill>
                  <a:srgbClr val="7030A0"/>
                </a:solidFill>
              </a:rPr>
              <a:t>? 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2962452" y="2945313"/>
            <a:ext cx="22735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54</a:t>
            </a:r>
            <a:r>
              <a:rPr lang="en-US" sz="4000" b="1" dirty="0" smtClean="0">
                <a:solidFill>
                  <a:srgbClr val="7030A0"/>
                </a:solidFill>
              </a:rPr>
              <a:t>       </a:t>
            </a:r>
            <a:r>
              <a:rPr lang="uk-UA" sz="4000" b="1" dirty="0" smtClean="0">
                <a:solidFill>
                  <a:srgbClr val="7030A0"/>
                </a:solidFill>
              </a:rPr>
              <a:t>58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 rot="10800000">
            <a:off x="3799130" y="2945311"/>
            <a:ext cx="4604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2962453" y="2047304"/>
            <a:ext cx="22735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7</a:t>
            </a:r>
            <a:r>
              <a:rPr lang="ru-RU" sz="4000" b="1" dirty="0" smtClean="0">
                <a:solidFill>
                  <a:srgbClr val="7030A0"/>
                </a:solidFill>
              </a:rPr>
              <a:t>3</a:t>
            </a:r>
            <a:r>
              <a:rPr lang="en-US" sz="4000" b="1" dirty="0" smtClean="0">
                <a:solidFill>
                  <a:srgbClr val="7030A0"/>
                </a:solidFill>
              </a:rPr>
              <a:t>       37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AFDB674-0817-0391-9660-D032C4D5B43E}"/>
              </a:ext>
            </a:extLst>
          </p:cNvPr>
          <p:cNvSpPr txBox="1"/>
          <p:nvPr/>
        </p:nvSpPr>
        <p:spPr>
          <a:xfrm>
            <a:off x="3799130" y="2047304"/>
            <a:ext cx="45037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44193" y="396557"/>
            <a:ext cx="10219572" cy="8770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Порівняй. Нерівності з іменованими числами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2991969" y="4241454"/>
            <a:ext cx="22735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40</a:t>
            </a:r>
            <a:r>
              <a:rPr lang="en-US" sz="4000" b="1" dirty="0" smtClean="0">
                <a:solidFill>
                  <a:srgbClr val="7030A0"/>
                </a:solidFill>
              </a:rPr>
              <a:t>       </a:t>
            </a:r>
            <a:r>
              <a:rPr lang="uk-UA" sz="4000" b="1" dirty="0" smtClean="0">
                <a:solidFill>
                  <a:srgbClr val="7030A0"/>
                </a:solidFill>
              </a:rPr>
              <a:t>26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6053977" y="2945313"/>
            <a:ext cx="44398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5дм 4см</a:t>
            </a:r>
            <a:r>
              <a:rPr lang="en-US" sz="4000" b="1" dirty="0" smtClean="0">
                <a:solidFill>
                  <a:srgbClr val="7030A0"/>
                </a:solidFill>
              </a:rPr>
              <a:t>     </a:t>
            </a:r>
            <a:r>
              <a:rPr lang="uk-UA" sz="4000" b="1" dirty="0" smtClean="0">
                <a:solidFill>
                  <a:srgbClr val="7030A0"/>
                </a:solidFill>
              </a:rPr>
              <a:t>5дм8см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6053979" y="2046800"/>
            <a:ext cx="443985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7</a:t>
            </a:r>
            <a:r>
              <a:rPr lang="ru-RU" sz="4000" b="1" dirty="0" smtClean="0">
                <a:solidFill>
                  <a:srgbClr val="7030A0"/>
                </a:solidFill>
              </a:rPr>
              <a:t>3см</a:t>
            </a:r>
            <a:r>
              <a:rPr lang="en-US" sz="4000" b="1" dirty="0" smtClean="0">
                <a:solidFill>
                  <a:srgbClr val="7030A0"/>
                </a:solidFill>
              </a:rPr>
              <a:t>       37</a:t>
            </a:r>
            <a:r>
              <a:rPr lang="uk-UA" sz="4000" b="1" dirty="0" smtClean="0">
                <a:solidFill>
                  <a:srgbClr val="7030A0"/>
                </a:solidFill>
              </a:rPr>
              <a:t>см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6072610" y="4241454"/>
            <a:ext cx="44398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40см</a:t>
            </a:r>
            <a:r>
              <a:rPr lang="en-US" sz="4000" b="1" dirty="0" smtClean="0">
                <a:solidFill>
                  <a:srgbClr val="7030A0"/>
                </a:solidFill>
              </a:rPr>
              <a:t>       </a:t>
            </a:r>
            <a:r>
              <a:rPr lang="uk-UA" sz="4000" b="1" dirty="0" smtClean="0">
                <a:solidFill>
                  <a:srgbClr val="7030A0"/>
                </a:solidFill>
              </a:rPr>
              <a:t>2дм6см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5466448" y="1417352"/>
            <a:ext cx="561491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Пригадай:  1дм = ___см        10см = __ </a:t>
            </a:r>
            <a:r>
              <a:rPr lang="uk-UA" sz="2400" b="1" dirty="0" err="1" smtClean="0">
                <a:solidFill>
                  <a:srgbClr val="7030A0"/>
                </a:solidFill>
              </a:rPr>
              <a:t>дм</a:t>
            </a:r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endParaRPr lang="x-none" sz="2400" b="1" dirty="0">
              <a:solidFill>
                <a:srgbClr val="7030A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7788076" y="1386891"/>
            <a:ext cx="6072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10</a:t>
            </a:r>
            <a:endParaRPr lang="x-none" sz="2400" b="1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10101028" y="1386890"/>
            <a:ext cx="39280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1</a:t>
            </a:r>
            <a:endParaRPr lang="x-none" sz="2400" b="1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AFDB674-0817-0391-9660-D032C4D5B43E}"/>
              </a:ext>
            </a:extLst>
          </p:cNvPr>
          <p:cNvSpPr txBox="1"/>
          <p:nvPr/>
        </p:nvSpPr>
        <p:spPr>
          <a:xfrm>
            <a:off x="3817761" y="4241454"/>
            <a:ext cx="45037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AFDB674-0817-0391-9660-D032C4D5B43E}"/>
              </a:ext>
            </a:extLst>
          </p:cNvPr>
          <p:cNvSpPr txBox="1"/>
          <p:nvPr/>
        </p:nvSpPr>
        <p:spPr>
          <a:xfrm>
            <a:off x="7374419" y="2037026"/>
            <a:ext cx="45037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 rot="10800000">
            <a:off x="8062297" y="2945313"/>
            <a:ext cx="4604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>
            <a:off x="7410845" y="4241454"/>
            <a:ext cx="4604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pic>
        <p:nvPicPr>
          <p:cNvPr id="65" name="Picture 2" descr="Парта клипарт (65 фото) » Рисунки для срисовки и не только">
            <a:extLst>
              <a:ext uri="{FF2B5EF4-FFF2-40B4-BE49-F238E27FC236}">
                <a16:creationId xmlns:a16="http://schemas.microsoft.com/office/drawing/2014/main" xmlns="" id="{88C15C08-5298-82FC-19BE-F7847A2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72" y="2663119"/>
            <a:ext cx="1937792" cy="19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8" descr="Пибоди и Шерман">
            <a:extLst>
              <a:ext uri="{FF2B5EF4-FFF2-40B4-BE49-F238E27FC236}">
                <a16:creationId xmlns:a16="http://schemas.microsoft.com/office/drawing/2014/main" xmlns="" id="{05516AAB-9AC5-CD9A-24AD-AA17ED34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8" y="1648185"/>
            <a:ext cx="1033193" cy="15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>
            <a:off x="6235896" y="3779789"/>
            <a:ext cx="97819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4 </a:t>
            </a:r>
            <a:r>
              <a:rPr lang="uk-UA" sz="2400" b="1" dirty="0" err="1" smtClean="0">
                <a:solidFill>
                  <a:srgbClr val="7030A0"/>
                </a:solidFill>
              </a:rPr>
              <a:t>дм</a:t>
            </a:r>
            <a:endParaRPr lang="x-none" sz="2400" b="1" dirty="0">
              <a:solidFill>
                <a:srgbClr val="7030A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2973337" y="5297683"/>
            <a:ext cx="227359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18</a:t>
            </a:r>
            <a:r>
              <a:rPr lang="en-US" sz="4000" b="1" dirty="0" smtClean="0">
                <a:solidFill>
                  <a:srgbClr val="7030A0"/>
                </a:solidFill>
              </a:rPr>
              <a:t>       </a:t>
            </a:r>
            <a:r>
              <a:rPr lang="uk-UA" sz="4000" b="1" dirty="0" smtClean="0">
                <a:solidFill>
                  <a:srgbClr val="7030A0"/>
                </a:solidFill>
              </a:rPr>
              <a:t>80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FDF8B05-AD76-AFFE-B87F-C424E6C6B900}"/>
              </a:ext>
            </a:extLst>
          </p:cNvPr>
          <p:cNvSpPr txBox="1"/>
          <p:nvPr/>
        </p:nvSpPr>
        <p:spPr>
          <a:xfrm>
            <a:off x="6053978" y="5297683"/>
            <a:ext cx="44398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18см</a:t>
            </a:r>
            <a:r>
              <a:rPr lang="en-US" sz="4000" b="1" dirty="0" smtClean="0">
                <a:solidFill>
                  <a:srgbClr val="7030A0"/>
                </a:solidFill>
              </a:rPr>
              <a:t>       </a:t>
            </a:r>
            <a:r>
              <a:rPr lang="uk-UA" sz="4000" b="1" dirty="0" smtClean="0">
                <a:solidFill>
                  <a:srgbClr val="7030A0"/>
                </a:solidFill>
              </a:rPr>
              <a:t>8дм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 rot="10800000">
            <a:off x="3799130" y="5297683"/>
            <a:ext cx="4604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>
            <a:off x="6127036" y="4860236"/>
            <a:ext cx="97819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1 </a:t>
            </a:r>
            <a:r>
              <a:rPr lang="uk-UA" sz="2400" b="1" dirty="0" err="1" smtClean="0">
                <a:solidFill>
                  <a:srgbClr val="7030A0"/>
                </a:solidFill>
              </a:rPr>
              <a:t>дм</a:t>
            </a:r>
            <a:endParaRPr lang="x-none" sz="2400" b="1" dirty="0">
              <a:solidFill>
                <a:srgbClr val="7030A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18468E2-AE9F-26B2-AAF3-8700EFBEC635}"/>
              </a:ext>
            </a:extLst>
          </p:cNvPr>
          <p:cNvSpPr txBox="1"/>
          <p:nvPr/>
        </p:nvSpPr>
        <p:spPr>
          <a:xfrm rot="10800000">
            <a:off x="7399484" y="5297684"/>
            <a:ext cx="4604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&gt;</a:t>
            </a:r>
            <a:endParaRPr lang="x-none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7" grpId="0" animBg="1"/>
      <p:bldP spid="69" grpId="0" animBg="1"/>
      <p:bldP spid="71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Картинки до тестів\Схема до задач\Схема на збільш числ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t="21613" r="13721" b="21439"/>
          <a:stretch/>
        </p:blipFill>
        <p:spPr bwMode="auto">
          <a:xfrm>
            <a:off x="5873371" y="1931492"/>
            <a:ext cx="2134030" cy="13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" y="3961610"/>
            <a:ext cx="1469481" cy="278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Схема до задач\Схема знах сум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22310" r="14693" b="42696"/>
          <a:stretch/>
        </p:blipFill>
        <p:spPr bwMode="auto">
          <a:xfrm>
            <a:off x="839374" y="2276083"/>
            <a:ext cx="2176801" cy="8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Схема до задач\Схема знах доданка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33176" r="13964" b="32815"/>
          <a:stretch/>
        </p:blipFill>
        <p:spPr bwMode="auto">
          <a:xfrm>
            <a:off x="3436584" y="2537494"/>
            <a:ext cx="2188200" cy="8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2D1DBFA-A211-0470-9BE8-14010E3A643E}"/>
              </a:ext>
            </a:extLst>
          </p:cNvPr>
          <p:cNvSpPr txBox="1"/>
          <p:nvPr/>
        </p:nvSpPr>
        <p:spPr>
          <a:xfrm>
            <a:off x="2403329" y="4492998"/>
            <a:ext cx="182918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40 </a:t>
            </a:r>
            <a:r>
              <a:rPr lang="uk-UA" sz="3600" b="1" dirty="0">
                <a:solidFill>
                  <a:srgbClr val="3366FF"/>
                </a:solidFill>
              </a:rPr>
              <a:t>+ </a:t>
            </a:r>
            <a:r>
              <a:rPr lang="uk-UA" sz="3600" b="1" dirty="0" smtClean="0">
                <a:solidFill>
                  <a:srgbClr val="3366FF"/>
                </a:solidFill>
              </a:rPr>
              <a:t>8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2439727" y="5274306"/>
            <a:ext cx="179278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79 </a:t>
            </a:r>
            <a:r>
              <a:rPr lang="uk-UA" sz="3600" b="1" dirty="0">
                <a:solidFill>
                  <a:srgbClr val="3366FF"/>
                </a:solidFill>
              </a:rPr>
              <a:t>– </a:t>
            </a:r>
            <a:r>
              <a:rPr lang="uk-UA" sz="3600" b="1" dirty="0" smtClean="0">
                <a:solidFill>
                  <a:srgbClr val="3366FF"/>
                </a:solidFill>
              </a:rPr>
              <a:t>9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32510" y="4492997"/>
            <a:ext cx="7065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48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68078" y="5274306"/>
            <a:ext cx="6709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70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5548819" y="4510874"/>
            <a:ext cx="19521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30 + 5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74486" y="4514923"/>
            <a:ext cx="74022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35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1247" y="3016431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40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12131" y="3050157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8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32510" y="1976638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79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45799" y="2530541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5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31" name="Picture 7" descr="D:\Картинки до тестів\Схема до задач\Схема на зменш числа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33405" r="14381" b="10783"/>
          <a:stretch/>
        </p:blipFill>
        <p:spPr bwMode="auto">
          <a:xfrm>
            <a:off x="8585517" y="2239815"/>
            <a:ext cx="2039550" cy="125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868102" y="2732148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1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37860" y="3156299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30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344736" y="1591703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80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49065" y="3068867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9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5548819" y="5318262"/>
            <a:ext cx="19521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80 – 1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22175" y="5333456"/>
            <a:ext cx="7862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79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3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1748118" y="1284430"/>
            <a:ext cx="7528606" cy="6234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Склади вирази до схем.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вирази й обчисли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1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989257" y="3604136"/>
            <a:ext cx="2151837" cy="7149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Знаходження суми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4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3347142" y="3604136"/>
            <a:ext cx="2070197" cy="806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Знаходження доданку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5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5699953" y="3662762"/>
            <a:ext cx="2789743" cy="806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Збільшення числа на кілька одиниць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6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8661475" y="3662762"/>
            <a:ext cx="2789743" cy="806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Зменшення числа на кілька одиниць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792394" y="472521"/>
            <a:ext cx="8732066" cy="7283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Розв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язую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4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8F7CBC1E-B58C-B66B-03C6-8DE59258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78885" y="4240836"/>
            <a:ext cx="1333235" cy="252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983512C-AF78-9F91-E72E-0A52B91747E0}"/>
              </a:ext>
            </a:extLst>
          </p:cNvPr>
          <p:cNvSpPr txBox="1"/>
          <p:nvPr/>
        </p:nvSpPr>
        <p:spPr>
          <a:xfrm>
            <a:off x="1792394" y="1329416"/>
            <a:ext cx="6720235" cy="138499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Для школи придбали </a:t>
            </a:r>
            <a:r>
              <a:rPr lang="uk-UA" sz="2800" b="1" dirty="0" smtClean="0">
                <a:solidFill>
                  <a:srgbClr val="FF0000"/>
                </a:solidFill>
              </a:rPr>
              <a:t>14 волейбольних м’ячів і 10 баскетбольних</a:t>
            </a:r>
            <a:r>
              <a:rPr lang="uk-UA" sz="2800" b="1" dirty="0" smtClean="0">
                <a:solidFill>
                  <a:srgbClr val="7030A0"/>
                </a:solidFill>
              </a:rPr>
              <a:t>. </a:t>
            </a:r>
            <a:r>
              <a:rPr lang="uk-UA" sz="2800" b="1" dirty="0" smtClean="0">
                <a:solidFill>
                  <a:srgbClr val="7030A0"/>
                </a:solidFill>
              </a:rPr>
              <a:t>Яких </a:t>
            </a:r>
            <a:r>
              <a:rPr lang="uk-UA" sz="2800" b="1" dirty="0" smtClean="0">
                <a:solidFill>
                  <a:srgbClr val="7030A0"/>
                </a:solidFill>
              </a:rPr>
              <a:t>м’ячів придбали більше? </a:t>
            </a:r>
            <a:r>
              <a:rPr lang="uk-UA" sz="2800" b="1" dirty="0" smtClean="0">
                <a:solidFill>
                  <a:srgbClr val="FF0000"/>
                </a:solidFill>
              </a:rPr>
              <a:t>На скільки</a:t>
            </a:r>
            <a:r>
              <a:rPr lang="uk-UA" sz="2800" b="1" dirty="0" smtClean="0">
                <a:solidFill>
                  <a:srgbClr val="7030A0"/>
                </a:solidFill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більше</a:t>
            </a:r>
            <a:r>
              <a:rPr lang="uk-UA" sz="2800" b="1" dirty="0" smtClean="0">
                <a:solidFill>
                  <a:srgbClr val="7030A0"/>
                </a:solidFill>
              </a:rPr>
              <a:t>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9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767617A2-890E-A77B-9476-2CE523E4ACCF}"/>
              </a:ext>
            </a:extLst>
          </p:cNvPr>
          <p:cNvSpPr/>
          <p:nvPr/>
        </p:nvSpPr>
        <p:spPr>
          <a:xfrm>
            <a:off x="8647770" y="1329417"/>
            <a:ext cx="2956401" cy="138499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Це задача на різницеве порівняння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2 Матем\1 УРОКИ Листопад\6 Числа 21_100\№104 Числа 41-90 Задача на різн порівняння\2024-03-21_115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8" y="3526599"/>
            <a:ext cx="3521078" cy="9003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2 Матем\1 УРОКИ Листопад\6 Числа 21_100\№104 Числа 41-90 Задача на різн порівняння\2024-03-21_115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00" y="3511120"/>
            <a:ext cx="3208580" cy="9003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767617A2-890E-A77B-9476-2CE523E4ACCF}"/>
              </a:ext>
            </a:extLst>
          </p:cNvPr>
          <p:cNvSpPr/>
          <p:nvPr/>
        </p:nvSpPr>
        <p:spPr>
          <a:xfrm>
            <a:off x="1792393" y="2883474"/>
            <a:ext cx="6386679" cy="5360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Визнач, яка коротка умова відображає зміст задачі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1028" name="Picture 4" descr="D:\1 клас\2 Матем\1 УРОКИ Листопад\6 Числа 21_100\№104 Числа 41-90 Задача на різн порівняння\2024-03-21_1155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44" y="3526598"/>
            <a:ext cx="3517058" cy="90036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5332" y="4682345"/>
            <a:ext cx="25112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14 – 10 = </a:t>
            </a:r>
            <a:endParaRPr lang="ru-RU" sz="28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122473" y="4682345"/>
            <a:ext cx="97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4 </a:t>
            </a:r>
            <a:r>
              <a:rPr lang="uk-UA" b="1" dirty="0" smtClean="0">
                <a:solidFill>
                  <a:srgbClr val="7030A0"/>
                </a:solidFill>
              </a:rPr>
              <a:t>(м.)</a:t>
            </a:r>
            <a:endParaRPr lang="ru-RU" sz="28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550948" y="5353243"/>
            <a:ext cx="20585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Відповідь: </a:t>
            </a:r>
            <a:endParaRPr lang="ru-RU" sz="28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354644" y="5353243"/>
            <a:ext cx="322033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н</a:t>
            </a:r>
            <a:r>
              <a:rPr lang="uk-UA" sz="2800" b="1" dirty="0" smtClean="0">
                <a:solidFill>
                  <a:srgbClr val="7030A0"/>
                </a:solidFill>
              </a:rPr>
              <a:t>а 4 м’ячі більше.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06516" y="4497679"/>
            <a:ext cx="450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на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40" grpId="0"/>
      <p:bldP spid="42" grpId="0" animBg="1"/>
      <p:bldP spid="4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3221" y="494528"/>
            <a:ext cx="8732066" cy="73555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3221" y="1307014"/>
            <a:ext cx="8801850" cy="495104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8034" y="5898524"/>
            <a:ext cx="10560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Взято з каналу З </a:t>
            </a:r>
            <a:r>
              <a:rPr lang="ru-RU" dirty="0" err="1"/>
              <a:t>любов'ю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-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</a:t>
            </a:r>
          </a:p>
          <a:p>
            <a:pPr algn="ctr"/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35742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12579</TotalTime>
  <Words>621</Words>
  <Application>Microsoft Office PowerPoint</Application>
  <PresentationFormat>Произвольный</PresentationFormat>
  <Paragraphs>177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1339</cp:revision>
  <dcterms:created xsi:type="dcterms:W3CDTF">2018-01-05T16:38:53Z</dcterms:created>
  <dcterms:modified xsi:type="dcterms:W3CDTF">2024-03-21T10:46:08Z</dcterms:modified>
</cp:coreProperties>
</file>