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187" r:id="rId3"/>
    <p:sldId id="1188" r:id="rId4"/>
    <p:sldId id="1168" r:id="rId5"/>
    <p:sldId id="1169" r:id="rId6"/>
    <p:sldId id="1181" r:id="rId7"/>
    <p:sldId id="1189" r:id="rId8"/>
    <p:sldId id="1136" r:id="rId9"/>
    <p:sldId id="1135" r:id="rId10"/>
    <p:sldId id="1184" r:id="rId11"/>
    <p:sldId id="1190" r:id="rId12"/>
    <p:sldId id="1176" r:id="rId13"/>
    <p:sldId id="1100" r:id="rId14"/>
    <p:sldId id="1179" r:id="rId15"/>
    <p:sldId id="850" r:id="rId16"/>
    <p:sldId id="794" r:id="rId17"/>
    <p:sldId id="119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8BA"/>
    <a:srgbClr val="FF5050"/>
    <a:srgbClr val="FF3300"/>
    <a:srgbClr val="295FFF"/>
    <a:srgbClr val="EF71CE"/>
    <a:srgbClr val="463EDE"/>
    <a:srgbClr val="322ADA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7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4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ubx9qt7c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3449" y="4438925"/>
            <a:ext cx="9225510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bg1"/>
                </a:solidFill>
              </a:rPr>
              <a:t>Вірш</a:t>
            </a:r>
            <a:r>
              <a:rPr lang="uk-UA" sz="5400" b="1" i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err="1" smtClean="0">
                <a:solidFill>
                  <a:schemeClr val="bg1"/>
                </a:solidFill>
              </a:rPr>
              <a:t>Грицька</a:t>
            </a:r>
            <a:r>
              <a:rPr lang="ru-RU" sz="5400" b="1" dirty="0" smtClean="0">
                <a:solidFill>
                  <a:schemeClr val="bg1"/>
                </a:solidFill>
              </a:rPr>
              <a:t> Бойка «</a:t>
            </a:r>
            <a:r>
              <a:rPr lang="ru-RU" sz="5400" b="1" dirty="0" err="1">
                <a:solidFill>
                  <a:schemeClr val="bg1"/>
                </a:solidFill>
              </a:rPr>
              <a:t>Здоровим</a:t>
            </a:r>
            <a:r>
              <a:rPr lang="ru-RU" sz="5400" b="1" dirty="0">
                <a:solidFill>
                  <a:schemeClr val="bg1"/>
                </a:solidFill>
              </a:rPr>
              <a:t> будь</a:t>
            </a:r>
            <a:r>
              <a:rPr lang="ru-RU" sz="5400" b="1" dirty="0" smtClean="0">
                <a:solidFill>
                  <a:schemeClr val="bg1"/>
                </a:solidFill>
              </a:rPr>
              <a:t>!»</a:t>
            </a:r>
            <a:endParaRPr lang="uk-UA" sz="5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5589" y="1465159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104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!!!!_ЭСМИРА_Супергерой\_free_2024-01-08-11-18-00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49" y="1139999"/>
            <a:ext cx="3028950" cy="302895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8392" t="6401" r="11506" b="12768"/>
          <a:stretch/>
        </p:blipFill>
        <p:spPr>
          <a:xfrm>
            <a:off x="8853042" y="4758508"/>
            <a:ext cx="2232000" cy="1872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696082" y="1003164"/>
            <a:ext cx="4859148" cy="54476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В мене щіточка зубна,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подивіться: ось вона!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Зверху вниз і навпаки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чищу зуби залюбки.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Носить півник-</a:t>
            </a:r>
            <a:r>
              <a:rPr lang="uk-UA" sz="2900" b="1" dirty="0" err="1" smtClean="0">
                <a:solidFill>
                  <a:schemeClr val="accent2">
                    <a:lumMod val="75000"/>
                  </a:schemeClr>
                </a:solidFill>
              </a:rPr>
              <a:t>співунець</a:t>
            </a:r>
            <a:endParaRPr lang="uk-UA" sz="29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на голівці гребінець.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Гребінцем тим, знає кожний,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причесатися не можна.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А у мене, а у мене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є гребіночка зелена.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Я нікого не прошу, —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сам голівку причешу.</a:t>
            </a:r>
            <a:endParaRPr lang="uk-UA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230" y="1018222"/>
            <a:ext cx="4114800" cy="36625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Поросяткам у корито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їжі свіжої </a:t>
            </a:r>
            <a:r>
              <a:rPr lang="uk-UA" sz="2900" b="1" dirty="0" err="1" smtClean="0">
                <a:solidFill>
                  <a:schemeClr val="accent2">
                    <a:lumMod val="75000"/>
                  </a:schemeClr>
                </a:solidFill>
              </a:rPr>
              <a:t>налито</a:t>
            </a:r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sz="2900" b="1" dirty="0" err="1" smtClean="0">
                <a:solidFill>
                  <a:schemeClr val="accent2">
                    <a:lumMod val="75000"/>
                  </a:schemeClr>
                </a:solidFill>
              </a:rPr>
              <a:t>Нечепóри</a:t>
            </a:r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 лізуть прямо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у корито із ногами.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Я коли кінчаю їсти,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на столі у мене чисто.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Скатертину не заллю,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бо порядок я люблю.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03020" y="274682"/>
            <a:ext cx="9601200" cy="7056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 smtClean="0">
                <a:solidFill>
                  <a:schemeClr val="bg1"/>
                </a:solidFill>
              </a:rPr>
              <a:t>вірш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Грицька</a:t>
            </a:r>
            <a:r>
              <a:rPr lang="ru-RU" sz="3200" b="1" dirty="0" smtClean="0">
                <a:solidFill>
                  <a:schemeClr val="bg1"/>
                </a:solidFill>
              </a:rPr>
              <a:t> Бойка «</a:t>
            </a:r>
            <a:r>
              <a:rPr lang="uk-UA" sz="3200" b="1" dirty="0"/>
              <a:t>Здоровим будь</a:t>
            </a:r>
            <a:r>
              <a:rPr lang="uk-UA" sz="3200" b="1" dirty="0" smtClean="0"/>
              <a:t>!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b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8732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4-95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6486" t="3802" r="2152" b="216"/>
          <a:stretch/>
        </p:blipFill>
        <p:spPr>
          <a:xfrm>
            <a:off x="248009" y="3509010"/>
            <a:ext cx="2324240" cy="223972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-1" t="1" r="17825" b="7125"/>
          <a:stretch/>
        </p:blipFill>
        <p:spPr>
          <a:xfrm>
            <a:off x="229544" y="1147796"/>
            <a:ext cx="2376000" cy="2196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88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15192" y="1612604"/>
            <a:ext cx="6746178" cy="27879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1.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радить</a:t>
            </a:r>
            <a:r>
              <a:rPr lang="ru-RU" sz="2800" b="1" dirty="0"/>
              <a:t> </a:t>
            </a:r>
            <a:r>
              <a:rPr lang="ru-RU" sz="2800" b="1" dirty="0" err="1"/>
              <a:t>робити</a:t>
            </a:r>
            <a:r>
              <a:rPr lang="ru-RU" sz="2800" b="1" dirty="0"/>
              <a:t> автор </a:t>
            </a:r>
            <a:r>
              <a:rPr lang="ru-RU" sz="2800" b="1" dirty="0" err="1"/>
              <a:t>вірша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бути </a:t>
            </a:r>
            <a:r>
              <a:rPr lang="ru-RU" sz="2800" b="1" dirty="0" err="1"/>
              <a:t>здоровим</a:t>
            </a:r>
            <a:r>
              <a:rPr lang="ru-RU" sz="2800" b="1" dirty="0"/>
              <a:t>?</a:t>
            </a:r>
          </a:p>
          <a:p>
            <a:r>
              <a:rPr lang="ru-RU" sz="2800" b="1" dirty="0"/>
              <a:t>2. Як </a:t>
            </a:r>
            <a:r>
              <a:rPr lang="ru-RU" sz="2800" b="1" dirty="0" err="1"/>
              <a:t>думаєш</a:t>
            </a:r>
            <a:r>
              <a:rPr lang="ru-RU" sz="2800" b="1" dirty="0"/>
              <a:t>, </a:t>
            </a:r>
            <a:r>
              <a:rPr lang="ru-RU" sz="2800" b="1" dirty="0" err="1"/>
              <a:t>чому</a:t>
            </a:r>
            <a:r>
              <a:rPr lang="ru-RU" sz="2800" b="1" dirty="0"/>
              <a:t> про </a:t>
            </a:r>
            <a:r>
              <a:rPr lang="ru-RU" sz="2800" b="1" dirty="0" err="1"/>
              <a:t>здоров’я</a:t>
            </a:r>
            <a:r>
              <a:rPr lang="ru-RU" sz="2800" b="1" dirty="0"/>
              <a:t> треба </a:t>
            </a:r>
            <a:r>
              <a:rPr lang="ru-RU" sz="2800" b="1" dirty="0" err="1"/>
              <a:t>турбуватися</a:t>
            </a:r>
            <a:r>
              <a:rPr lang="ru-RU" sz="2800" b="1" dirty="0"/>
              <a:t>?</a:t>
            </a:r>
          </a:p>
          <a:p>
            <a:r>
              <a:rPr lang="ru-RU" sz="2800" b="1" dirty="0"/>
              <a:t>3. На </a:t>
            </a:r>
            <a:r>
              <a:rPr lang="ru-RU" sz="2800" b="1" dirty="0" err="1"/>
              <a:t>якому</a:t>
            </a:r>
            <a:r>
              <a:rPr lang="ru-RU" sz="2800" b="1" dirty="0"/>
              <a:t> </a:t>
            </a:r>
            <a:r>
              <a:rPr lang="ru-RU" sz="2800" b="1" dirty="0" err="1"/>
              <a:t>малюнку</a:t>
            </a:r>
            <a:r>
              <a:rPr lang="ru-RU" sz="2800" b="1" dirty="0"/>
              <a:t> художник </a:t>
            </a:r>
            <a:r>
              <a:rPr lang="ru-RU" sz="2800" b="1" dirty="0" err="1"/>
              <a:t>зробив</a:t>
            </a:r>
            <a:r>
              <a:rPr lang="ru-RU" sz="2800" b="1" dirty="0"/>
              <a:t> </a:t>
            </a:r>
            <a:r>
              <a:rPr lang="ru-RU" sz="2800" b="1" dirty="0" err="1"/>
              <a:t>помилку</a:t>
            </a:r>
            <a:r>
              <a:rPr lang="ru-RU" sz="2800" b="1" dirty="0"/>
              <a:t>?</a:t>
            </a:r>
            <a:endParaRPr lang="uk-UA" sz="2800" b="1" dirty="0"/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372574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69522" y="4465398"/>
            <a:ext cx="6249410" cy="9095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Розкажи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турбуєшся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своє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здоров’я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8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17064" y="497422"/>
            <a:ext cx="8732066" cy="11276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Вибіркове </a:t>
            </a:r>
            <a:r>
              <a:rPr lang="ru-RU" sz="3200" b="1" dirty="0" err="1" smtClean="0">
                <a:solidFill>
                  <a:schemeClr val="bg1"/>
                </a:solidFill>
              </a:rPr>
              <a:t>читання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200" b="1" dirty="0" smtClean="0">
                <a:solidFill>
                  <a:schemeClr val="bg1"/>
                </a:solidFill>
              </a:rPr>
              <a:t>рядки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які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відповідають</a:t>
            </a:r>
            <a:r>
              <a:rPr lang="ru-RU" sz="3200" b="1" dirty="0">
                <a:solidFill>
                  <a:schemeClr val="bg1"/>
                </a:solidFill>
              </a:rPr>
              <a:t> кожному малюнку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136" y="4073551"/>
            <a:ext cx="2161281" cy="209351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6606" t="5888" r="7015" b="4733"/>
          <a:stretch/>
        </p:blipFill>
        <p:spPr>
          <a:xfrm>
            <a:off x="1609539" y="1775918"/>
            <a:ext cx="2808000" cy="2484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43209" t="57120" r="28195" b="10733"/>
          <a:stretch/>
        </p:blipFill>
        <p:spPr>
          <a:xfrm>
            <a:off x="1609539" y="4411394"/>
            <a:ext cx="2831583" cy="17905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8392" t="6401" r="11506" b="12768"/>
          <a:stretch/>
        </p:blipFill>
        <p:spPr>
          <a:xfrm>
            <a:off x="8024890" y="4157259"/>
            <a:ext cx="2324240" cy="19493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l="6486" t="3802" r="2152" b="216"/>
          <a:stretch/>
        </p:blipFill>
        <p:spPr>
          <a:xfrm>
            <a:off x="8024890" y="1829702"/>
            <a:ext cx="2324240" cy="223972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 l="-1" t="1" r="17825" b="7125"/>
          <a:stretch/>
        </p:blipFill>
        <p:spPr>
          <a:xfrm>
            <a:off x="5007777" y="1767854"/>
            <a:ext cx="2376000" cy="2196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66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9054" y="531656"/>
            <a:ext cx="8732066" cy="9313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Читаємо </a:t>
            </a:r>
            <a:r>
              <a:rPr lang="ru-RU" sz="4000" b="1" dirty="0" err="1" smtClean="0">
                <a:solidFill>
                  <a:schemeClr val="bg1"/>
                </a:solidFill>
              </a:rPr>
              <a:t>швидко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2373" y="3156802"/>
            <a:ext cx="2472130" cy="3617972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30725" y="1756193"/>
            <a:ext cx="2880658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вправи </a:t>
            </a:r>
            <a:endParaRPr lang="ru-RU" alt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330724" y="2456709"/>
            <a:ext cx="2880660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любим </a:t>
            </a:r>
            <a:endParaRPr lang="ru-RU" alt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330724" y="3173513"/>
            <a:ext cx="2880658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дружим</a:t>
            </a:r>
            <a:endParaRPr lang="ru-RU" alt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330723" y="3874029"/>
            <a:ext cx="2880659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глянь</a:t>
            </a:r>
            <a:endParaRPr lang="ru-RU" alt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330723" y="4639839"/>
            <a:ext cx="2880659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мило</a:t>
            </a:r>
            <a:endParaRPr lang="ru-RU" alt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7190400" y="1756193"/>
            <a:ext cx="3141377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кран</a:t>
            </a:r>
            <a:endParaRPr lang="ru-RU" alt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7190400" y="2472997"/>
            <a:ext cx="3141377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щоки</a:t>
            </a:r>
            <a:endParaRPr lang="ru-RU" alt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190401" y="3215947"/>
            <a:ext cx="3141376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ru-RU" altLang="ru-RU" sz="5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мию</a:t>
            </a:r>
            <a:endParaRPr lang="ru-RU" alt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7190401" y="3880792"/>
            <a:ext cx="3141376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гребінець</a:t>
            </a:r>
            <a:endParaRPr lang="ru-RU" alt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190400" y="4581307"/>
            <a:ext cx="3141377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причешу</a:t>
            </a:r>
            <a:endParaRPr lang="ru-RU" alt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3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9392" y="428786"/>
            <a:ext cx="8732066" cy="8056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Гра «Збери </a:t>
            </a:r>
            <a:r>
              <a:rPr lang="ru-RU" sz="4000" b="1" dirty="0" err="1">
                <a:solidFill>
                  <a:schemeClr val="bg1"/>
                </a:solidFill>
              </a:rPr>
              <a:t>прислів'я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846" y="4320073"/>
            <a:ext cx="1937944" cy="240904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25441"/>
              </p:ext>
            </p:extLst>
          </p:nvPr>
        </p:nvGraphicFramePr>
        <p:xfrm>
          <a:off x="616426" y="1382934"/>
          <a:ext cx="10767854" cy="2590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503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2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616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Здоров'я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 порядку 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... сам по пояс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мийся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 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 Як </a:t>
                      </a:r>
                      <a:r>
                        <a:rPr lang="ru-RU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дитина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бігає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і </a:t>
                      </a:r>
                      <a:r>
                        <a:rPr lang="ru-RU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грається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так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їй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... </a:t>
                      </a:r>
                      <a:r>
                        <a:rPr lang="ru-RU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здоров'я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усміхається</a:t>
                      </a:r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3.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Загартовуй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своє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тіло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з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користю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... для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справи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 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 Холоду не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бійся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... здоровий дух.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 У здоровому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тілі</a:t>
                      </a:r>
                      <a:endParaRPr lang="ru-RU" sz="28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...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дякуй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зарядці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6085425" y="1581266"/>
            <a:ext cx="1293690" cy="210768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977479" y="2217423"/>
            <a:ext cx="1461758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89422" y="2732627"/>
            <a:ext cx="148969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889422" y="1668780"/>
            <a:ext cx="1489693" cy="1544666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894290" y="3255911"/>
            <a:ext cx="1549815" cy="380125"/>
          </a:xfrm>
          <a:prstGeom prst="line">
            <a:avLst/>
          </a:prstGeom>
          <a:ln w="28575">
            <a:solidFill>
              <a:srgbClr val="E83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03894" y="4611608"/>
            <a:ext cx="574472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Надрукуй останнє прислів’я.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485900" y="407564"/>
            <a:ext cx="9483090" cy="826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2416" y="2184918"/>
            <a:ext cx="1251857" cy="12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6213" y="469231"/>
            <a:ext cx="8755124" cy="967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7136" y="1772816"/>
            <a:ext cx="507732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цінного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узяв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/ла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уроку для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маєш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намір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трохи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змінити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дня,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турбуватися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uk-UA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9096647" y="2036183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642732" y="1930783"/>
            <a:ext cx="2317637" cy="16800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Вибери ту акваріумну рибку, що демонструє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твою роботу на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88719" y="404664"/>
            <a:ext cx="10092691" cy="761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«Рибка»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9349740" y="1745203"/>
            <a:ext cx="2016868" cy="1025612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Час за роботою пролетів непомітно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449044" y="4522821"/>
            <a:ext cx="2705009" cy="83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Успішно впорав/</a:t>
            </a:r>
            <a:r>
              <a:rPr lang="uk-UA" sz="2000" b="1" dirty="0" err="1" smtClean="0"/>
              <a:t>лася</a:t>
            </a:r>
            <a:r>
              <a:rPr lang="uk-UA" sz="2000" b="1" dirty="0" smtClean="0"/>
              <a:t> </a:t>
            </a:r>
            <a:r>
              <a:rPr lang="uk-UA" sz="2000" b="1" dirty="0"/>
              <a:t>із </a:t>
            </a:r>
            <a:r>
              <a:rPr lang="uk-UA" sz="2000" b="1" dirty="0" smtClean="0"/>
              <a:t>завданнями</a:t>
            </a:r>
            <a:endParaRPr lang="ru-RU" sz="20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8866090" y="3074931"/>
            <a:ext cx="2649107" cy="10326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Деякі завдання зроблені мною з допомогою.</a:t>
            </a:r>
            <a:endParaRPr lang="ru-RU" sz="2000" b="1" dirty="0"/>
          </a:p>
        </p:txBody>
      </p:sp>
      <p:pic>
        <p:nvPicPr>
          <p:cNvPr id="11" name="Рисунок 10" descr="C:\Users\Света\AppData\Local\Microsoft\Windows\Temporary Internet Files\Content.Word\Новый рисунок (7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49" y="1345807"/>
            <a:ext cx="1609720" cy="278746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" name="Рисунок 11" descr="C:\Users\Света\AppData\Local\Microsoft\Windows\Temporary Internet Files\Content.Word\Новый рисунок (8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69" y="1345805"/>
            <a:ext cx="1590657" cy="277837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Рисунок 13" descr="ÐÐ°ÑÑÐ¸Ð½ÐºÐ¸ Ð¿Ð¾ Ð·Ð°Ð¿ÑÐ¾ÑÑ &quot;Ð¶Ð¾Ð²ÑÐ° ÑÐ¸Ð±Ð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20" y="1649889"/>
            <a:ext cx="1922341" cy="108510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5" name="Рисунок 14" descr="ÐÐ°ÑÑÐ¸Ð½ÐºÐ¸ Ð¿Ð¾ Ð·Ð°Ð¿ÑÐ¾ÑÑ &quot;ÑÐµÑÐ²Ð¾Ð½Ð° Ð°ÐºÐ²Ð°ÑÑÑÐ¼Ð½Ð° ÑÐ¸Ð±Ð°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58" y="3049250"/>
            <a:ext cx="2013794" cy="10840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7993469" y="4544558"/>
            <a:ext cx="2999845" cy="82031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bg1"/>
                </a:solidFill>
              </a:rPr>
              <a:t>Всі завдання уроку мною розв’язані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ÐÐ°ÑÑÐ¸Ð½ÐºÐ¸ Ð¿Ð¾ Ð·Ð°Ð¿ÑÐ¾ÑÑ &quot;Ð·ÐµÐ»ÐµÐ½Ð° ÑÐ¸Ð±Ð° Ð°ÐºÐ²Ð°ÑÑÑÐ¼Ð½Ð°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97" y="4544558"/>
            <a:ext cx="1989654" cy="115192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22" name="Рисунок 21" descr="ÐÐ°ÑÑÐ¸Ð½ÐºÐ¸ Ð¿Ð¾ Ð·Ð°Ð¿ÑÐ¾ÑÑ &quot;ÑÐ¸Ð½Ñ Ð°ÐºÐ²Ð°ÑÑÑÐ¼Ð½Ð° ÑÐ¸Ð±Ð°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58" y="4574440"/>
            <a:ext cx="2132401" cy="112204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29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541" y="2708910"/>
            <a:ext cx="6307374" cy="31725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72516" y="503283"/>
            <a:ext cx="9114534" cy="7745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976" y="1437838"/>
            <a:ext cx="528740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Ось знову лунає дзвінок, 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Запрошує всіх на урок. 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дружно ми працювати, 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 та фантазувати. </a:t>
            </a:r>
          </a:p>
        </p:txBody>
      </p:sp>
    </p:spTree>
    <p:extLst>
      <p:ext uri="{BB962C8B-B14F-4D97-AF65-F5344CB8AC3E}">
        <p14:creationId xmlns:p14="http://schemas.microsoft.com/office/powerpoint/2010/main" val="7279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642733" y="1320579"/>
            <a:ext cx="2317637" cy="16800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Існує повір’я,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риба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це символ родючості й життєдайності.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88719" y="404664"/>
            <a:ext cx="10092691" cy="761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«Рибка»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9204261" y="1345805"/>
            <a:ext cx="2310937" cy="89447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Готовність  до активної роботи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5730331" y="5236460"/>
            <a:ext cx="4732020" cy="83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На </a:t>
            </a:r>
            <a:r>
              <a:rPr lang="uk-UA" sz="2000" b="1" dirty="0" err="1"/>
              <a:t>уроці</a:t>
            </a:r>
            <a:r>
              <a:rPr lang="uk-UA" sz="2000" b="1" dirty="0"/>
              <a:t> </a:t>
            </a:r>
            <a:r>
              <a:rPr lang="uk-UA" sz="2000" b="1" dirty="0" smtClean="0"/>
              <a:t>успішно впораєшся </a:t>
            </a:r>
            <a:r>
              <a:rPr lang="uk-UA" sz="2000" b="1" dirty="0"/>
              <a:t>із завданнями, </a:t>
            </a:r>
            <a:r>
              <a:rPr lang="uk-UA" sz="2000" b="1" dirty="0" smtClean="0"/>
              <a:t>виявиш творче мислення</a:t>
            </a:r>
            <a:endParaRPr lang="ru-RU" sz="20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8866091" y="2822179"/>
            <a:ext cx="2649107" cy="10326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Настороженість, </a:t>
            </a:r>
            <a:r>
              <a:rPr lang="uk-UA" sz="2000" b="1" dirty="0"/>
              <a:t>але </a:t>
            </a:r>
            <a:r>
              <a:rPr lang="uk-UA" sz="2000" b="1" dirty="0" smtClean="0"/>
              <a:t>здатність </a:t>
            </a:r>
            <a:r>
              <a:rPr lang="uk-UA" sz="2000" b="1" dirty="0"/>
              <a:t>працювати.</a:t>
            </a:r>
            <a:endParaRPr lang="ru-RU" sz="2000" b="1" dirty="0"/>
          </a:p>
        </p:txBody>
      </p:sp>
      <p:pic>
        <p:nvPicPr>
          <p:cNvPr id="11" name="Рисунок 10" descr="C:\Users\Света\AppData\Local\Microsoft\Windows\Temporary Internet Files\Content.Word\Новый рисунок (7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49" y="1345807"/>
            <a:ext cx="1609720" cy="278746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" name="Рисунок 11" descr="C:\Users\Света\AppData\Local\Microsoft\Windows\Temporary Internet Files\Content.Word\Новый рисунок (8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69" y="1345805"/>
            <a:ext cx="1590657" cy="277837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Рисунок 13" descr="ÐÐ°ÑÑÐ¸Ð½ÐºÐ¸ Ð¿Ð¾ Ð·Ð°Ð¿ÑÐ¾ÑÑ &quot;Ð¶Ð¾Ð²ÑÐ° ÑÐ¸Ð±Ð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70" y="1345807"/>
            <a:ext cx="1922341" cy="108510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5" name="Рисунок 14" descr="ÐÐ°ÑÑÐ¸Ð½ÐºÐ¸ Ð¿Ð¾ Ð·Ð°Ð¿ÑÐ¾ÑÑ &quot;ÑÐµÑÐ²Ð¾Ð½Ð° Ð°ÐºÐ²Ð°ÑÑÑÐ¼Ð½Ð° ÑÐ¸Ð±Ð°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58" y="2770816"/>
            <a:ext cx="2013794" cy="10840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7985294" y="4155865"/>
            <a:ext cx="3529901" cy="82031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bg1"/>
                </a:solidFill>
              </a:rPr>
              <a:t>Готовність  до розв’язання серйозних проблем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ÐÐ°ÑÑÐ¸Ð½ÐºÐ¸ Ð¿Ð¾ Ð·Ð°Ð¿ÑÐ¾ÑÑ &quot;Ð·ÐµÐ»ÐµÐ½Ð° ÑÐ¸Ð±Ð° Ð°ÐºÐ²Ð°ÑÑÑÐ¼Ð½Ð°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31" y="3968596"/>
            <a:ext cx="1989654" cy="115192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22" name="Рисунок 21" descr="ÐÐ°ÑÑÐ¸Ð½ÐºÐ¸ Ð¿Ð¾ Ð·Ð°Ð¿ÑÐ¾ÑÑ &quot;ÑÐ¸Ð½Ñ Ð°ÐºÐ²Ð°ÑÑÑÐ¼Ð½Ð° ÑÐ¸Ð±Ð°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59" y="4948428"/>
            <a:ext cx="2132401" cy="112204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642733" y="3126832"/>
            <a:ext cx="2317637" cy="25178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ту рибку, яку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ти хочеш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пустити в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свій акваріум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, а я зроблю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прогноз твого стану на урок.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2990" y="547753"/>
            <a:ext cx="10167422" cy="800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склади </a:t>
            </a:r>
            <a:r>
              <a:rPr lang="uk-UA" sz="4000" b="1" dirty="0">
                <a:solidFill>
                  <a:schemeClr val="bg1"/>
                </a:solidFill>
              </a:rPr>
              <a:t>з вивченими буквами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9" y="1611630"/>
            <a:ext cx="2398578" cy="4260290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E667538E-BD7C-4A66-A224-45A82EF35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09597"/>
              </p:ext>
            </p:extLst>
          </p:nvPr>
        </p:nvGraphicFramePr>
        <p:xfrm>
          <a:off x="3102410" y="1502122"/>
          <a:ext cx="81280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="" xmlns:a16="http://schemas.microsoft.com/office/drawing/2014/main" val="3536904220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681461276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506917671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755944449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297746572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54095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ска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бро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тру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пкі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000000"/>
                          </a:solidFill>
                        </a:rPr>
                        <a:t>вне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сне</a:t>
                      </a:r>
                      <a:endParaRPr lang="ru-RU" sz="45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057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здо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при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FF00"/>
                          </a:solidFill>
                        </a:rPr>
                        <a:t>смі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E838BA"/>
                          </a:solidFill>
                        </a:rPr>
                        <a:t>тру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000000"/>
                          </a:solidFill>
                        </a:rPr>
                        <a:t>сто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вки</a:t>
                      </a:r>
                      <a:endParaRPr lang="ru-RU" sz="45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461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сті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бла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FF00"/>
                          </a:solidFill>
                        </a:rPr>
                        <a:t>вно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вки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000000"/>
                          </a:solidFill>
                        </a:rPr>
                        <a:t>ква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кра</a:t>
                      </a:r>
                      <a:endParaRPr lang="ru-RU" sz="45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493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0000"/>
                          </a:solidFill>
                        </a:rPr>
                        <a:t>тру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сні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при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чка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000000"/>
                          </a:solidFill>
                        </a:rPr>
                        <a:t>тку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сту</a:t>
                      </a:r>
                      <a:endParaRPr lang="ru-RU" sz="45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370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зна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жде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зва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нко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000000"/>
                          </a:solidFill>
                        </a:rPr>
                        <a:t>три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пкі</a:t>
                      </a:r>
                      <a:endParaRPr lang="ru-RU" sz="45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897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сне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кру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FF00"/>
                          </a:solidFill>
                        </a:rPr>
                        <a:t>бре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зне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000000"/>
                          </a:solidFill>
                        </a:rPr>
                        <a:t>нкі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ско</a:t>
                      </a:r>
                      <a:endParaRPr lang="ru-RU" sz="45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90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2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E667538E-BD7C-4A66-A224-45A82EF35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28964"/>
              </p:ext>
            </p:extLst>
          </p:nvPr>
        </p:nvGraphicFramePr>
        <p:xfrm>
          <a:off x="3102410" y="1502122"/>
          <a:ext cx="81280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="" xmlns:a16="http://schemas.microsoft.com/office/drawing/2014/main" val="3536904220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681461276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506917671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755944449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297746572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54095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0000"/>
                          </a:solidFill>
                        </a:rPr>
                        <a:t>сак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бор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тур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E838BA"/>
                          </a:solidFill>
                        </a:rPr>
                        <a:t>пік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000000"/>
                          </a:solidFill>
                        </a:rPr>
                        <a:t>вен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сен</a:t>
                      </a:r>
                      <a:endParaRPr lang="ru-RU" sz="45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057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зод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пир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сім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рут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000000"/>
                          </a:solidFill>
                        </a:rPr>
                        <a:t>сот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вик</a:t>
                      </a:r>
                      <a:endParaRPr lang="ru-RU" sz="45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461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сіт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bg1"/>
                          </a:solidFill>
                        </a:rPr>
                        <a:t>бал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FF00"/>
                          </a:solidFill>
                        </a:rPr>
                        <a:t>вон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вик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000000"/>
                          </a:solidFill>
                        </a:rPr>
                        <a:t>кав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кар</a:t>
                      </a:r>
                      <a:endParaRPr lang="ru-RU" sz="45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493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0000"/>
                          </a:solidFill>
                        </a:rPr>
                        <a:t>тур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сін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FF00"/>
                          </a:solidFill>
                        </a:rPr>
                        <a:t>пир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чак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000000"/>
                          </a:solidFill>
                        </a:rPr>
                        <a:t>тук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сут</a:t>
                      </a:r>
                      <a:endParaRPr lang="ru-RU" sz="45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370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зан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жед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зав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нок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000000"/>
                          </a:solidFill>
                        </a:rPr>
                        <a:t>тир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кіп</a:t>
                      </a:r>
                      <a:endParaRPr lang="ru-RU" sz="45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897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FF0000"/>
                          </a:solidFill>
                        </a:rPr>
                        <a:t>сен</a:t>
                      </a:r>
                      <a:endParaRPr lang="ru-RU" sz="4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chemeClr val="bg1"/>
                          </a:solidFill>
                        </a:rPr>
                        <a:t>кур</a:t>
                      </a:r>
                      <a:endParaRPr lang="ru-RU" sz="4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rgbClr val="FFFF00"/>
                          </a:solidFill>
                        </a:rPr>
                        <a:t>бер</a:t>
                      </a:r>
                      <a:endParaRPr lang="ru-RU" sz="45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E838BA"/>
                          </a:solidFill>
                        </a:rPr>
                        <a:t>зен</a:t>
                      </a:r>
                      <a:endParaRPr lang="ru-RU" sz="4500" b="1" dirty="0">
                        <a:solidFill>
                          <a:srgbClr val="E838B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 err="1">
                          <a:solidFill>
                            <a:srgbClr val="000000"/>
                          </a:solidFill>
                        </a:rPr>
                        <a:t>нік</a:t>
                      </a:r>
                      <a:endParaRPr lang="ru-RU" sz="45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5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сок</a:t>
                      </a:r>
                      <a:endParaRPr lang="ru-RU" sz="45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9046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62990" y="547753"/>
            <a:ext cx="10167422" cy="800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склади </a:t>
            </a:r>
            <a:r>
              <a:rPr lang="uk-UA" sz="4000" b="1" dirty="0">
                <a:solidFill>
                  <a:schemeClr val="bg1"/>
                </a:solidFill>
              </a:rPr>
              <a:t>з вивченими буквами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9" y="1611630"/>
            <a:ext cx="2398578" cy="42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21D1848A-2991-4EFE-90F4-610D3A1160E8}"/>
              </a:ext>
            </a:extLst>
          </p:cNvPr>
          <p:cNvSpPr/>
          <p:nvPr/>
        </p:nvSpPr>
        <p:spPr>
          <a:xfrm>
            <a:off x="2932878" y="1316674"/>
            <a:ext cx="5262432" cy="22814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Галасливі ґави й галки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 гусенят взяли скакалки.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Гусенята їм ґелґочуть,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й вони скакати хочуть.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AFD419-D90B-4F8B-BD3A-E43553FC3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8" y="1813455"/>
            <a:ext cx="2096060" cy="1287913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972566" y="494530"/>
            <a:ext cx="8732066" cy="6484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 </a:t>
            </a:r>
            <a:r>
              <a:rPr lang="uk-UA" sz="4000" b="1" dirty="0" smtClean="0">
                <a:solidFill>
                  <a:schemeClr val="bg1"/>
                </a:solidFill>
              </a:rPr>
              <a:t>скоромовкою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Тварини\Ворона-сіра-або-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6" y="3735311"/>
            <a:ext cx="2485040" cy="25341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рчата, гусенята, каченята, індичата.: 35 грн. - Сельхоз животные Ровно на  Ol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33" y="3687420"/>
            <a:ext cx="4417077" cy="248389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алка (птах)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61" y="3735311"/>
            <a:ext cx="2495498" cy="254116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21D1848A-2991-4EFE-90F4-610D3A1160E8}"/>
              </a:ext>
            </a:extLst>
          </p:cNvPr>
          <p:cNvSpPr/>
          <p:nvPr/>
        </p:nvSpPr>
        <p:spPr>
          <a:xfrm>
            <a:off x="8321040" y="1316675"/>
            <a:ext cx="3634740" cy="21452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 яких птахів скоромовка? Які були ґави й галки? І що вони зробили? 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Чи можна так вчиняти? 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А чи корисно скакати на скакалці, на твою думку?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1706" y="1914161"/>
            <a:ext cx="6045354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удосконалимо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навичку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виразно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усвідомлено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у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відповідному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змістом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прочитаного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Надрукуємо прислів’я 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5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8" y="1741136"/>
            <a:ext cx="2017184" cy="21259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5045" y="2188888"/>
            <a:ext cx="5828755" cy="35718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здоровий, той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сміється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Все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йому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житті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вдається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уміє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працювати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вчитись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відпочивати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здоровий, той не плаче.</a:t>
            </a:r>
          </a:p>
          <a:p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Жде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житті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удача</a:t>
            </a:r>
            <a:endParaRPr lang="uk-UA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4100" y="497124"/>
            <a:ext cx="10135869" cy="7867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Починаємо з </a:t>
            </a:r>
            <a:r>
              <a:rPr lang="ru-RU" sz="3200" b="1" dirty="0" err="1" smtClean="0">
                <a:solidFill>
                  <a:schemeClr val="bg1"/>
                </a:solidFill>
              </a:rPr>
              <a:t>розминки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>
                <a:solidFill>
                  <a:schemeClr val="bg1"/>
                </a:solidFill>
              </a:rPr>
              <a:t>Прочитай </a:t>
            </a:r>
            <a:r>
              <a:rPr lang="ru-RU" sz="3200" b="1" dirty="0" smtClean="0">
                <a:solidFill>
                  <a:schemeClr val="bg1"/>
                </a:solidFill>
              </a:rPr>
              <a:t>разом </a:t>
            </a:r>
            <a:r>
              <a:rPr lang="ru-RU" sz="3200" b="1" dirty="0" err="1">
                <a:solidFill>
                  <a:schemeClr val="bg1"/>
                </a:solidFill>
              </a:rPr>
              <a:t>із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 smtClean="0">
                <a:solidFill>
                  <a:schemeClr val="bg1"/>
                </a:solidFill>
              </a:rPr>
              <a:t>Читалочкою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8732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60432" y="1443956"/>
            <a:ext cx="3818158" cy="24525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dirty="0" smtClean="0"/>
              <a:t>Про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/>
              <a:t>розповідається</a:t>
            </a:r>
            <a:r>
              <a:rPr lang="ru-RU" sz="2400" dirty="0"/>
              <a:t> у </a:t>
            </a:r>
            <a:r>
              <a:rPr lang="ru-RU" sz="2400" dirty="0" err="1" smtClean="0"/>
              <a:t>вірші</a:t>
            </a:r>
            <a:r>
              <a:rPr lang="ru-RU" sz="2400" dirty="0" smtClean="0"/>
              <a:t>?</a:t>
            </a:r>
          </a:p>
          <a:p>
            <a:pPr marL="354013" indent="-354013">
              <a:buAutoNum type="arabicPeriod"/>
            </a:pPr>
            <a:r>
              <a:rPr lang="ru-RU" sz="2400" dirty="0" err="1" smtClean="0"/>
              <a:t>Чому</a:t>
            </a:r>
            <a:r>
              <a:rPr lang="ru-RU" sz="2400" dirty="0" smtClean="0"/>
              <a:t> </a:t>
            </a:r>
            <a:r>
              <a:rPr lang="ru-RU" sz="2400" dirty="0"/>
              <a:t>здорового </a:t>
            </a:r>
            <a:r>
              <a:rPr lang="ru-RU" sz="2400" dirty="0" err="1"/>
              <a:t>жде</a:t>
            </a:r>
            <a:r>
              <a:rPr lang="ru-RU" sz="2400" dirty="0"/>
              <a:t> в </a:t>
            </a:r>
            <a:r>
              <a:rPr lang="ru-RU" sz="2400" dirty="0" err="1"/>
              <a:t>житті</a:t>
            </a:r>
            <a:r>
              <a:rPr lang="ru-RU" sz="2400" dirty="0"/>
              <a:t> </a:t>
            </a:r>
            <a:r>
              <a:rPr lang="ru-RU" sz="2400" dirty="0" smtClean="0"/>
              <a:t>удача?</a:t>
            </a:r>
          </a:p>
          <a:p>
            <a:pPr marL="354013" indent="-354013">
              <a:buAutoNum type="arabicPeriod"/>
            </a:pPr>
            <a:r>
              <a:rPr lang="ru-RU" sz="2400" dirty="0" smtClean="0"/>
              <a:t>Придумай заголовок </a:t>
            </a:r>
            <a:r>
              <a:rPr lang="ru-RU" sz="2400" dirty="0"/>
              <a:t>до </a:t>
            </a:r>
            <a:r>
              <a:rPr lang="ru-RU" sz="2400" dirty="0" err="1" smtClean="0"/>
              <a:t>вірша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60432" y="4157703"/>
            <a:ext cx="38181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 </a:t>
            </a:r>
            <a:r>
              <a:rPr lang="ru-RU" sz="2400" dirty="0" err="1" smtClean="0"/>
              <a:t>що</a:t>
            </a:r>
            <a:r>
              <a:rPr lang="ru-RU" sz="2400" dirty="0"/>
              <a:t>, на </a:t>
            </a:r>
            <a:r>
              <a:rPr lang="ru-RU" sz="2400" dirty="0" smtClean="0"/>
              <a:t>твою думку, </a:t>
            </a:r>
            <a:r>
              <a:rPr lang="ru-RU" sz="2400" dirty="0"/>
              <a:t>буде </a:t>
            </a:r>
            <a:r>
              <a:rPr lang="ru-RU" sz="2400" dirty="0" err="1"/>
              <a:t>розповідатися</a:t>
            </a:r>
            <a:r>
              <a:rPr lang="ru-RU" sz="2400" dirty="0"/>
              <a:t> у </a:t>
            </a:r>
            <a:r>
              <a:rPr lang="ru-RU" sz="2400" dirty="0" err="1" smtClean="0"/>
              <a:t>вірші</a:t>
            </a:r>
            <a:r>
              <a:rPr lang="ru-RU" sz="2400" dirty="0" smtClean="0"/>
              <a:t> «</a:t>
            </a:r>
            <a:r>
              <a:rPr lang="ru-RU" sz="2400" dirty="0" err="1" smtClean="0"/>
              <a:t>Здоровим</a:t>
            </a:r>
            <a:r>
              <a:rPr lang="ru-RU" sz="2400" dirty="0" smtClean="0"/>
              <a:t> будь!»?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77440" y="1430043"/>
            <a:ext cx="48691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Здоровому все </a:t>
            </a:r>
            <a:r>
              <a:rPr lang="ru-RU" sz="3200" dirty="0" err="1" smtClean="0"/>
              <a:t>вдається</a:t>
            </a:r>
            <a:r>
              <a:rPr lang="ru-RU" sz="3200" dirty="0" smtClean="0"/>
              <a:t>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48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3020" y="274682"/>
            <a:ext cx="9601200" cy="7056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 smtClean="0">
                <a:solidFill>
                  <a:schemeClr val="bg1"/>
                </a:solidFill>
              </a:rPr>
              <a:t>вірш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Грицька</a:t>
            </a:r>
            <a:r>
              <a:rPr lang="ru-RU" sz="3200" b="1" dirty="0" smtClean="0">
                <a:solidFill>
                  <a:schemeClr val="bg1"/>
                </a:solidFill>
              </a:rPr>
              <a:t> Бойка «</a:t>
            </a:r>
            <a:r>
              <a:rPr lang="uk-UA" sz="3200" b="1" dirty="0"/>
              <a:t>Здоровим будь</a:t>
            </a:r>
            <a:r>
              <a:rPr lang="uk-UA" sz="3200" b="1" dirty="0" smtClean="0"/>
              <a:t>!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4100" y="1063979"/>
            <a:ext cx="4935586" cy="54476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З фізкультурою ми дружим,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різні вправи любим дуже.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«Раз, два, три, чотири!» —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чути з нашої квартири.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Глянь: без мила і водиці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умиваються дві киці.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Язичком </a:t>
            </a:r>
            <a:r>
              <a:rPr lang="uk-UA" sz="2900" b="1" dirty="0" err="1" smtClean="0">
                <a:solidFill>
                  <a:schemeClr val="accent2">
                    <a:lumMod val="75000"/>
                  </a:schemeClr>
                </a:solidFill>
              </a:rPr>
              <a:t>вмиваються</a:t>
            </a:r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лапками втираються.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Я до крана сам дістану,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умиваюсь біля крана.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Милю </a:t>
            </a:r>
            <a:r>
              <a:rPr lang="uk-UA" sz="2900" b="1" dirty="0" err="1" smtClean="0">
                <a:solidFill>
                  <a:schemeClr val="accent2">
                    <a:lumMod val="75000"/>
                  </a:schemeClr>
                </a:solidFill>
              </a:rPr>
              <a:t>милом</a:t>
            </a:r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 щоки, шию</a:t>
            </a:r>
          </a:p>
          <a:p>
            <a:r>
              <a:rPr lang="uk-UA" sz="2900" b="1" dirty="0" smtClean="0">
                <a:solidFill>
                  <a:schemeClr val="accent2">
                    <a:lumMod val="75000"/>
                  </a:schemeClr>
                </a:solidFill>
              </a:rPr>
              <a:t>і водою добре мию.</a:t>
            </a:r>
            <a:endParaRPr lang="uk-UA" sz="2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4550" y="4352340"/>
            <a:ext cx="4777532" cy="187743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</a:rPr>
              <a:t>Кроленята 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— глянуть любо,</a:t>
            </a:r>
          </a:p>
          <a:p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об </a:t>
            </a:r>
            <a:r>
              <a:rPr lang="ru-RU" sz="2900" b="1" dirty="0" err="1">
                <a:solidFill>
                  <a:schemeClr val="accent2">
                    <a:lumMod val="75000"/>
                  </a:schemeClr>
                </a:solidFill>
              </a:rPr>
              <a:t>морквинки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2">
                    <a:lumMod val="75000"/>
                  </a:schemeClr>
                </a:solidFill>
              </a:rPr>
              <a:t>чистять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2">
                    <a:lumMod val="75000"/>
                  </a:schemeClr>
                </a:solidFill>
              </a:rPr>
              <a:t>зуби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І тому в них зубки </a:t>
            </a:r>
            <a:r>
              <a:rPr lang="ru-RU" sz="2900" b="1" dirty="0" err="1">
                <a:solidFill>
                  <a:schemeClr val="accent2">
                    <a:lumMod val="75000"/>
                  </a:schemeClr>
                </a:solidFill>
              </a:rPr>
              <a:t>цілі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 —</a:t>
            </a:r>
          </a:p>
          <a:p>
            <a:r>
              <a:rPr lang="ru-RU" sz="2900" b="1" dirty="0" err="1">
                <a:solidFill>
                  <a:schemeClr val="accent2">
                    <a:lumMod val="75000"/>
                  </a:schemeClr>
                </a:solidFill>
              </a:rPr>
              <a:t>гострі-гострі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900" b="1" dirty="0" err="1">
                <a:solidFill>
                  <a:schemeClr val="accent2">
                    <a:lumMod val="75000"/>
                  </a:schemeClr>
                </a:solidFill>
              </a:rPr>
              <a:t>білі-білі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9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06" t="5888" r="7015" b="4733"/>
          <a:stretch/>
        </p:blipFill>
        <p:spPr>
          <a:xfrm>
            <a:off x="6031858" y="1098269"/>
            <a:ext cx="2808000" cy="2484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3209" t="57120" r="28195" b="10733"/>
          <a:stretch/>
        </p:blipFill>
        <p:spPr>
          <a:xfrm>
            <a:off x="8839858" y="2737274"/>
            <a:ext cx="2564090" cy="162141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8732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4-95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54330</TotalTime>
  <Words>766</Words>
  <Application>Microsoft Office PowerPoint</Application>
  <PresentationFormat>Произвольный</PresentationFormat>
  <Paragraphs>209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3596</cp:revision>
  <dcterms:created xsi:type="dcterms:W3CDTF">2018-01-05T16:38:53Z</dcterms:created>
  <dcterms:modified xsi:type="dcterms:W3CDTF">2024-04-14T12:18:38Z</dcterms:modified>
</cp:coreProperties>
</file>