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1212" r:id="rId3"/>
    <p:sldId id="1208" r:id="rId4"/>
    <p:sldId id="1211" r:id="rId5"/>
    <p:sldId id="1090" r:id="rId6"/>
    <p:sldId id="1137" r:id="rId7"/>
    <p:sldId id="1205" r:id="rId8"/>
    <p:sldId id="1206" r:id="rId9"/>
    <p:sldId id="1207" r:id="rId10"/>
    <p:sldId id="1075" r:id="rId11"/>
    <p:sldId id="352" r:id="rId12"/>
    <p:sldId id="120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295FFF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j6nxw7v5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48838" y="4459575"/>
            <a:ext cx="9504219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>
                <a:solidFill>
                  <a:schemeClr val="bg1"/>
                </a:solidFill>
              </a:rPr>
              <a:t>Утворення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</a:rPr>
              <a:t>слів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>
                <a:solidFill>
                  <a:schemeClr val="bg1"/>
                </a:solidFill>
              </a:rPr>
              <a:t>шляхом </a:t>
            </a:r>
            <a:r>
              <a:rPr lang="ru-RU" sz="4400" b="1" dirty="0" err="1" smtClean="0">
                <a:solidFill>
                  <a:schemeClr val="bg1"/>
                </a:solidFill>
              </a:rPr>
              <a:t>додавання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</a:rPr>
              <a:t>значущих</a:t>
            </a:r>
            <a:r>
              <a:rPr lang="ru-RU" sz="4400" b="1" dirty="0" smtClean="0">
                <a:solidFill>
                  <a:schemeClr val="bg1"/>
                </a:solidFill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</a:rPr>
              <a:t>частин</a:t>
            </a:r>
            <a:r>
              <a:rPr lang="ru-RU" sz="4400" b="1" dirty="0" smtClean="0">
                <a:solidFill>
                  <a:schemeClr val="bg1"/>
                </a:solidFill>
              </a:rPr>
              <a:t> слова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9657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10</a:t>
            </a:r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Картинки до тестів\!!!_Эсмира Настрій\Здивований\_free_2024-01-13-18-29-02_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838" y="1164770"/>
            <a:ext cx="3091543" cy="309154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2482" y="592500"/>
            <a:ext cx="8732066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5774" y="1642030"/>
            <a:ext cx="5085482" cy="3139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3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вчилися</a:t>
            </a:r>
            <a:r>
              <a:rPr lang="ru-RU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</a:t>
            </a:r>
            <a:r>
              <a:rPr lang="ru-RU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3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 чином </a:t>
            </a:r>
            <a:r>
              <a:rPr lang="ru-RU" sz="3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утворювали</a:t>
            </a:r>
            <a:r>
              <a:rPr lang="ru-RU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нові</a:t>
            </a:r>
            <a:r>
              <a:rPr lang="ru-RU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3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Утвори</a:t>
            </a:r>
            <a:r>
              <a:rPr lang="ru-RU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нові</a:t>
            </a:r>
            <a:r>
              <a:rPr lang="ru-RU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</a:t>
            </a:r>
            <a:r>
              <a:rPr lang="ru-RU" sz="33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3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слова </a:t>
            </a:r>
            <a:r>
              <a:rPr lang="ru-RU" sz="33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</a:t>
            </a:r>
            <a:r>
              <a:rPr lang="uk-UA" sz="3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3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33142" y="2405743"/>
            <a:ext cx="2856158" cy="34451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953644" y="2235963"/>
            <a:ext cx="2748991" cy="34483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65774" y="4931620"/>
            <a:ext cx="502016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70C0"/>
                </a:solidFill>
              </a:rPr>
              <a:t>Ліс</a:t>
            </a:r>
            <a:r>
              <a:rPr lang="ru-RU" sz="3600" b="1" dirty="0" smtClean="0">
                <a:solidFill>
                  <a:srgbClr val="0070C0"/>
                </a:solidFill>
              </a:rPr>
              <a:t> – </a:t>
            </a:r>
            <a:r>
              <a:rPr lang="ru-RU" sz="3600" b="1" dirty="0" err="1" smtClean="0">
                <a:solidFill>
                  <a:srgbClr val="0070C0"/>
                </a:solidFill>
              </a:rPr>
              <a:t>лісник</a:t>
            </a:r>
            <a:r>
              <a:rPr lang="ru-RU" sz="3600" b="1" dirty="0" smtClean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лісовий</a:t>
            </a:r>
            <a:r>
              <a:rPr lang="ru-RU" sz="3600" b="1" dirty="0" smtClean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лісок</a:t>
            </a:r>
            <a:r>
              <a:rPr lang="ru-RU" sz="3600" b="1" dirty="0" smtClean="0">
                <a:solidFill>
                  <a:srgbClr val="0070C0"/>
                </a:solidFill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</a:rPr>
              <a:t>лісовичок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23297" y="444358"/>
            <a:ext cx="8811364" cy="8953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199" y="2200274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79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err="1" smtClean="0">
                <a:solidFill>
                  <a:srgbClr val="0070C0"/>
                </a:solidFill>
              </a:rPr>
              <a:t>Обери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r>
              <a:rPr lang="uk-UA" sz="2400" dirty="0" err="1" smtClean="0">
                <a:solidFill>
                  <a:srgbClr val="0070C0"/>
                </a:solidFill>
              </a:rPr>
              <a:t>смайл</a:t>
            </a:r>
            <a:r>
              <a:rPr lang="uk-UA" sz="2400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smtClean="0">
                <a:solidFill>
                  <a:srgbClr val="0070C0"/>
                </a:solidFill>
              </a:rPr>
              <a:t>свої емоції </a:t>
            </a:r>
            <a:r>
              <a:rPr lang="uk-UA" sz="2400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033655" y="4643259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932953" y="4676573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657386" y="463738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2291978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56" y="2291979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4932953" y="2291979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6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3771901" y="1571230"/>
            <a:ext cx="7704107" cy="13798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>
                <a:solidFill>
                  <a:srgbClr val="0070C0"/>
                </a:solidFill>
              </a:rPr>
              <a:t>Багато людей мріють стрибнути з </a:t>
            </a:r>
            <a:r>
              <a:rPr lang="uk-UA" sz="2000" b="1" dirty="0" smtClean="0">
                <a:solidFill>
                  <a:srgbClr val="0070C0"/>
                </a:solidFill>
              </a:rPr>
              <a:t>парашутом. </a:t>
            </a:r>
            <a:r>
              <a:rPr lang="uk-UA" sz="2000" b="1" dirty="0">
                <a:solidFill>
                  <a:srgbClr val="0070C0"/>
                </a:solidFill>
              </a:rPr>
              <a:t>Звичайно, </a:t>
            </a:r>
            <a:r>
              <a:rPr lang="uk-UA" sz="2000" b="1" dirty="0" smtClean="0">
                <a:solidFill>
                  <a:srgbClr val="0070C0"/>
                </a:solidFill>
              </a:rPr>
              <a:t>не </a:t>
            </a:r>
            <a:r>
              <a:rPr lang="uk-UA" sz="2000" b="1" dirty="0">
                <a:solidFill>
                  <a:srgbClr val="0070C0"/>
                </a:solidFill>
              </a:rPr>
              <a:t>кожна людина здатна на такий стрибок. </a:t>
            </a:r>
            <a:r>
              <a:rPr lang="uk-UA" sz="2000" b="1" dirty="0" smtClean="0">
                <a:solidFill>
                  <a:srgbClr val="0070C0"/>
                </a:solidFill>
              </a:rPr>
              <a:t>Уявімо</a:t>
            </a:r>
            <a:r>
              <a:rPr lang="uk-UA" sz="2000" b="1" dirty="0">
                <a:solidFill>
                  <a:srgbClr val="0070C0"/>
                </a:solidFill>
              </a:rPr>
              <a:t>, що </a:t>
            </a:r>
            <a:r>
              <a:rPr lang="uk-UA" sz="2000" b="1" dirty="0" smtClean="0">
                <a:solidFill>
                  <a:srgbClr val="0070C0"/>
                </a:solidFill>
              </a:rPr>
              <a:t>ти </a:t>
            </a:r>
            <a:r>
              <a:rPr lang="uk-UA" sz="2000" b="1" dirty="0">
                <a:solidFill>
                  <a:srgbClr val="0070C0"/>
                </a:solidFill>
              </a:rPr>
              <a:t>зараз </a:t>
            </a:r>
            <a:r>
              <a:rPr lang="uk-UA" sz="2000" b="1" dirty="0" smtClean="0">
                <a:solidFill>
                  <a:srgbClr val="0070C0"/>
                </a:solidFill>
              </a:rPr>
              <a:t>летиш </a:t>
            </a:r>
            <a:r>
              <a:rPr lang="uk-UA" sz="2000" b="1" dirty="0">
                <a:solidFill>
                  <a:srgbClr val="0070C0"/>
                </a:solidFill>
              </a:rPr>
              <a:t>з парашутом. До землі ще </a:t>
            </a:r>
            <a:r>
              <a:rPr lang="uk-UA" sz="2000" b="1" dirty="0" smtClean="0">
                <a:solidFill>
                  <a:srgbClr val="0070C0"/>
                </a:solidFill>
              </a:rPr>
              <a:t>далеко, ти </a:t>
            </a:r>
            <a:r>
              <a:rPr lang="uk-UA" sz="2000" b="1" dirty="0">
                <a:solidFill>
                  <a:srgbClr val="0070C0"/>
                </a:solidFill>
              </a:rPr>
              <a:t>її </a:t>
            </a:r>
            <a:r>
              <a:rPr lang="uk-UA" sz="2000" b="1" dirty="0" smtClean="0">
                <a:solidFill>
                  <a:srgbClr val="0070C0"/>
                </a:solidFill>
              </a:rPr>
              <a:t>бачиш, </a:t>
            </a:r>
            <a:r>
              <a:rPr lang="uk-UA" sz="2000" b="1" dirty="0">
                <a:solidFill>
                  <a:srgbClr val="0070C0"/>
                </a:solidFill>
              </a:rPr>
              <a:t>як на долоні. </a:t>
            </a:r>
            <a:r>
              <a:rPr lang="uk-UA" sz="2000" b="1" dirty="0" smtClean="0">
                <a:solidFill>
                  <a:srgbClr val="0070C0"/>
                </a:solidFill>
              </a:rPr>
              <a:t>Вибери, що ти бачиш унизу?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3446288" y="337994"/>
            <a:ext cx="8029722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bg1"/>
                </a:solidFill>
              </a:rPr>
              <a:t>Налаштування на урок </a:t>
            </a:r>
          </a:p>
          <a:p>
            <a:r>
              <a:rPr lang="uk-UA" sz="3200" b="1" dirty="0" smtClean="0">
                <a:solidFill>
                  <a:schemeClr val="bg1"/>
                </a:solidFill>
              </a:rPr>
              <a:t>Вправа «М’якого приземлення»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Похожее изображе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1662"/>
          <a:stretch/>
        </p:blipFill>
        <p:spPr bwMode="auto">
          <a:xfrm>
            <a:off x="408414" y="329953"/>
            <a:ext cx="2998849" cy="217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8749890" y="1586092"/>
            <a:ext cx="2726118" cy="6831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bg1"/>
                </a:solidFill>
              </a:rPr>
              <a:t>Хижака, який </a:t>
            </a:r>
            <a:r>
              <a:rPr lang="uk-UA" sz="2400" b="1" dirty="0">
                <a:solidFill>
                  <a:schemeClr val="bg1"/>
                </a:solidFill>
              </a:rPr>
              <a:t>вже </a:t>
            </a:r>
            <a:r>
              <a:rPr lang="uk-UA" sz="2400" b="1" dirty="0" smtClean="0">
                <a:solidFill>
                  <a:schemeClr val="bg1"/>
                </a:solidFill>
              </a:rPr>
              <a:t>чекає </a:t>
            </a:r>
            <a:r>
              <a:rPr lang="uk-UA" sz="2400" b="1" dirty="0">
                <a:solidFill>
                  <a:schemeClr val="bg1"/>
                </a:solidFill>
              </a:rPr>
              <a:t>на </a:t>
            </a:r>
            <a:r>
              <a:rPr lang="uk-UA" sz="2400" b="1" dirty="0" smtClean="0">
                <a:solidFill>
                  <a:schemeClr val="bg1"/>
                </a:solidFill>
              </a:rPr>
              <a:t>тебе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Фотошпалери Квіткова галявина арт. 5031, колекція Дитячі - Арт-Шпалер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4" y="3060843"/>
            <a:ext cx="2926676" cy="1568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501562" y="4594500"/>
            <a:ext cx="2513020" cy="14076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>
                <a:solidFill>
                  <a:schemeClr val="bg1"/>
                </a:solidFill>
              </a:rPr>
              <a:t>Т</a:t>
            </a:r>
            <a:r>
              <a:rPr lang="uk-UA" sz="2000" b="1" dirty="0" smtClean="0">
                <a:solidFill>
                  <a:schemeClr val="bg1"/>
                </a:solidFill>
              </a:rPr>
              <a:t>и </a:t>
            </a:r>
            <a:r>
              <a:rPr lang="uk-UA" sz="2000" b="1" dirty="0">
                <a:solidFill>
                  <a:schemeClr val="bg1"/>
                </a:solidFill>
              </a:rPr>
              <a:t>– оптиміст. У навколишньому </a:t>
            </a:r>
            <a:r>
              <a:rPr lang="uk-UA" sz="2000" b="1" dirty="0" smtClean="0">
                <a:solidFill>
                  <a:schemeClr val="bg1"/>
                </a:solidFill>
              </a:rPr>
              <a:t>бачиш </a:t>
            </a:r>
            <a:r>
              <a:rPr lang="uk-UA" sz="2000" b="1" dirty="0">
                <a:solidFill>
                  <a:schemeClr val="bg1"/>
                </a:solidFill>
              </a:rPr>
              <a:t>тільки </a:t>
            </a:r>
            <a:r>
              <a:rPr lang="uk-UA" sz="2000" b="1" dirty="0" smtClean="0">
                <a:solidFill>
                  <a:schemeClr val="bg1"/>
                </a:solidFill>
              </a:rPr>
              <a:t>прекрасне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655482" y="2514315"/>
            <a:ext cx="2359100" cy="728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bg1"/>
                </a:solidFill>
              </a:rPr>
              <a:t>Квіткова галявина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Скеля — Вікіпеді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63" y="2233146"/>
            <a:ext cx="2130331" cy="2481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3298370" y="4332746"/>
            <a:ext cx="2541821" cy="1941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Ти здатний на </a:t>
            </a:r>
            <a:r>
              <a:rPr lang="uk-UA" sz="2000" b="1" dirty="0">
                <a:solidFill>
                  <a:schemeClr val="bg1"/>
                </a:solidFill>
              </a:rPr>
              <a:t>необґрунтовані </a:t>
            </a:r>
            <a:r>
              <a:rPr lang="uk-UA" sz="2000" b="1" dirty="0" smtClean="0">
                <a:solidFill>
                  <a:schemeClr val="bg1"/>
                </a:solidFill>
              </a:rPr>
              <a:t>хвилювання</a:t>
            </a:r>
            <a:r>
              <a:rPr lang="uk-UA" sz="2000" b="1" dirty="0">
                <a:solidFill>
                  <a:schemeClr val="bg1"/>
                </a:solidFill>
              </a:rPr>
              <a:t>. Але не </a:t>
            </a:r>
            <a:r>
              <a:rPr lang="uk-UA" sz="2000" b="1" dirty="0" smtClean="0">
                <a:solidFill>
                  <a:schemeClr val="bg1"/>
                </a:solidFill>
              </a:rPr>
              <a:t>хвилюйся</a:t>
            </a:r>
            <a:r>
              <a:rPr lang="uk-UA" sz="2000" b="1" dirty="0">
                <a:solidFill>
                  <a:schemeClr val="bg1"/>
                </a:solidFill>
              </a:rPr>
              <a:t>, все буде </a:t>
            </a:r>
            <a:r>
              <a:rPr lang="uk-UA" sz="2000" b="1" dirty="0" smtClean="0">
                <a:solidFill>
                  <a:schemeClr val="bg1"/>
                </a:solidFill>
              </a:rPr>
              <a:t>добре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3600641" y="1586092"/>
            <a:ext cx="1743573" cy="6163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bg1"/>
                </a:solidFill>
              </a:rPr>
              <a:t>Скелі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102" name="Picture 6" descr="✓Чим рівнинна річка відрізняється від гірської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71" y="2493967"/>
            <a:ext cx="2987630" cy="1850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3"/>
          <p:cNvSpPr txBox="1">
            <a:spLocks/>
          </p:cNvSpPr>
          <p:nvPr/>
        </p:nvSpPr>
        <p:spPr>
          <a:xfrm>
            <a:off x="5902149" y="4323432"/>
            <a:ext cx="2712498" cy="1678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Ти спокійний, урівноважений. Вирішуєш </a:t>
            </a:r>
            <a:r>
              <a:rPr lang="uk-UA" sz="2000" b="1" dirty="0">
                <a:solidFill>
                  <a:schemeClr val="bg1"/>
                </a:solidFill>
              </a:rPr>
              <a:t>проблеми по мірі їх </a:t>
            </a:r>
            <a:r>
              <a:rPr lang="uk-UA" sz="2000" b="1" dirty="0" smtClean="0">
                <a:solidFill>
                  <a:schemeClr val="bg1"/>
                </a:solidFill>
              </a:rPr>
              <a:t>надходження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681670" y="1586092"/>
            <a:ext cx="2802573" cy="6831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bg1"/>
                </a:solidFill>
              </a:rPr>
              <a:t>Повільну річку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104" name="Picture 8" descr="Шпалери на монітор | Тварини | рись, гілка, хижак на полюванні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16" y="2462210"/>
            <a:ext cx="2806708" cy="1850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3"/>
          <p:cNvSpPr txBox="1">
            <a:spLocks/>
          </p:cNvSpPr>
          <p:nvPr/>
        </p:nvSpPr>
        <p:spPr>
          <a:xfrm>
            <a:off x="8708112" y="4290775"/>
            <a:ext cx="3142144" cy="15543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000" b="1" dirty="0" smtClean="0">
                <a:solidFill>
                  <a:schemeClr val="bg1"/>
                </a:solidFill>
              </a:rPr>
              <a:t>Ти </a:t>
            </a:r>
            <a:r>
              <a:rPr lang="uk-UA" sz="2000" b="1" dirty="0">
                <a:solidFill>
                  <a:schemeClr val="bg1"/>
                </a:solidFill>
              </a:rPr>
              <a:t>– людина-борець, із гідністю </a:t>
            </a:r>
            <a:r>
              <a:rPr lang="uk-UA" sz="2000" b="1" dirty="0" smtClean="0">
                <a:solidFill>
                  <a:schemeClr val="bg1"/>
                </a:solidFill>
              </a:rPr>
              <a:t>зустрічаєш </a:t>
            </a:r>
            <a:r>
              <a:rPr lang="uk-UA" sz="2000" b="1" dirty="0">
                <a:solidFill>
                  <a:schemeClr val="bg1"/>
                </a:solidFill>
              </a:rPr>
              <a:t>будь-яку небезпеку. </a:t>
            </a:r>
            <a:r>
              <a:rPr lang="uk-UA" sz="2000" b="1" dirty="0" smtClean="0">
                <a:solidFill>
                  <a:schemeClr val="bg1"/>
                </a:solidFill>
              </a:rPr>
              <a:t>вирішуєш </a:t>
            </a:r>
            <a:r>
              <a:rPr lang="uk-UA" sz="2000" b="1" dirty="0">
                <a:solidFill>
                  <a:schemeClr val="bg1"/>
                </a:solidFill>
              </a:rPr>
              <a:t>всі </a:t>
            </a:r>
            <a:r>
              <a:rPr lang="uk-UA" sz="2000" b="1" dirty="0" smtClean="0">
                <a:solidFill>
                  <a:schemeClr val="bg1"/>
                </a:solidFill>
              </a:rPr>
              <a:t>проблеми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7" grpId="0" animBg="1"/>
      <p:bldP spid="12" grpId="0" animBg="1"/>
      <p:bldP spid="8" grpId="0" animBg="1"/>
      <p:bldP spid="15" grpId="0" animBg="1"/>
      <p:bldP spid="6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584859" y="601161"/>
            <a:ext cx="8985170" cy="8900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вірш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1829" y="1602722"/>
            <a:ext cx="4885293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В саду </a:t>
            </a:r>
            <a:r>
              <a:rPr lang="ru-RU" sz="2800" b="1" dirty="0" err="1">
                <a:solidFill>
                  <a:schemeClr val="bg1"/>
                </a:solidFill>
              </a:rPr>
              <a:t>працює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садівник</a:t>
            </a:r>
            <a:r>
              <a:rPr lang="ru-RU" sz="2800" b="1" dirty="0">
                <a:solidFill>
                  <a:schemeClr val="bg1"/>
                </a:solidFill>
              </a:rPr>
              <a:t>: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дерева </a:t>
            </a:r>
            <a:r>
              <a:rPr lang="ru-RU" sz="2800" b="1" dirty="0" err="1" smtClean="0">
                <a:solidFill>
                  <a:schemeClr val="bg1"/>
                </a:solidFill>
              </a:rPr>
              <a:t>обгортає</a:t>
            </a:r>
            <a:r>
              <a:rPr lang="ru-RU" sz="28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Кущам </a:t>
            </a:r>
            <a:r>
              <a:rPr lang="ru-RU" sz="2800" b="1" dirty="0" err="1">
                <a:solidFill>
                  <a:schemeClr val="bg1"/>
                </a:solidFill>
              </a:rPr>
              <a:t>він</a:t>
            </a:r>
            <a:r>
              <a:rPr lang="ru-RU" sz="2800" b="1" dirty="0">
                <a:solidFill>
                  <a:schemeClr val="bg1"/>
                </a:solidFill>
              </a:rPr>
              <a:t> форму </a:t>
            </a:r>
            <a:r>
              <a:rPr lang="ru-RU" sz="2800" b="1" dirty="0" err="1">
                <a:solidFill>
                  <a:schemeClr val="bg1"/>
                </a:solidFill>
              </a:rPr>
              <a:t>придає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</a:rPr>
              <a:t>троянди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поливає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Створив </a:t>
            </a:r>
            <a:r>
              <a:rPr lang="ru-RU" sz="2800" b="1" dirty="0" err="1">
                <a:solidFill>
                  <a:schemeClr val="bg1"/>
                </a:solidFill>
              </a:rPr>
              <a:t>він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затишок</a:t>
            </a:r>
            <a:r>
              <a:rPr lang="ru-RU" sz="2800" b="1" dirty="0">
                <a:solidFill>
                  <a:schemeClr val="bg1"/>
                </a:solidFill>
              </a:rPr>
              <a:t> в саду,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охоче </a:t>
            </a:r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туди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іду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8" name="Picture 4" descr="Van zaadje tot landschap: een diepgaande verkenning van plantensoorten,  tuingereedschap, tuinontwerp en biologisch tuinieren – Oxalysgard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71" y="4457272"/>
            <a:ext cx="2580947" cy="207685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030" name="Picture 6" descr="Більше 713 800 стокових ілюстрацій, векторної графіки та картинок  роялті-фрі на тему сад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73" y="1602722"/>
            <a:ext cx="4443767" cy="296251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750573" y="5866854"/>
            <a:ext cx="1953752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садівник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750573" y="4643089"/>
            <a:ext cx="1953752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сад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50573" y="5275066"/>
            <a:ext cx="1953752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садити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49042" y="4627377"/>
            <a:ext cx="5436428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Прочитай, </a:t>
            </a:r>
            <a:r>
              <a:rPr lang="ru-RU" sz="2400" b="1" dirty="0" err="1" smtClean="0">
                <a:solidFill>
                  <a:srgbClr val="0070C0"/>
                </a:solidFill>
              </a:rPr>
              <a:t>чим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займається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садівник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Де </a:t>
            </a:r>
            <a:r>
              <a:rPr lang="ru-RU" sz="2400" b="1" dirty="0" err="1" smtClean="0">
                <a:solidFill>
                  <a:srgbClr val="0070C0"/>
                </a:solidFill>
              </a:rPr>
              <a:t>він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виконує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ці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справи</a:t>
            </a:r>
            <a:r>
              <a:rPr lang="ru-RU" sz="2400" b="1" dirty="0" smtClean="0">
                <a:solidFill>
                  <a:srgbClr val="0070C0"/>
                </a:solidFill>
              </a:rPr>
              <a:t>?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Що об’єднує слова: сад, садити, садівник?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91039" y="2141133"/>
            <a:ext cx="5725886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будемо </a:t>
            </a:r>
            <a:r>
              <a:rPr lang="ru-RU" sz="2800" b="1" dirty="0" err="1">
                <a:solidFill>
                  <a:schemeClr val="bg1"/>
                </a:solidFill>
              </a:rPr>
              <a:t>вправлятися</a:t>
            </a:r>
            <a:r>
              <a:rPr lang="ru-RU" sz="2800" b="1" dirty="0">
                <a:solidFill>
                  <a:schemeClr val="bg1"/>
                </a:solidFill>
              </a:rPr>
              <a:t> в </a:t>
            </a:r>
            <a:r>
              <a:rPr lang="ru-RU" sz="2800" b="1" dirty="0" err="1">
                <a:solidFill>
                  <a:schemeClr val="bg1"/>
                </a:solidFill>
              </a:rPr>
              <a:t>утворенні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нових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слів</a:t>
            </a:r>
            <a:r>
              <a:rPr lang="ru-RU" sz="2800" b="1" dirty="0">
                <a:solidFill>
                  <a:schemeClr val="bg1"/>
                </a:solidFill>
              </a:rPr>
              <a:t> шляхом </a:t>
            </a:r>
            <a:r>
              <a:rPr lang="ru-RU" sz="2800" b="1" dirty="0" err="1">
                <a:solidFill>
                  <a:schemeClr val="bg1"/>
                </a:solidFill>
              </a:rPr>
              <a:t>додавання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нових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частин</a:t>
            </a:r>
            <a:r>
              <a:rPr lang="ru-RU" sz="2800" b="1" dirty="0">
                <a:solidFill>
                  <a:schemeClr val="bg1"/>
                </a:solidFill>
              </a:rPr>
              <a:t> слова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Побудуємо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з </a:t>
            </a:r>
            <a:r>
              <a:rPr lang="ru-RU" sz="2800" b="1" dirty="0" err="1" smtClean="0">
                <a:solidFill>
                  <a:schemeClr val="bg1"/>
                </a:solidFill>
              </a:rPr>
              <a:t>поданими</a:t>
            </a:r>
            <a:r>
              <a:rPr lang="ru-RU" sz="2800" b="1" dirty="0" smtClean="0">
                <a:solidFill>
                  <a:schemeClr val="bg1"/>
                </a:solidFill>
              </a:rPr>
              <a:t> словами.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5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8571" r="38926" b="73866"/>
          <a:stretch/>
        </p:blipFill>
        <p:spPr>
          <a:xfrm>
            <a:off x="1064476" y="1656000"/>
            <a:ext cx="9648000" cy="93600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97" t="37524" r="68484" b="53328"/>
          <a:stretch/>
        </p:blipFill>
        <p:spPr>
          <a:xfrm>
            <a:off x="1362576" y="1688058"/>
            <a:ext cx="809626" cy="6920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97" t="37524" r="68484" b="53328"/>
          <a:stretch/>
        </p:blipFill>
        <p:spPr>
          <a:xfrm>
            <a:off x="2515101" y="1688058"/>
            <a:ext cx="809626" cy="6920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67" t="37525" r="60389" b="50185"/>
          <a:stretch/>
        </p:blipFill>
        <p:spPr>
          <a:xfrm>
            <a:off x="3766050" y="1688058"/>
            <a:ext cx="1095375" cy="9298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67" t="37525" r="60389" b="50185"/>
          <a:stretch/>
        </p:blipFill>
        <p:spPr>
          <a:xfrm>
            <a:off x="5213850" y="1688058"/>
            <a:ext cx="1095375" cy="9298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893" t="38029" r="48422" b="49681"/>
          <a:stretch/>
        </p:blipFill>
        <p:spPr>
          <a:xfrm>
            <a:off x="6795000" y="1726557"/>
            <a:ext cx="1533526" cy="9072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893" t="38029" r="48422" b="49681"/>
          <a:stretch/>
        </p:blipFill>
        <p:spPr>
          <a:xfrm>
            <a:off x="8814301" y="1733371"/>
            <a:ext cx="1533526" cy="9072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33068" y="558016"/>
            <a:ext cx="8732066" cy="8788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Зроби </a:t>
            </a:r>
            <a:r>
              <a:rPr lang="ru-RU" sz="36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розминку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2557" t="37747" r="40551" b="14291"/>
          <a:stretch/>
        </p:blipFill>
        <p:spPr>
          <a:xfrm>
            <a:off x="1941561" y="2692941"/>
            <a:ext cx="7082471" cy="35997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59633" t="17894" r="29456" b="54496"/>
          <a:stretch/>
        </p:blipFill>
        <p:spPr>
          <a:xfrm>
            <a:off x="9581064" y="3279226"/>
            <a:ext cx="2117036" cy="3013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1064476" y="558016"/>
            <a:ext cx="9648000" cy="10312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Ґаджик любить </a:t>
            </a:r>
            <a:r>
              <a:rPr lang="ru-RU" sz="3200" b="1" dirty="0" err="1">
                <a:solidFill>
                  <a:schemeClr val="bg1"/>
                </a:solidFill>
              </a:rPr>
              <a:t>утворювати</a:t>
            </a:r>
            <a:r>
              <a:rPr lang="ru-RU" sz="3200" b="1" dirty="0">
                <a:solidFill>
                  <a:schemeClr val="bg1"/>
                </a:solidFill>
              </a:rPr>
              <a:t> слова. </a:t>
            </a:r>
            <a:r>
              <a:rPr lang="ru-RU" sz="3200" b="1" dirty="0" err="1">
                <a:solidFill>
                  <a:schemeClr val="bg1"/>
                </a:solidFill>
              </a:rPr>
              <a:t>Спробуй</a:t>
            </a:r>
            <a:r>
              <a:rPr lang="ru-RU" sz="3200" b="1" dirty="0">
                <a:solidFill>
                  <a:schemeClr val="bg1"/>
                </a:solidFill>
              </a:rPr>
              <a:t> і </a:t>
            </a:r>
            <a:r>
              <a:rPr lang="ru-RU" sz="3200" b="1" dirty="0" err="1">
                <a:solidFill>
                  <a:schemeClr val="bg1"/>
                </a:solidFill>
              </a:rPr>
              <a:t>ти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це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зробити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 err="1" smtClean="0">
                <a:solidFill>
                  <a:schemeClr val="bg1"/>
                </a:solidFill>
              </a:rPr>
              <a:t>З’єднай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стрілочками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частини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слів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919482" y="4632431"/>
            <a:ext cx="1699032" cy="9845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662669" y="4785944"/>
            <a:ext cx="551181" cy="94138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919482" y="4422212"/>
            <a:ext cx="2188889" cy="5307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976905" y="4027715"/>
            <a:ext cx="2131466" cy="39449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938259" y="3363687"/>
            <a:ext cx="1370966" cy="7867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4699173" y="3279226"/>
            <a:ext cx="514677" cy="7484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359111" y="3648952"/>
            <a:ext cx="747325" cy="5014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3366775" y="4469256"/>
            <a:ext cx="606511" cy="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3324727" y="4785944"/>
            <a:ext cx="781709" cy="62914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7188" r="34938" b="65989"/>
          <a:stretch/>
        </p:blipFill>
        <p:spPr>
          <a:xfrm>
            <a:off x="1202326" y="1248581"/>
            <a:ext cx="9648000" cy="20819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727488" y="492702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</a:t>
            </a:r>
            <a:r>
              <a:rPr lang="ru-RU" sz="4000" b="1" dirty="0" err="1">
                <a:solidFill>
                  <a:schemeClr val="bg1"/>
                </a:solidFill>
              </a:rPr>
              <a:t>утворені</a:t>
            </a:r>
            <a:r>
              <a:rPr lang="ru-RU" sz="4000" b="1" dirty="0">
                <a:solidFill>
                  <a:schemeClr val="bg1"/>
                </a:solidFill>
              </a:rPr>
              <a:t> слова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666" t="35301" r="27375" b="50377"/>
          <a:stretch/>
        </p:blipFill>
        <p:spPr>
          <a:xfrm>
            <a:off x="1417875" y="1281184"/>
            <a:ext cx="2619375" cy="10572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94" t="52093" r="28319" b="36749"/>
          <a:stretch/>
        </p:blipFill>
        <p:spPr>
          <a:xfrm>
            <a:off x="4024622" y="1514702"/>
            <a:ext cx="6048375" cy="8237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05" t="63241" r="37317" b="22327"/>
          <a:stretch/>
        </p:blipFill>
        <p:spPr>
          <a:xfrm>
            <a:off x="1417875" y="2260289"/>
            <a:ext cx="4905375" cy="10654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13" t="79059" r="56699" b="8651"/>
          <a:stretch/>
        </p:blipFill>
        <p:spPr>
          <a:xfrm>
            <a:off x="6427204" y="2418452"/>
            <a:ext cx="2295082" cy="907273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7188" r="38624" b="65989"/>
          <a:stretch/>
        </p:blipFill>
        <p:spPr>
          <a:xfrm>
            <a:off x="1188000" y="3989590"/>
            <a:ext cx="9684000" cy="20819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9" name="Прямоугольник 18"/>
          <p:cNvSpPr/>
          <p:nvPr/>
        </p:nvSpPr>
        <p:spPr>
          <a:xfrm>
            <a:off x="1911132" y="3430339"/>
            <a:ext cx="8035187" cy="5304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Склади й запиши два </a:t>
            </a:r>
            <a:r>
              <a:rPr lang="ru-RU" sz="2400" b="1" dirty="0" err="1">
                <a:solidFill>
                  <a:schemeClr val="bg1"/>
                </a:solidFill>
              </a:rPr>
              <a:t>речення</a:t>
            </a:r>
            <a:r>
              <a:rPr lang="ru-RU" sz="2400" b="1" dirty="0">
                <a:solidFill>
                  <a:schemeClr val="bg1"/>
                </a:solidFill>
              </a:rPr>
              <a:t> — про </a:t>
            </a:r>
            <a:r>
              <a:rPr lang="ru-RU" sz="2400" b="1" dirty="0">
                <a:solidFill>
                  <a:srgbClr val="FFFF00"/>
                </a:solidFill>
              </a:rPr>
              <a:t>сад</a:t>
            </a:r>
            <a:r>
              <a:rPr lang="ru-RU" sz="2400" b="1" dirty="0">
                <a:solidFill>
                  <a:schemeClr val="bg1"/>
                </a:solidFill>
              </a:rPr>
              <a:t> і </a:t>
            </a:r>
            <a:r>
              <a:rPr lang="ru-RU" sz="2400" b="1" dirty="0" err="1">
                <a:solidFill>
                  <a:srgbClr val="FFFF00"/>
                </a:solidFill>
              </a:rPr>
              <a:t>садівника</a:t>
            </a:r>
            <a:endParaRPr lang="uk-UA" sz="2400" b="1" dirty="0">
              <a:solidFill>
                <a:srgbClr val="FFFF0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54" t="20779" r="26330" b="64379"/>
          <a:stretch/>
        </p:blipFill>
        <p:spPr>
          <a:xfrm>
            <a:off x="1313948" y="3960827"/>
            <a:ext cx="6657975" cy="114100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15" t="35028" r="46983" b="50130"/>
          <a:stretch/>
        </p:blipFill>
        <p:spPr>
          <a:xfrm>
            <a:off x="6908374" y="3989590"/>
            <a:ext cx="3854375" cy="114100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878" t="35028" r="26469" b="50130"/>
          <a:stretch/>
        </p:blipFill>
        <p:spPr>
          <a:xfrm>
            <a:off x="1313948" y="4959273"/>
            <a:ext cx="2822650" cy="11410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21" t="49276" r="25563" b="35882"/>
          <a:stretch/>
        </p:blipFill>
        <p:spPr>
          <a:xfrm>
            <a:off x="4085724" y="4984931"/>
            <a:ext cx="6657975" cy="11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17188" r="35033" b="65989"/>
          <a:stretch/>
        </p:blipFill>
        <p:spPr>
          <a:xfrm>
            <a:off x="906129" y="2902717"/>
            <a:ext cx="10260000" cy="20819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97429" y="492701"/>
            <a:ext cx="9677400" cy="12239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Позмагайся з </a:t>
            </a:r>
            <a:r>
              <a:rPr lang="ru-RU" sz="3600" b="1" dirty="0" err="1">
                <a:solidFill>
                  <a:schemeClr val="bg1"/>
                </a:solidFill>
              </a:rPr>
              <a:t>друзями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>
                <a:solidFill>
                  <a:schemeClr val="bg1"/>
                </a:solidFill>
              </a:rPr>
              <a:t>хто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більше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запише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слів</a:t>
            </a:r>
            <a:r>
              <a:rPr lang="ru-RU" sz="3600" b="1" dirty="0">
                <a:solidFill>
                  <a:schemeClr val="bg1"/>
                </a:solidFill>
              </a:rPr>
              <a:t>, </a:t>
            </a:r>
            <a:r>
              <a:rPr lang="ru-RU" sz="3600" b="1" dirty="0" err="1" smtClean="0">
                <a:solidFill>
                  <a:schemeClr val="bg1"/>
                </a:solidFill>
              </a:rPr>
              <a:t>які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 err="1" smtClean="0">
                <a:solidFill>
                  <a:schemeClr val="bg1"/>
                </a:solidFill>
              </a:rPr>
              <a:t>починаються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на </a:t>
            </a:r>
            <a:r>
              <a:rPr lang="ru-RU" sz="3600" b="1" dirty="0" smtClean="0">
                <a:solidFill>
                  <a:schemeClr val="bg1"/>
                </a:solidFill>
              </a:rPr>
              <a:t>по-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97430" y="1736876"/>
            <a:ext cx="9677400" cy="1017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Поїзд</a:t>
            </a:r>
            <a:r>
              <a:rPr lang="ru-RU" sz="3200" b="1" dirty="0" smtClean="0">
                <a:solidFill>
                  <a:schemeClr val="bg1"/>
                </a:solidFill>
              </a:rPr>
              <a:t>, парк, </a:t>
            </a:r>
            <a:r>
              <a:rPr lang="ru-RU" sz="3200" b="1" dirty="0" err="1" smtClean="0">
                <a:solidFill>
                  <a:schemeClr val="bg1"/>
                </a:solidFill>
              </a:rPr>
              <a:t>пітон</a:t>
            </a:r>
            <a:r>
              <a:rPr lang="ru-RU" sz="3200" b="1" dirty="0" smtClean="0">
                <a:solidFill>
                  <a:schemeClr val="bg1"/>
                </a:solidFill>
              </a:rPr>
              <a:t>, Плутон, Петро, пульс, </a:t>
            </a:r>
            <a:r>
              <a:rPr lang="ru-RU" sz="3200" b="1" dirty="0" err="1" smtClean="0">
                <a:solidFill>
                  <a:schemeClr val="bg1"/>
                </a:solidFill>
              </a:rPr>
              <a:t>пиріг</a:t>
            </a:r>
            <a:r>
              <a:rPr lang="ru-RU" sz="3200" b="1" dirty="0" smtClean="0">
                <a:solidFill>
                  <a:schemeClr val="bg1"/>
                </a:solidFill>
              </a:rPr>
              <a:t>, Париж, подув, </a:t>
            </a:r>
            <a:r>
              <a:rPr lang="ru-RU" sz="3200" b="1" dirty="0" err="1" smtClean="0">
                <a:solidFill>
                  <a:schemeClr val="bg1"/>
                </a:solidFill>
              </a:rPr>
              <a:t>пішов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endParaRPr lang="uk-UA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6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33071" r="40658" b="58336"/>
          <a:stretch/>
        </p:blipFill>
        <p:spPr>
          <a:xfrm>
            <a:off x="2232000" y="5133221"/>
            <a:ext cx="9324000" cy="106348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459739" y="391651"/>
            <a:ext cx="9556603" cy="7227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Відгадай загадку </a:t>
            </a:r>
            <a:r>
              <a:rPr lang="ru-RU" sz="3200" b="1" dirty="0" err="1">
                <a:solidFill>
                  <a:schemeClr val="bg1"/>
                </a:solidFill>
              </a:rPr>
              <a:t>Родзинки</a:t>
            </a:r>
            <a:r>
              <a:rPr lang="ru-RU" sz="3200" b="1" dirty="0">
                <a:solidFill>
                  <a:schemeClr val="bg1"/>
                </a:solidFill>
              </a:rPr>
              <a:t>. Запиши слова-</a:t>
            </a:r>
            <a:r>
              <a:rPr lang="ru-RU" sz="3200" b="1" dirty="0" err="1">
                <a:solidFill>
                  <a:schemeClr val="bg1"/>
                </a:solidFill>
              </a:rPr>
              <a:t>відгадки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9681"/>
          <a:stretch/>
        </p:blipFill>
        <p:spPr>
          <a:xfrm>
            <a:off x="364176" y="1279670"/>
            <a:ext cx="2191126" cy="3250696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4345357" y="1279669"/>
            <a:ext cx="4604035" cy="19988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З «п» — </a:t>
            </a:r>
            <a:r>
              <a:rPr lang="ru-RU" sz="2800" dirty="0" err="1"/>
              <a:t>папери</a:t>
            </a:r>
            <a:r>
              <a:rPr lang="ru-RU" sz="2800" dirty="0"/>
              <a:t> ховаю,</a:t>
            </a:r>
          </a:p>
          <a:p>
            <a:r>
              <a:rPr lang="ru-RU" sz="2800" dirty="0"/>
              <a:t>з «с» — на </a:t>
            </a:r>
            <a:r>
              <a:rPr lang="ru-RU" sz="2800" dirty="0" err="1"/>
              <a:t>городі</a:t>
            </a:r>
            <a:r>
              <a:rPr lang="ru-RU" sz="2800" dirty="0"/>
              <a:t> </a:t>
            </a:r>
            <a:r>
              <a:rPr lang="ru-RU" sz="2800" dirty="0" err="1"/>
              <a:t>сапаю</a:t>
            </a:r>
            <a:r>
              <a:rPr lang="ru-RU" sz="2800" dirty="0"/>
              <a:t>,</a:t>
            </a:r>
          </a:p>
          <a:p>
            <a:r>
              <a:rPr lang="ru-RU" sz="2800" dirty="0"/>
              <a:t>з «л» — по </a:t>
            </a:r>
            <a:r>
              <a:rPr lang="ru-RU" sz="2800" dirty="0" err="1"/>
              <a:t>дорозі</a:t>
            </a:r>
            <a:r>
              <a:rPr lang="ru-RU" sz="2800" dirty="0"/>
              <a:t> </a:t>
            </a:r>
            <a:r>
              <a:rPr lang="ru-RU" sz="2800" dirty="0" err="1"/>
              <a:t>стрибаю</a:t>
            </a:r>
            <a:r>
              <a:rPr lang="ru-RU" sz="2800" dirty="0"/>
              <a:t>,</a:t>
            </a:r>
          </a:p>
          <a:p>
            <a:r>
              <a:rPr lang="ru-RU" sz="2800" dirty="0"/>
              <a:t>з «ш» — </a:t>
            </a:r>
            <a:r>
              <a:rPr lang="ru-RU" sz="2800" dirty="0" smtClean="0"/>
              <a:t>голову </a:t>
            </a:r>
            <a:r>
              <a:rPr lang="ru-RU" sz="2800" dirty="0" err="1"/>
              <a:t>одягаю</a:t>
            </a:r>
            <a:r>
              <a:rPr lang="ru-RU" sz="28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8078" b="15996"/>
          <a:stretch/>
        </p:blipFill>
        <p:spPr>
          <a:xfrm>
            <a:off x="5305325" y="3395025"/>
            <a:ext cx="1190885" cy="148807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b="26353"/>
          <a:stretch/>
        </p:blipFill>
        <p:spPr>
          <a:xfrm>
            <a:off x="3143841" y="3395025"/>
            <a:ext cx="1859834" cy="1450069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33839" r="35395"/>
          <a:stretch/>
        </p:blipFill>
        <p:spPr>
          <a:xfrm>
            <a:off x="7021287" y="3404446"/>
            <a:ext cx="1795890" cy="143122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l="57203" t="36799" r="30284" b="44507"/>
          <a:stretch/>
        </p:blipFill>
        <p:spPr>
          <a:xfrm>
            <a:off x="8949392" y="3404446"/>
            <a:ext cx="1635514" cy="137438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87" t="20515" r="27578" b="67965"/>
          <a:stretch/>
        </p:blipFill>
        <p:spPr>
          <a:xfrm>
            <a:off x="2710592" y="5076000"/>
            <a:ext cx="6048000" cy="82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35" t="35447" r="57655" b="51825"/>
          <a:stretch/>
        </p:blipFill>
        <p:spPr>
          <a:xfrm>
            <a:off x="8839740" y="5148714"/>
            <a:ext cx="2147820" cy="914824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27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7188" r="34656" b="65989"/>
          <a:stretch/>
        </p:blipFill>
        <p:spPr>
          <a:xfrm>
            <a:off x="1539759" y="1716679"/>
            <a:ext cx="9190670" cy="208192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39759" y="528962"/>
            <a:ext cx="9190670" cy="8481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Склади й запиши </a:t>
            </a:r>
            <a:r>
              <a:rPr lang="ru-RU" sz="3200" b="1" dirty="0" err="1">
                <a:solidFill>
                  <a:schemeClr val="bg1"/>
                </a:solidFill>
              </a:rPr>
              <a:t>речення</a:t>
            </a:r>
            <a:r>
              <a:rPr lang="ru-RU" sz="3200" b="1" dirty="0">
                <a:solidFill>
                  <a:schemeClr val="bg1"/>
                </a:solidFill>
              </a:rPr>
              <a:t> з одним </a:t>
            </a:r>
            <a:r>
              <a:rPr lang="ru-RU" sz="3200" b="1" dirty="0" err="1">
                <a:solidFill>
                  <a:schemeClr val="bg1"/>
                </a:solidFill>
              </a:rPr>
              <a:t>зі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слів-відгадок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830" t="35457" r="38341" b="50765"/>
          <a:stretch/>
        </p:blipFill>
        <p:spPr>
          <a:xfrm>
            <a:off x="1792239" y="1716680"/>
            <a:ext cx="2725197" cy="11217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81" t="49145" r="33436" b="37077"/>
          <a:stretch/>
        </p:blipFill>
        <p:spPr>
          <a:xfrm>
            <a:off x="4517436" y="1739276"/>
            <a:ext cx="5609279" cy="10765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114" t="65055" r="42783" b="21167"/>
          <a:stretch/>
        </p:blipFill>
        <p:spPr>
          <a:xfrm>
            <a:off x="1833805" y="2823286"/>
            <a:ext cx="4381209" cy="1091741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27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Діти ліплять сніговика пазли онлайн (Для дітей, Мульт-ілюстрації) | Puzzle  Gar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798" y="3915027"/>
            <a:ext cx="3769631" cy="251136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45581</TotalTime>
  <Words>391</Words>
  <Application>Microsoft Office PowerPoint</Application>
  <PresentationFormat>Произвольный</PresentationFormat>
  <Paragraphs>65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3106</cp:revision>
  <dcterms:created xsi:type="dcterms:W3CDTF">2018-01-05T16:38:53Z</dcterms:created>
  <dcterms:modified xsi:type="dcterms:W3CDTF">2024-04-12T17:16:48Z</dcterms:modified>
</cp:coreProperties>
</file>