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217" r:id="rId3"/>
    <p:sldId id="1208" r:id="rId4"/>
    <p:sldId id="1214" r:id="rId5"/>
    <p:sldId id="1090" r:id="rId6"/>
    <p:sldId id="1137" r:id="rId7"/>
    <p:sldId id="1204" r:id="rId8"/>
    <p:sldId id="1213" r:id="rId9"/>
    <p:sldId id="1206" r:id="rId10"/>
    <p:sldId id="1210" r:id="rId11"/>
    <p:sldId id="1211" r:id="rId12"/>
    <p:sldId id="1075" r:id="rId13"/>
    <p:sldId id="352" r:id="rId14"/>
    <p:sldId id="121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295FFF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0h5e70fk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8940" y="4410241"/>
            <a:ext cx="9349946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Спостереження за </a:t>
            </a:r>
            <a:r>
              <a:rPr lang="ru-RU" sz="4800" b="1" dirty="0" err="1">
                <a:solidFill>
                  <a:schemeClr val="bg1"/>
                </a:solidFill>
              </a:rPr>
              <a:t>багатозначними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словами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9657" y="1417590"/>
            <a:ext cx="4093584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</a:t>
            </a:r>
            <a:r>
              <a:rPr lang="en-US" sz="2800" b="1" dirty="0" smtClean="0">
                <a:solidFill>
                  <a:schemeClr val="bg1"/>
                </a:solidFill>
              </a:rPr>
              <a:t> 10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Картинки до тестів\!!!!_ЭСМИРА_Супергерой\_free_2024-01-08-11-34-40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40" y="1417590"/>
            <a:ext cx="2587316" cy="2587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23" y="3483798"/>
            <a:ext cx="1314769" cy="1505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25031" r="41818" b="66262"/>
          <a:stretch/>
        </p:blipFill>
        <p:spPr>
          <a:xfrm>
            <a:off x="1589314" y="5114376"/>
            <a:ext cx="9144000" cy="10774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53902" y="552721"/>
            <a:ext cx="9179412" cy="9168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Розглянь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малюнки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з них </a:t>
            </a:r>
            <a:r>
              <a:rPr lang="ru-RU" sz="2800" b="1" dirty="0" err="1">
                <a:solidFill>
                  <a:schemeClr val="bg1"/>
                </a:solidFill>
              </a:rPr>
              <a:t>можна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однаковим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словом? Запиши </a:t>
            </a:r>
            <a:r>
              <a:rPr lang="ru-RU" sz="2800" b="1" dirty="0">
                <a:solidFill>
                  <a:schemeClr val="bg1"/>
                </a:solidFill>
              </a:rPr>
              <a:t>до </a:t>
            </a:r>
            <a:r>
              <a:rPr lang="ru-RU" sz="2800" b="1" dirty="0" err="1">
                <a:solidFill>
                  <a:schemeClr val="bg1"/>
                </a:solidFill>
              </a:rPr>
              <a:t>кожної</a:t>
            </a:r>
            <a:r>
              <a:rPr lang="ru-RU" sz="2800" b="1" dirty="0">
                <a:solidFill>
                  <a:schemeClr val="bg1"/>
                </a:solidFill>
              </a:rPr>
              <a:t> пари </a:t>
            </a:r>
            <a:r>
              <a:rPr lang="ru-RU" sz="2800" b="1" dirty="0" err="1">
                <a:solidFill>
                  <a:schemeClr val="bg1"/>
                </a:solidFill>
              </a:rPr>
              <a:t>спільне</a:t>
            </a:r>
            <a:r>
              <a:rPr lang="ru-RU" sz="2800" b="1" dirty="0">
                <a:solidFill>
                  <a:schemeClr val="bg1"/>
                </a:solidFill>
              </a:rPr>
              <a:t> слово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77" y="1693027"/>
            <a:ext cx="1349575" cy="1450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54" y="3386291"/>
            <a:ext cx="1464233" cy="1464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54" y="1800276"/>
            <a:ext cx="1235854" cy="12358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947" y="3377283"/>
            <a:ext cx="1159226" cy="16482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86" y="1693027"/>
            <a:ext cx="1191728" cy="14881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4591" r="14907"/>
          <a:stretch/>
        </p:blipFill>
        <p:spPr>
          <a:xfrm>
            <a:off x="1649826" y="3181137"/>
            <a:ext cx="1124143" cy="17184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99" y="1734084"/>
            <a:ext cx="1237908" cy="1447053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250648" y="2194963"/>
            <a:ext cx="1298446" cy="1180169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39208" y="3036130"/>
            <a:ext cx="1348669" cy="822818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16137" y="2866667"/>
            <a:ext cx="1811705" cy="580872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668450" y="2986041"/>
            <a:ext cx="5975600" cy="551816"/>
          </a:xfrm>
          <a:prstGeom prst="line">
            <a:avLst/>
          </a:prstGeom>
          <a:ln w="38100">
            <a:solidFill>
              <a:srgbClr val="FA3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8" t="40892" r="10927" b="48836"/>
          <a:stretch/>
        </p:blipFill>
        <p:spPr>
          <a:xfrm>
            <a:off x="1565409" y="5057470"/>
            <a:ext cx="1900354" cy="7989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40813" r="45366" b="44711"/>
          <a:stretch/>
        </p:blipFill>
        <p:spPr>
          <a:xfrm>
            <a:off x="3465763" y="5041736"/>
            <a:ext cx="6741516" cy="11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371" y="494529"/>
            <a:ext cx="9818915" cy="8155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 smtClean="0">
                <a:solidFill>
                  <a:schemeClr val="bg1"/>
                </a:solidFill>
              </a:rPr>
              <a:t>вірші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</a:rPr>
              <a:t>Поясни </a:t>
            </a:r>
            <a:r>
              <a:rPr lang="ru-RU" sz="3200" b="1" dirty="0" err="1">
                <a:solidFill>
                  <a:schemeClr val="bg1"/>
                </a:solidFill>
              </a:rPr>
              <a:t>значення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виділених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слів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93371" y="1433608"/>
            <a:ext cx="4775013" cy="2289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Взяв </a:t>
            </a:r>
            <a:r>
              <a:rPr lang="ru-RU" sz="2800" dirty="0" err="1" smtClean="0"/>
              <a:t>Іванко</a:t>
            </a:r>
            <a:r>
              <a:rPr lang="ru-RU" sz="2800" dirty="0" smtClean="0"/>
              <a:t> в руки </a:t>
            </a:r>
            <a:r>
              <a:rPr lang="ru-RU" sz="2800" dirty="0" smtClean="0">
                <a:solidFill>
                  <a:srgbClr val="FFFF00"/>
                </a:solidFill>
              </a:rPr>
              <a:t>мило</a:t>
            </a:r>
            <a:r>
              <a:rPr lang="ru-RU" sz="2800" dirty="0" smtClean="0"/>
              <a:t>,</a:t>
            </a:r>
          </a:p>
          <a:p>
            <a:pPr algn="just"/>
            <a:r>
              <a:rPr lang="ru-RU" sz="2800" dirty="0" smtClean="0"/>
              <a:t>І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 </a:t>
            </a:r>
            <a:r>
              <a:rPr lang="ru-RU" sz="2800" dirty="0" err="1" smtClean="0"/>
              <a:t>Іванка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мило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Сон з очей і </a:t>
            </a:r>
            <a:r>
              <a:rPr lang="ru-RU" sz="2800" dirty="0" err="1" smtClean="0"/>
              <a:t>щічок</a:t>
            </a:r>
            <a:r>
              <a:rPr lang="ru-RU" sz="2800" dirty="0" smtClean="0"/>
              <a:t> </a:t>
            </a:r>
            <a:r>
              <a:rPr lang="ru-RU" sz="2800" dirty="0" err="1" smtClean="0"/>
              <a:t>змило</a:t>
            </a:r>
            <a:r>
              <a:rPr lang="ru-RU" sz="2800" dirty="0" smtClean="0"/>
              <a:t>,</a:t>
            </a:r>
          </a:p>
          <a:p>
            <a:pPr algn="just"/>
            <a:r>
              <a:rPr lang="ru-RU" sz="2800" dirty="0" smtClean="0"/>
              <a:t>Аж </a:t>
            </a:r>
            <a:r>
              <a:rPr lang="ru-RU" sz="2800" dirty="0" err="1" smtClean="0"/>
              <a:t>поглянуть</a:t>
            </a:r>
            <a:r>
              <a:rPr lang="ru-RU" sz="2800" dirty="0" smtClean="0"/>
              <a:t> любо й </a:t>
            </a:r>
            <a:r>
              <a:rPr lang="ru-RU" sz="2800" dirty="0" smtClean="0">
                <a:solidFill>
                  <a:srgbClr val="FFFF00"/>
                </a:solidFill>
              </a:rPr>
              <a:t>мило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i="1" dirty="0" smtClean="0"/>
              <a:t>Роман </a:t>
            </a:r>
            <a:r>
              <a:rPr lang="ru-RU" sz="2800" i="1" dirty="0" err="1" smtClean="0"/>
              <a:t>Юзва</a:t>
            </a:r>
            <a:endParaRPr lang="ru-RU" sz="28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79520" y="1716063"/>
            <a:ext cx="4073972" cy="19203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/>
              <a:t>Я до </a:t>
            </a:r>
            <a:r>
              <a:rPr lang="ru-RU" sz="2800" dirty="0" err="1"/>
              <a:t>хати</a:t>
            </a:r>
            <a:r>
              <a:rPr lang="ru-RU" sz="2800" dirty="0"/>
              <a:t> дрова </a:t>
            </a:r>
            <a:r>
              <a:rPr lang="ru-RU" sz="2800" dirty="0" err="1" smtClean="0">
                <a:solidFill>
                  <a:srgbClr val="FFFF00"/>
                </a:solidFill>
              </a:rPr>
              <a:t>ніс</a:t>
            </a:r>
            <a:endParaRPr lang="ru-RU" sz="2800" dirty="0">
              <a:solidFill>
                <a:srgbClr val="FFFF00"/>
              </a:solidFill>
            </a:endParaRPr>
          </a:p>
          <a:p>
            <a:pPr algn="just"/>
            <a:r>
              <a:rPr lang="ru-RU" sz="2800" dirty="0"/>
              <a:t>І замерз у мене </a:t>
            </a:r>
            <a:r>
              <a:rPr lang="ru-RU" sz="2800" dirty="0" err="1">
                <a:solidFill>
                  <a:srgbClr val="FFFF00"/>
                </a:solidFill>
              </a:rPr>
              <a:t>ніс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i="1" dirty="0" smtClean="0"/>
              <a:t>             </a:t>
            </a:r>
            <a:r>
              <a:rPr lang="ru-RU" sz="2800" i="1" dirty="0" err="1" smtClean="0"/>
              <a:t>Анатолій</a:t>
            </a:r>
            <a:r>
              <a:rPr lang="ru-RU" sz="2800" i="1" dirty="0" smtClean="0"/>
              <a:t> </a:t>
            </a:r>
            <a:r>
              <a:rPr lang="ru-RU" sz="2800" i="1" dirty="0" err="1"/>
              <a:t>Качан</a:t>
            </a:r>
            <a:endParaRPr lang="ru-RU" sz="28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0922" r="2587" b="14311"/>
          <a:stretch/>
        </p:blipFill>
        <p:spPr>
          <a:xfrm>
            <a:off x="7205415" y="3820885"/>
            <a:ext cx="3222181" cy="183886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074" name="Picture 2" descr="Як правильно мити руки? » Eva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6" y="3920510"/>
            <a:ext cx="3526972" cy="235131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0824" y="510295"/>
            <a:ext cx="8732066" cy="774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248" y="1642031"/>
            <a:ext cx="439409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словами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познайомились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слова.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 них </a:t>
            </a:r>
            <a:r>
              <a:rPr lang="uk-UA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використовуєш?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504023" y="1642031"/>
            <a:ext cx="3031698" cy="3656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729" y="1642031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32126" y="570850"/>
            <a:ext cx="8811364" cy="7688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5" y="1471754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0078" y="214312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04257" y="476672"/>
            <a:ext cx="913311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79"/>
            <a:ext cx="8458200" cy="6690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>
                <a:solidFill>
                  <a:srgbClr val="0070C0"/>
                </a:solidFill>
              </a:rPr>
              <a:t>Обери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err="1" smtClean="0">
                <a:solidFill>
                  <a:srgbClr val="0070C0"/>
                </a:solidFill>
              </a:rPr>
              <a:t>смайл</a:t>
            </a:r>
            <a:r>
              <a:rPr lang="uk-UA" sz="2400" dirty="0" smtClean="0">
                <a:solidFill>
                  <a:srgbClr val="0070C0"/>
                </a:solidFill>
              </a:rPr>
              <a:t>, яким визначиш </a:t>
            </a:r>
            <a:r>
              <a:rPr lang="uk-UA" sz="2400" smtClean="0">
                <a:solidFill>
                  <a:srgbClr val="0070C0"/>
                </a:solidFill>
              </a:rPr>
              <a:t>свої емоції </a:t>
            </a:r>
            <a:r>
              <a:rPr lang="uk-UA" sz="2400" dirty="0" smtClean="0">
                <a:solidFill>
                  <a:srgbClr val="0070C0"/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033655" y="4643259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932953" y="467657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657386" y="4637381"/>
            <a:ext cx="2373338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2291978"/>
            <a:ext cx="2718111" cy="21058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56" y="2291979"/>
            <a:ext cx="2473815" cy="21058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4932953" y="2291979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99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3771901" y="1571230"/>
            <a:ext cx="7704107" cy="13798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rgbClr val="0070C0"/>
                </a:solidFill>
              </a:rPr>
              <a:t>Багато людей мріють стрибнути з </a:t>
            </a:r>
            <a:r>
              <a:rPr lang="uk-UA" sz="2000" b="1" dirty="0" smtClean="0">
                <a:solidFill>
                  <a:srgbClr val="0070C0"/>
                </a:solidFill>
              </a:rPr>
              <a:t>парашутом. </a:t>
            </a:r>
            <a:r>
              <a:rPr lang="uk-UA" sz="2000" b="1" dirty="0">
                <a:solidFill>
                  <a:srgbClr val="0070C0"/>
                </a:solidFill>
              </a:rPr>
              <a:t>Звичайно, </a:t>
            </a:r>
            <a:r>
              <a:rPr lang="uk-UA" sz="2000" b="1" dirty="0" smtClean="0">
                <a:solidFill>
                  <a:srgbClr val="0070C0"/>
                </a:solidFill>
              </a:rPr>
              <a:t>не </a:t>
            </a:r>
            <a:r>
              <a:rPr lang="uk-UA" sz="2000" b="1" dirty="0">
                <a:solidFill>
                  <a:srgbClr val="0070C0"/>
                </a:solidFill>
              </a:rPr>
              <a:t>кожна людина здатна на такий стрибок. </a:t>
            </a:r>
            <a:r>
              <a:rPr lang="uk-UA" sz="2000" b="1" dirty="0" smtClean="0">
                <a:solidFill>
                  <a:srgbClr val="0070C0"/>
                </a:solidFill>
              </a:rPr>
              <a:t>Уявімо</a:t>
            </a:r>
            <a:r>
              <a:rPr lang="uk-UA" sz="2000" b="1" dirty="0">
                <a:solidFill>
                  <a:srgbClr val="0070C0"/>
                </a:solidFill>
              </a:rPr>
              <a:t>, що </a:t>
            </a:r>
            <a:r>
              <a:rPr lang="uk-UA" sz="2000" b="1" dirty="0" smtClean="0">
                <a:solidFill>
                  <a:srgbClr val="0070C0"/>
                </a:solidFill>
              </a:rPr>
              <a:t>ти </a:t>
            </a:r>
            <a:r>
              <a:rPr lang="uk-UA" sz="2000" b="1" dirty="0">
                <a:solidFill>
                  <a:srgbClr val="0070C0"/>
                </a:solidFill>
              </a:rPr>
              <a:t>зараз </a:t>
            </a:r>
            <a:r>
              <a:rPr lang="uk-UA" sz="2000" b="1" dirty="0" smtClean="0">
                <a:solidFill>
                  <a:srgbClr val="0070C0"/>
                </a:solidFill>
              </a:rPr>
              <a:t>летиш </a:t>
            </a:r>
            <a:r>
              <a:rPr lang="uk-UA" sz="2000" b="1" dirty="0">
                <a:solidFill>
                  <a:srgbClr val="0070C0"/>
                </a:solidFill>
              </a:rPr>
              <a:t>з парашутом. До землі ще </a:t>
            </a:r>
            <a:r>
              <a:rPr lang="uk-UA" sz="2000" b="1" dirty="0" smtClean="0">
                <a:solidFill>
                  <a:srgbClr val="0070C0"/>
                </a:solidFill>
              </a:rPr>
              <a:t>далеко, ти </a:t>
            </a:r>
            <a:r>
              <a:rPr lang="uk-UA" sz="2000" b="1" dirty="0">
                <a:solidFill>
                  <a:srgbClr val="0070C0"/>
                </a:solidFill>
              </a:rPr>
              <a:t>її </a:t>
            </a:r>
            <a:r>
              <a:rPr lang="uk-UA" sz="2000" b="1" dirty="0" smtClean="0">
                <a:solidFill>
                  <a:srgbClr val="0070C0"/>
                </a:solidFill>
              </a:rPr>
              <a:t>бачиш, </a:t>
            </a:r>
            <a:r>
              <a:rPr lang="uk-UA" sz="2000" b="1" dirty="0">
                <a:solidFill>
                  <a:srgbClr val="0070C0"/>
                </a:solidFill>
              </a:rPr>
              <a:t>як на долоні. </a:t>
            </a:r>
            <a:r>
              <a:rPr lang="uk-UA" sz="2000" b="1" dirty="0" smtClean="0">
                <a:solidFill>
                  <a:srgbClr val="0070C0"/>
                </a:solidFill>
              </a:rPr>
              <a:t>Вибери, що ти бачиш унизу?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446288" y="337994"/>
            <a:ext cx="802972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Вправа «М’якого приземлення»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r="1662"/>
          <a:stretch/>
        </p:blipFill>
        <p:spPr bwMode="auto">
          <a:xfrm>
            <a:off x="408414" y="329953"/>
            <a:ext cx="2998849" cy="217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749890" y="1586092"/>
            <a:ext cx="2726118" cy="6831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Хижака, який </a:t>
            </a:r>
            <a:r>
              <a:rPr lang="uk-UA" sz="2400" b="1" dirty="0">
                <a:solidFill>
                  <a:schemeClr val="bg1"/>
                </a:solidFill>
              </a:rPr>
              <a:t>вже </a:t>
            </a:r>
            <a:r>
              <a:rPr lang="uk-UA" sz="2400" b="1" dirty="0" smtClean="0">
                <a:solidFill>
                  <a:schemeClr val="bg1"/>
                </a:solidFill>
              </a:rPr>
              <a:t>чекає </a:t>
            </a:r>
            <a:r>
              <a:rPr lang="uk-UA" sz="2400" b="1" dirty="0">
                <a:solidFill>
                  <a:schemeClr val="bg1"/>
                </a:solidFill>
              </a:rPr>
              <a:t>на </a:t>
            </a:r>
            <a:r>
              <a:rPr lang="uk-UA" sz="2400" b="1" dirty="0" smtClean="0">
                <a:solidFill>
                  <a:schemeClr val="bg1"/>
                </a:solidFill>
              </a:rPr>
              <a:t>тебе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Фотошпалери Квіткова галявина арт. 5031, колекція Дитячі - Арт-Шпалер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4" y="3060843"/>
            <a:ext cx="2926676" cy="1568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501562" y="4594500"/>
            <a:ext cx="2513020" cy="14076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>
                <a:solidFill>
                  <a:schemeClr val="bg1"/>
                </a:solidFill>
              </a:rPr>
              <a:t>Т</a:t>
            </a:r>
            <a:r>
              <a:rPr lang="uk-UA" sz="2000" b="1" dirty="0" smtClean="0">
                <a:solidFill>
                  <a:schemeClr val="bg1"/>
                </a:solidFill>
              </a:rPr>
              <a:t>и </a:t>
            </a:r>
            <a:r>
              <a:rPr lang="uk-UA" sz="2000" b="1" dirty="0">
                <a:solidFill>
                  <a:schemeClr val="bg1"/>
                </a:solidFill>
              </a:rPr>
              <a:t>– оптиміст. У навколишньому </a:t>
            </a:r>
            <a:r>
              <a:rPr lang="uk-UA" sz="2000" b="1" dirty="0" smtClean="0">
                <a:solidFill>
                  <a:schemeClr val="bg1"/>
                </a:solidFill>
              </a:rPr>
              <a:t>бачиш </a:t>
            </a:r>
            <a:r>
              <a:rPr lang="uk-UA" sz="2000" b="1" dirty="0">
                <a:solidFill>
                  <a:schemeClr val="bg1"/>
                </a:solidFill>
              </a:rPr>
              <a:t>тільки </a:t>
            </a:r>
            <a:r>
              <a:rPr lang="uk-UA" sz="2000" b="1" dirty="0" smtClean="0">
                <a:solidFill>
                  <a:schemeClr val="bg1"/>
                </a:solidFill>
              </a:rPr>
              <a:t>прекрасне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55482" y="2514315"/>
            <a:ext cx="2359100" cy="7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Квіткова галявина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Скеля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63" y="2233146"/>
            <a:ext cx="2130331" cy="248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298370" y="4332746"/>
            <a:ext cx="2541821" cy="1941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Ти здатний на </a:t>
            </a:r>
            <a:r>
              <a:rPr lang="uk-UA" sz="2000" b="1" dirty="0">
                <a:solidFill>
                  <a:schemeClr val="bg1"/>
                </a:solidFill>
              </a:rPr>
              <a:t>необґрунтовані </a:t>
            </a:r>
            <a:r>
              <a:rPr lang="uk-UA" sz="2000" b="1" dirty="0" smtClean="0">
                <a:solidFill>
                  <a:schemeClr val="bg1"/>
                </a:solidFill>
              </a:rPr>
              <a:t>хвилювання</a:t>
            </a:r>
            <a:r>
              <a:rPr lang="uk-UA" sz="2000" b="1" dirty="0">
                <a:solidFill>
                  <a:schemeClr val="bg1"/>
                </a:solidFill>
              </a:rPr>
              <a:t>. Але не </a:t>
            </a:r>
            <a:r>
              <a:rPr lang="uk-UA" sz="2000" b="1" dirty="0" smtClean="0">
                <a:solidFill>
                  <a:schemeClr val="bg1"/>
                </a:solidFill>
              </a:rPr>
              <a:t>хвилюйся</a:t>
            </a:r>
            <a:r>
              <a:rPr lang="uk-UA" sz="2000" b="1" dirty="0">
                <a:solidFill>
                  <a:schemeClr val="bg1"/>
                </a:solidFill>
              </a:rPr>
              <a:t>, все буде </a:t>
            </a:r>
            <a:r>
              <a:rPr lang="uk-UA" sz="2000" b="1" dirty="0" smtClean="0">
                <a:solidFill>
                  <a:schemeClr val="bg1"/>
                </a:solidFill>
              </a:rPr>
              <a:t>добре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600641" y="1586092"/>
            <a:ext cx="1743573" cy="6163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Скелі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✓Чим рівнинна річка відрізняється від гірської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71" y="2493967"/>
            <a:ext cx="2987630" cy="1850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5902149" y="4323432"/>
            <a:ext cx="2712498" cy="1678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Ти спокійний, урівноважений. Вирішуєш </a:t>
            </a:r>
            <a:r>
              <a:rPr lang="uk-UA" sz="2000" b="1" dirty="0">
                <a:solidFill>
                  <a:schemeClr val="bg1"/>
                </a:solidFill>
              </a:rPr>
              <a:t>проблеми по мірі їх </a:t>
            </a:r>
            <a:r>
              <a:rPr lang="uk-UA" sz="2000" b="1" dirty="0" smtClean="0">
                <a:solidFill>
                  <a:schemeClr val="bg1"/>
                </a:solidFill>
              </a:rPr>
              <a:t>надходження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681670" y="1586092"/>
            <a:ext cx="2802573" cy="6831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Повільну річку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4" name="Picture 8" descr="Шпалери на монітор | Тварини | рись, гілка, хижак на полюванн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16" y="2462210"/>
            <a:ext cx="2806708" cy="1850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708112" y="4290775"/>
            <a:ext cx="3142144" cy="15543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Ти </a:t>
            </a:r>
            <a:r>
              <a:rPr lang="uk-UA" sz="2000" b="1" dirty="0">
                <a:solidFill>
                  <a:schemeClr val="bg1"/>
                </a:solidFill>
              </a:rPr>
              <a:t>– людина-борець, із гідністю </a:t>
            </a:r>
            <a:r>
              <a:rPr lang="uk-UA" sz="2000" b="1" dirty="0" smtClean="0">
                <a:solidFill>
                  <a:schemeClr val="bg1"/>
                </a:solidFill>
              </a:rPr>
              <a:t>зустрічаєш </a:t>
            </a:r>
            <a:r>
              <a:rPr lang="uk-UA" sz="2000" b="1" dirty="0">
                <a:solidFill>
                  <a:schemeClr val="bg1"/>
                </a:solidFill>
              </a:rPr>
              <a:t>будь-яку небезпеку. </a:t>
            </a:r>
            <a:r>
              <a:rPr lang="uk-UA" sz="2000" b="1" dirty="0" smtClean="0">
                <a:solidFill>
                  <a:schemeClr val="bg1"/>
                </a:solidFill>
              </a:rPr>
              <a:t>вирішуєш </a:t>
            </a:r>
            <a:r>
              <a:rPr lang="uk-UA" sz="2000" b="1" dirty="0">
                <a:solidFill>
                  <a:schemeClr val="bg1"/>
                </a:solidFill>
              </a:rPr>
              <a:t>всі </a:t>
            </a:r>
            <a:r>
              <a:rPr lang="uk-UA" sz="2000" b="1" dirty="0" smtClean="0">
                <a:solidFill>
                  <a:schemeClr val="bg1"/>
                </a:solidFill>
              </a:rPr>
              <a:t>проблеми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7" grpId="0" animBg="1"/>
      <p:bldP spid="12" grpId="0" animBg="1"/>
      <p:bldP spid="8" grpId="0" animBg="1"/>
      <p:bldP spid="15" grpId="0" animBg="1"/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66757" y="405925"/>
            <a:ext cx="8732066" cy="7697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Слухання вірша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Загадки для детей 5-6 лет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68" y="3737098"/>
            <a:ext cx="2450910" cy="27916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126C114-6152-416F-B140-C459C24A8E74}"/>
              </a:ext>
            </a:extLst>
          </p:cNvPr>
          <p:cNvSpPr/>
          <p:nvPr/>
        </p:nvSpPr>
        <p:spPr>
          <a:xfrm>
            <a:off x="3681515" y="1488225"/>
            <a:ext cx="5102550" cy="44977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КОТИКИ</a:t>
            </a:r>
          </a:p>
          <a:p>
            <a:r>
              <a:rPr lang="uk-UA" sz="2800" dirty="0" smtClean="0"/>
              <a:t>На </a:t>
            </a:r>
            <a:r>
              <a:rPr lang="uk-UA" sz="2800" dirty="0"/>
              <a:t>вербі з'явився </a:t>
            </a:r>
            <a:r>
              <a:rPr lang="uk-UA" sz="2800" b="1" dirty="0"/>
              <a:t>котик</a:t>
            </a:r>
            <a:r>
              <a:rPr lang="uk-UA" sz="2800" dirty="0"/>
              <a:t> —</a:t>
            </a:r>
          </a:p>
          <a:p>
            <a:r>
              <a:rPr lang="uk-UA" sz="2800" dirty="0" smtClean="0"/>
              <a:t>Сірі </a:t>
            </a:r>
            <a:r>
              <a:rPr lang="uk-UA" sz="2800" dirty="0"/>
              <a:t>очі, жовтий ротик.</a:t>
            </a:r>
          </a:p>
          <a:p>
            <a:r>
              <a:rPr lang="uk-UA" sz="2800" dirty="0" smtClean="0"/>
              <a:t>Під </a:t>
            </a:r>
            <a:r>
              <a:rPr lang="uk-UA" sz="2800" dirty="0"/>
              <a:t>вербою </a:t>
            </a:r>
            <a:r>
              <a:rPr lang="uk-UA" sz="2800" dirty="0" err="1"/>
              <a:t>Мурчик</a:t>
            </a:r>
            <a:r>
              <a:rPr lang="uk-UA" sz="2800" dirty="0"/>
              <a:t> грівся</a:t>
            </a:r>
          </a:p>
          <a:p>
            <a:r>
              <a:rPr lang="uk-UA" sz="2800" dirty="0" smtClean="0"/>
              <a:t>І </a:t>
            </a:r>
            <a:r>
              <a:rPr lang="uk-UA" sz="2800" dirty="0"/>
              <a:t>на котика дивився:</a:t>
            </a:r>
          </a:p>
          <a:p>
            <a:r>
              <a:rPr lang="uk-UA" sz="2800" dirty="0" smtClean="0"/>
              <a:t>Ти </a:t>
            </a:r>
            <a:r>
              <a:rPr lang="uk-UA" sz="2800" dirty="0"/>
              <a:t>ж такий, як я, м'якенький,</a:t>
            </a:r>
          </a:p>
          <a:p>
            <a:r>
              <a:rPr lang="uk-UA" sz="2800" dirty="0" smtClean="0"/>
              <a:t>І </a:t>
            </a:r>
            <a:r>
              <a:rPr lang="uk-UA" sz="2800" dirty="0"/>
              <a:t>пухнастий, і гладенький...</a:t>
            </a:r>
          </a:p>
          <a:p>
            <a:r>
              <a:rPr lang="uk-UA" sz="2800" dirty="0" smtClean="0"/>
              <a:t>То </a:t>
            </a:r>
            <a:r>
              <a:rPr lang="uk-UA" sz="2800" dirty="0"/>
              <a:t>чому ж не любиш сала</a:t>
            </a:r>
          </a:p>
          <a:p>
            <a:r>
              <a:rPr lang="uk-UA" sz="2800" dirty="0" smtClean="0"/>
              <a:t>І </a:t>
            </a:r>
            <a:r>
              <a:rPr lang="uk-UA" sz="2800" dirty="0"/>
              <a:t>не кажеш мені: «</a:t>
            </a:r>
            <a:r>
              <a:rPr lang="uk-UA" sz="2800" dirty="0" err="1"/>
              <a:t>Ма-ло</a:t>
            </a:r>
            <a:r>
              <a:rPr lang="uk-UA" sz="2800" dirty="0"/>
              <a:t>!»?</a:t>
            </a:r>
          </a:p>
          <a:p>
            <a:pPr algn="ctr"/>
            <a:r>
              <a:rPr lang="en-US" sz="2800" i="1" dirty="0" smtClean="0"/>
              <a:t>                           </a:t>
            </a:r>
            <a:r>
              <a:rPr lang="uk-UA" sz="2800" i="1" dirty="0" smtClean="0"/>
              <a:t>Лідія </a:t>
            </a:r>
            <a:r>
              <a:rPr lang="uk-UA" sz="2800" i="1" dirty="0"/>
              <a:t>Новикова</a:t>
            </a:r>
            <a:endParaRPr lang="ru-RU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8"/>
          <a:stretch/>
        </p:blipFill>
        <p:spPr>
          <a:xfrm>
            <a:off x="477384" y="1409145"/>
            <a:ext cx="3071054" cy="449774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019398" y="1676792"/>
            <a:ext cx="2617432" cy="146423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 які котики йде мова у вірші? 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Чому квітки верби назвали котиками?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17571" y="2173790"/>
            <a:ext cx="6302829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письма ми сформуємо уявлення про багатозначні слова; вчитимемося розрізняти різні значення багатозначних слів.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Побудуємо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за </a:t>
            </a:r>
            <a:r>
              <a:rPr lang="ru-RU" sz="2800" b="1" dirty="0" err="1" smtClean="0">
                <a:solidFill>
                  <a:schemeClr val="bg1"/>
                </a:solidFill>
              </a:rPr>
              <a:t>малюнками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8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17189" r="39570" b="73939"/>
          <a:stretch/>
        </p:blipFill>
        <p:spPr>
          <a:xfrm>
            <a:off x="1337575" y="1559520"/>
            <a:ext cx="9504000" cy="109795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33068" y="568902"/>
            <a:ext cx="8732066" cy="878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Зроби </a:t>
            </a:r>
            <a:r>
              <a:rPr lang="ru-RU" sz="3600" b="1" dirty="0" err="1">
                <a:solidFill>
                  <a:schemeClr val="bg1"/>
                </a:solidFill>
              </a:rPr>
              <a:t>каліграфічну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розминку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72" t="24781" r="68619" b="68717"/>
          <a:stretch/>
        </p:blipFill>
        <p:spPr>
          <a:xfrm>
            <a:off x="1571177" y="1806437"/>
            <a:ext cx="707466" cy="527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72" t="24781" r="68619" b="68717"/>
          <a:stretch/>
        </p:blipFill>
        <p:spPr>
          <a:xfrm>
            <a:off x="2686910" y="1806436"/>
            <a:ext cx="707466" cy="5271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58" t="25956" r="61610" b="68522"/>
          <a:stretch/>
        </p:blipFill>
        <p:spPr>
          <a:xfrm>
            <a:off x="5013852" y="1913416"/>
            <a:ext cx="863598" cy="4170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58" t="25956" r="61610" b="68522"/>
          <a:stretch/>
        </p:blipFill>
        <p:spPr>
          <a:xfrm>
            <a:off x="6375893" y="1922382"/>
            <a:ext cx="845030" cy="4080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01" t="26192" r="55067" b="64205"/>
          <a:stretch/>
        </p:blipFill>
        <p:spPr>
          <a:xfrm>
            <a:off x="7771876" y="1944292"/>
            <a:ext cx="869949" cy="7306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01" t="26192" r="55067" b="64205"/>
          <a:stretch/>
        </p:blipFill>
        <p:spPr>
          <a:xfrm>
            <a:off x="8899401" y="1944292"/>
            <a:ext cx="856850" cy="7196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72" t="24781" r="68619" b="68717"/>
          <a:stretch/>
        </p:blipFill>
        <p:spPr>
          <a:xfrm>
            <a:off x="3718172" y="1803330"/>
            <a:ext cx="707466" cy="527131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75" y="2757359"/>
            <a:ext cx="8171351" cy="34132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772660" y="4764225"/>
            <a:ext cx="163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каштан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3542" y="536245"/>
            <a:ext cx="8732066" cy="9115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Ґаджик </a:t>
            </a:r>
            <a:r>
              <a:rPr lang="ru-RU" sz="2800" b="1" dirty="0" err="1">
                <a:solidFill>
                  <a:schemeClr val="bg1"/>
                </a:solidFill>
              </a:rPr>
              <a:t>знає</a:t>
            </a:r>
            <a:r>
              <a:rPr lang="ru-RU" sz="2800" b="1" dirty="0">
                <a:solidFill>
                  <a:schemeClr val="bg1"/>
                </a:solidFill>
              </a:rPr>
              <a:t> слова, </a:t>
            </a:r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однаково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називають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різні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предмети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Познайомся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з ними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59633" t="17894" r="29456" b="54496"/>
          <a:stretch/>
        </p:blipFill>
        <p:spPr>
          <a:xfrm>
            <a:off x="9668150" y="3157185"/>
            <a:ext cx="2117036" cy="30134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987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7188" r="40420" b="73671"/>
          <a:stretch/>
        </p:blipFill>
        <p:spPr>
          <a:xfrm>
            <a:off x="1407238" y="3441476"/>
            <a:ext cx="9162790" cy="113129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07238" y="488172"/>
            <a:ext cx="9162790" cy="968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Обведи </a:t>
            </a:r>
            <a:r>
              <a:rPr lang="ru-RU" sz="2800" b="1" dirty="0" smtClean="0">
                <a:solidFill>
                  <a:schemeClr val="bg1"/>
                </a:solidFill>
              </a:rPr>
              <a:t>плоди, </a:t>
            </a:r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ростуть</a:t>
            </a:r>
            <a:r>
              <a:rPr lang="ru-RU" sz="2800" b="1" dirty="0">
                <a:solidFill>
                  <a:schemeClr val="bg1"/>
                </a:solidFill>
              </a:rPr>
              <a:t> на деревах з такою </a:t>
            </a:r>
            <a:r>
              <a:rPr lang="ru-RU" sz="2800" b="1" dirty="0" smtClean="0">
                <a:solidFill>
                  <a:schemeClr val="bg1"/>
                </a:solidFill>
              </a:rPr>
              <a:t>самою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назвою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Запиши </a:t>
            </a:r>
            <a:r>
              <a:rPr lang="ru-RU" sz="2800" b="1" dirty="0" err="1" smtClean="0">
                <a:solidFill>
                  <a:schemeClr val="bg1"/>
                </a:solidFill>
              </a:rPr>
              <a:t>ці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назви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38" y="1815631"/>
            <a:ext cx="9162790" cy="14918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21" t="21485" r="35140" b="63951"/>
          <a:stretch/>
        </p:blipFill>
        <p:spPr>
          <a:xfrm>
            <a:off x="1462488" y="3441475"/>
            <a:ext cx="2701394" cy="11269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28258" y="1807120"/>
            <a:ext cx="1213820" cy="1061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42078" y="2019055"/>
            <a:ext cx="1402483" cy="1159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18793" y="1932540"/>
            <a:ext cx="1336633" cy="1467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773886" y="1807120"/>
            <a:ext cx="1679941" cy="129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9" t="35508" r="29024" b="50449"/>
          <a:stretch/>
        </p:blipFill>
        <p:spPr>
          <a:xfrm>
            <a:off x="4232638" y="3463509"/>
            <a:ext cx="5964705" cy="1086570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28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17189" r="49614" b="57504"/>
          <a:stretch/>
        </p:blipFill>
        <p:spPr>
          <a:xfrm>
            <a:off x="792000" y="1716679"/>
            <a:ext cx="7812000" cy="3132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95425" y="568901"/>
            <a:ext cx="9139918" cy="116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Склади й запиши два </a:t>
            </a:r>
            <a:r>
              <a:rPr lang="ru-RU" sz="3600" b="1" dirty="0" err="1">
                <a:solidFill>
                  <a:schemeClr val="bg1"/>
                </a:solidFill>
              </a:rPr>
              <a:t>речення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 </a:t>
            </a:r>
            <a:r>
              <a:rPr lang="ru-RU" sz="3600" b="1" dirty="0" err="1">
                <a:solidFill>
                  <a:schemeClr val="bg1"/>
                </a:solidFill>
              </a:rPr>
              <a:t>записані</a:t>
            </a:r>
            <a:r>
              <a:rPr lang="ru-RU" sz="3600" b="1" dirty="0">
                <a:solidFill>
                  <a:schemeClr val="bg1"/>
                </a:solidFill>
              </a:rPr>
              <a:t> плоди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27" t="32184" r="24202" b="53773"/>
          <a:stretch/>
        </p:blipFill>
        <p:spPr>
          <a:xfrm>
            <a:off x="1154599" y="1456402"/>
            <a:ext cx="683726" cy="10865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70" t="49542" r="35477" b="36415"/>
          <a:stretch/>
        </p:blipFill>
        <p:spPr>
          <a:xfrm>
            <a:off x="1838325" y="1734635"/>
            <a:ext cx="5371810" cy="1086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7" t="48557" r="30607" b="37400"/>
          <a:stretch/>
        </p:blipFill>
        <p:spPr>
          <a:xfrm>
            <a:off x="1152525" y="2627505"/>
            <a:ext cx="685800" cy="10865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17" t="63575" r="29716" b="22382"/>
          <a:stretch/>
        </p:blipFill>
        <p:spPr>
          <a:xfrm>
            <a:off x="1837736" y="2712038"/>
            <a:ext cx="6116518" cy="10865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63" t="77240" r="45234" b="8717"/>
          <a:stretch/>
        </p:blipFill>
        <p:spPr>
          <a:xfrm>
            <a:off x="1154599" y="3650997"/>
            <a:ext cx="3934307" cy="1086570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29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Хвороби та шкідники абрикосів: методи боротьб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34" y="4194282"/>
            <a:ext cx="3531667" cy="22718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буджують апетит і можуть спричинити печію. Дієтологиня розповіла, у разі  яких захворювань не можна їсти слив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57" y="1829820"/>
            <a:ext cx="3008809" cy="22566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6476" y="478737"/>
            <a:ext cx="9260637" cy="8819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Ґаджикові </a:t>
            </a:r>
            <a:r>
              <a:rPr lang="ru-RU" sz="2800" b="1" dirty="0" err="1">
                <a:solidFill>
                  <a:schemeClr val="bg1"/>
                </a:solidFill>
              </a:rPr>
              <a:t>цікаво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чи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знайдеш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ти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малюнках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предмети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однакові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нàзви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Нaзви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9633" t="17894" r="29456" b="54496"/>
          <a:stretch/>
        </p:blipFill>
        <p:spPr>
          <a:xfrm>
            <a:off x="9617621" y="1460890"/>
            <a:ext cx="1729368" cy="24616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93586" y="1622324"/>
            <a:ext cx="17387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лисички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242" t="13500"/>
          <a:stretch/>
        </p:blipFill>
        <p:spPr>
          <a:xfrm>
            <a:off x="3189513" y="1452960"/>
            <a:ext cx="5407249" cy="17510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293586" y="2314453"/>
            <a:ext cx="17387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сонечко</a:t>
            </a:r>
            <a:endParaRPr lang="ru-RU" sz="28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6578"/>
            <a:ext cx="903514" cy="991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t="5262" r="9656" b="1323"/>
          <a:stretch/>
        </p:blipFill>
        <p:spPr>
          <a:xfrm>
            <a:off x="2322946" y="3977289"/>
            <a:ext cx="9118341" cy="194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76" t="20523" r="55478" b="63871"/>
          <a:stretch/>
        </p:blipFill>
        <p:spPr>
          <a:xfrm>
            <a:off x="8879708" y="3883970"/>
            <a:ext cx="2519885" cy="11259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62" t="36467" r="59508" b="47927"/>
          <a:stretch/>
        </p:blipFill>
        <p:spPr>
          <a:xfrm>
            <a:off x="4517365" y="4957363"/>
            <a:ext cx="2056099" cy="11259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44" t="20891" r="35610" b="64664"/>
          <a:stretch/>
        </p:blipFill>
        <p:spPr>
          <a:xfrm>
            <a:off x="4405136" y="3925884"/>
            <a:ext cx="2519885" cy="10421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2" t="35480" r="40232" b="51238"/>
          <a:stretch/>
        </p:blipFill>
        <p:spPr>
          <a:xfrm>
            <a:off x="8756740" y="4908311"/>
            <a:ext cx="2519885" cy="9582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1757" y="3619809"/>
            <a:ext cx="173574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Довідка</a:t>
            </a:r>
            <a:r>
              <a:rPr lang="ru-RU" sz="2800" b="1" dirty="0"/>
              <a:t>: </a:t>
            </a:r>
            <a:r>
              <a:rPr lang="ru-RU" sz="2800" dirty="0"/>
              <a:t>гріються, </a:t>
            </a:r>
            <a:r>
              <a:rPr lang="ru-RU" sz="2800" dirty="0" err="1"/>
              <a:t>виросли</a:t>
            </a:r>
            <a:r>
              <a:rPr lang="ru-RU" sz="2800" dirty="0"/>
              <a:t>, </a:t>
            </a:r>
            <a:r>
              <a:rPr lang="ru-RU" sz="2800" dirty="0" err="1"/>
              <a:t>сидить</a:t>
            </a:r>
            <a:r>
              <a:rPr lang="ru-RU" sz="2800" dirty="0"/>
              <a:t>, </a:t>
            </a:r>
            <a:r>
              <a:rPr lang="ru-RU" sz="2800" dirty="0" err="1"/>
              <a:t>світить</a:t>
            </a:r>
            <a:r>
              <a:rPr lang="ru-RU" sz="2800" dirty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89512" y="3236572"/>
            <a:ext cx="6313888" cy="68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Запиши,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роблять</a:t>
            </a:r>
            <a:r>
              <a:rPr lang="ru-RU" sz="2000" b="1" dirty="0">
                <a:solidFill>
                  <a:schemeClr val="bg1"/>
                </a:solidFill>
              </a:rPr>
              <a:t> лисички й </a:t>
            </a:r>
            <a:r>
              <a:rPr lang="ru-RU" sz="2000" b="1" dirty="0" err="1">
                <a:solidFill>
                  <a:schemeClr val="bg1"/>
                </a:solidFill>
              </a:rPr>
              <a:t>сонечко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smtClean="0">
                <a:solidFill>
                  <a:schemeClr val="bg1"/>
                </a:solidFill>
              </a:rPr>
              <a:t>кожному </a:t>
            </a:r>
            <a:r>
              <a:rPr lang="ru-RU" sz="2000" b="1" dirty="0" err="1" smtClean="0">
                <a:solidFill>
                  <a:schemeClr val="bg1"/>
                </a:solidFill>
              </a:rPr>
              <a:t>малюнку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Вибери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потрібні</a:t>
            </a:r>
            <a:r>
              <a:rPr lang="ru-RU" sz="2000" b="1" dirty="0">
                <a:solidFill>
                  <a:schemeClr val="bg1"/>
                </a:solidFill>
              </a:rPr>
              <a:t> слова з </a:t>
            </a:r>
            <a:r>
              <a:rPr lang="ru-RU" sz="2000" b="1" dirty="0" err="1">
                <a:solidFill>
                  <a:schemeClr val="bg1"/>
                </a:solidFill>
              </a:rPr>
              <a:t>довідки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0971" y="370670"/>
            <a:ext cx="9663416" cy="750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Відгадай </a:t>
            </a:r>
            <a:r>
              <a:rPr lang="ru-RU" sz="4000" b="1" dirty="0" err="1">
                <a:solidFill>
                  <a:schemeClr val="bg1"/>
                </a:solidFill>
              </a:rPr>
              <a:t>мовні</a:t>
            </a:r>
            <a:r>
              <a:rPr lang="ru-RU" sz="4000" b="1" dirty="0">
                <a:solidFill>
                  <a:schemeClr val="bg1"/>
                </a:solidFill>
              </a:rPr>
              <a:t> загадки </a:t>
            </a:r>
            <a:r>
              <a:rPr lang="ru-RU" sz="4000" b="1" dirty="0" err="1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9681"/>
          <a:stretch/>
        </p:blipFill>
        <p:spPr>
          <a:xfrm>
            <a:off x="539858" y="1400175"/>
            <a:ext cx="1984298" cy="29438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010521" y="1376676"/>
            <a:ext cx="6068165" cy="16277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1.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ключі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побачити</a:t>
            </a:r>
            <a:r>
              <a:rPr lang="ru-RU" sz="2800" dirty="0"/>
              <a:t> в </a:t>
            </a:r>
            <a:r>
              <a:rPr lang="ru-RU" sz="2800" dirty="0" err="1"/>
              <a:t>небі</a:t>
            </a:r>
            <a:r>
              <a:rPr lang="ru-RU" sz="2800" dirty="0"/>
              <a:t>?</a:t>
            </a:r>
          </a:p>
          <a:p>
            <a:r>
              <a:rPr lang="ru-RU" sz="2800" dirty="0"/>
              <a:t>2. </a:t>
            </a:r>
            <a:r>
              <a:rPr lang="ru-RU" sz="2800" dirty="0" err="1"/>
              <a:t>Якою</a:t>
            </a:r>
            <a:r>
              <a:rPr lang="ru-RU" sz="2800" dirty="0"/>
              <a:t> косою траву не </a:t>
            </a:r>
            <a:r>
              <a:rPr lang="ru-RU" sz="2800" dirty="0" err="1"/>
              <a:t>скосиш</a:t>
            </a:r>
            <a:r>
              <a:rPr lang="ru-RU" sz="2800" dirty="0"/>
              <a:t>?</a:t>
            </a:r>
          </a:p>
          <a:p>
            <a:r>
              <a:rPr lang="ru-RU" sz="2800" dirty="0"/>
              <a:t>3. З </a:t>
            </a:r>
            <a:r>
              <a:rPr lang="ru-RU" sz="2800" dirty="0" err="1"/>
              <a:t>якого</a:t>
            </a:r>
            <a:r>
              <a:rPr lang="ru-RU" sz="2800" dirty="0"/>
              <a:t> крана не </a:t>
            </a:r>
            <a:r>
              <a:rPr lang="ru-RU" sz="2800" dirty="0" err="1"/>
              <a:t>набереш</a:t>
            </a:r>
            <a:r>
              <a:rPr lang="ru-RU" sz="2800" dirty="0"/>
              <a:t> води?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673" y="3405599"/>
            <a:ext cx="2755413" cy="17037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4416" b="3525"/>
          <a:stretch/>
        </p:blipFill>
        <p:spPr>
          <a:xfrm>
            <a:off x="3108492" y="3405599"/>
            <a:ext cx="1963032" cy="2838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147" y="3405599"/>
            <a:ext cx="2838450" cy="2838450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6578"/>
            <a:ext cx="903514" cy="991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45669</TotalTime>
  <Words>459</Words>
  <Application>Microsoft Office PowerPoint</Application>
  <PresentationFormat>Произвольный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3119</cp:revision>
  <dcterms:created xsi:type="dcterms:W3CDTF">2018-01-05T16:38:53Z</dcterms:created>
  <dcterms:modified xsi:type="dcterms:W3CDTF">2024-04-12T19:36:21Z</dcterms:modified>
</cp:coreProperties>
</file>