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195" r:id="rId3"/>
    <p:sldId id="1196" r:id="rId4"/>
    <p:sldId id="1189" r:id="rId5"/>
    <p:sldId id="1187" r:id="rId6"/>
    <p:sldId id="1197" r:id="rId7"/>
    <p:sldId id="1190" r:id="rId8"/>
    <p:sldId id="1185" r:id="rId9"/>
    <p:sldId id="1135" r:id="rId10"/>
    <p:sldId id="1200" r:id="rId11"/>
    <p:sldId id="1100" r:id="rId12"/>
    <p:sldId id="1176" r:id="rId13"/>
    <p:sldId id="1193" r:id="rId14"/>
    <p:sldId id="1199" r:id="rId15"/>
    <p:sldId id="794" r:id="rId16"/>
    <p:sldId id="850" r:id="rId17"/>
    <p:sldId id="120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5FFF"/>
    <a:srgbClr val="E838BA"/>
    <a:srgbClr val="EF71CE"/>
    <a:srgbClr val="463ED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15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4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3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497dy40n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2936" y="4518304"/>
            <a:ext cx="9904154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Читання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за ролями тексту </a:t>
            </a:r>
            <a:endParaRPr lang="ru-RU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«</a:t>
            </a:r>
            <a:r>
              <a:rPr lang="ru-RU" sz="4800" b="1" dirty="0" err="1">
                <a:solidFill>
                  <a:schemeClr val="bg1"/>
                </a:solidFill>
              </a:rPr>
              <a:t>Корисна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розмова</a:t>
            </a:r>
            <a:r>
              <a:rPr lang="ru-RU" sz="4800" b="1" dirty="0" smtClean="0">
                <a:solidFill>
                  <a:schemeClr val="bg1"/>
                </a:solidFill>
              </a:rPr>
              <a:t>» </a:t>
            </a:r>
            <a:r>
              <a:rPr lang="ru-RU" sz="4800" b="1" dirty="0" err="1">
                <a:solidFill>
                  <a:schemeClr val="bg1"/>
                </a:solidFill>
              </a:rPr>
              <a:t>Теклі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Білецької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36" y="999185"/>
            <a:ext cx="2570675" cy="321848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25589" y="1465159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60830" y="1211337"/>
            <a:ext cx="10109100" cy="39703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губи, мамо?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Червоні, — сказала мати.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Червоні, як що, мамо?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Червоні, як ягідки малини. А тепер, доню, я в тебе щось спитаю. Якого кольору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земля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            — О, це я знаю, мамо. Земля чорна.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            — Чорна, як що, доню?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Глянула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дівчинка на свої рученята, засоромилася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й</a:t>
            </a: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відразу побігла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до умивальника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537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6-97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08811" y="5213508"/>
            <a:ext cx="7068482" cy="107915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текст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 smtClean="0"/>
              <a:t>назву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Корисна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розмова</a:t>
            </a:r>
            <a:r>
              <a:rPr lang="ru-RU" sz="2000" b="1" dirty="0" smtClean="0"/>
              <a:t>»?</a:t>
            </a:r>
            <a:endParaRPr lang="ru-RU" sz="2000" b="1" dirty="0"/>
          </a:p>
          <a:p>
            <a:pPr marL="354013" indent="-354013">
              <a:buAutoNum type="arabicPeriod"/>
            </a:pPr>
            <a:r>
              <a:rPr lang="ru-RU" sz="2000" b="1" dirty="0"/>
              <a:t>Як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по-іншому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назвати</a:t>
            </a:r>
            <a:r>
              <a:rPr lang="ru-RU" sz="2000" b="1" dirty="0"/>
              <a:t>? </a:t>
            </a:r>
          </a:p>
          <a:p>
            <a:pPr marL="354013" indent="-354013">
              <a:buAutoNum type="arabicPeriod"/>
            </a:pP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дівчинка</a:t>
            </a:r>
            <a:r>
              <a:rPr lang="ru-RU" sz="2000" b="1" dirty="0"/>
              <a:t> </a:t>
            </a:r>
            <a:r>
              <a:rPr lang="ru-RU" sz="2000" b="1" dirty="0" err="1"/>
              <a:t>засоромилась</a:t>
            </a:r>
            <a:r>
              <a:rPr lang="ru-RU" sz="2000" b="1" dirty="0"/>
              <a:t> і </a:t>
            </a:r>
            <a:r>
              <a:rPr lang="ru-RU" sz="2000" b="1" dirty="0" err="1"/>
              <a:t>побігла</a:t>
            </a:r>
            <a:r>
              <a:rPr lang="ru-RU" sz="2000" b="1" dirty="0"/>
              <a:t> до </a:t>
            </a:r>
            <a:r>
              <a:rPr lang="ru-RU" sz="2000" b="1" dirty="0" err="1"/>
              <a:t>умивальника</a:t>
            </a:r>
            <a:r>
              <a:rPr lang="ru-RU" sz="2000" b="1" dirty="0"/>
              <a:t>?</a:t>
            </a:r>
            <a:endParaRPr lang="uk-UA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78256" y="428988"/>
            <a:ext cx="8732066" cy="6682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Текля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Білецька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Корисна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розмова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1 клас\1. Навчання грамоти\1 УРОКИ 2023\1 Читання\7 Післябукварний період\105 - «Корисна розмова» Теклі Білецької\2024-04-10_2034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2325" r="3208" b="4960"/>
          <a:stretch/>
        </p:blipFill>
        <p:spPr bwMode="auto">
          <a:xfrm>
            <a:off x="9406890" y="4098330"/>
            <a:ext cx="2401110" cy="240111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9925" y="565946"/>
            <a:ext cx="8732066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Читаємо </a:t>
            </a:r>
            <a:r>
              <a:rPr lang="ru-RU" sz="4000" b="1" dirty="0" err="1">
                <a:solidFill>
                  <a:schemeClr val="bg1"/>
                </a:solidFill>
              </a:rPr>
              <a:t>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8" y="4907902"/>
            <a:ext cx="1882004" cy="18820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5" y="1739482"/>
            <a:ext cx="236962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донечка 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4" y="2439998"/>
            <a:ext cx="23696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косички 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4" y="3156802"/>
            <a:ext cx="23696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колосся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4" y="3857318"/>
            <a:ext cx="23696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губи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4" y="4623128"/>
            <a:ext cx="236962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червоні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190401" y="1739482"/>
            <a:ext cx="239937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малина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190401" y="2456286"/>
            <a:ext cx="239937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ягідки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190401" y="3156802"/>
            <a:ext cx="239937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земля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190401" y="3857932"/>
            <a:ext cx="239937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чорна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190400" y="4558447"/>
            <a:ext cx="239937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рученята</a:t>
            </a:r>
            <a:endParaRPr lang="ru-RU" alt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3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721106" y="480422"/>
            <a:ext cx="8732066" cy="6925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Читання </a:t>
            </a:r>
            <a:r>
              <a:rPr lang="ru-RU" sz="4000" b="1" dirty="0" err="1">
                <a:solidFill>
                  <a:schemeClr val="bg1"/>
                </a:solidFill>
              </a:rPr>
              <a:t>діалогу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7196" y="1300897"/>
            <a:ext cx="7400984" cy="49970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Мамо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якого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вони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кольору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Голубі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твої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очка.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мої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коси,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мамо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Золоті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доню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пшеничне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колосся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А губи,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мамо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Червоні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Червоні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мамо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Червоні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ягідки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малини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тепер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доню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 в тебе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щось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спитаю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Якого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кольору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земля?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О,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я знаю,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мамо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Земля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чорна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Чорна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доню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46365" y="1283028"/>
            <a:ext cx="2050794" cy="781512"/>
          </a:xfrm>
          <a:prstGeom prst="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Театралізація діалогу</a:t>
            </a:r>
          </a:p>
        </p:txBody>
      </p:sp>
      <p:pic>
        <p:nvPicPr>
          <p:cNvPr id="8" name="Picture 2" descr="Недорогие театры в Москве - где дешевле спектакл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5" b="8785"/>
          <a:stretch/>
        </p:blipFill>
        <p:spPr bwMode="auto">
          <a:xfrm>
            <a:off x="8753011" y="4248487"/>
            <a:ext cx="2437501" cy="20494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Театральная студия &amp;quot;Восторг&amp;quot; | Главна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r="11798"/>
          <a:stretch/>
        </p:blipFill>
        <p:spPr bwMode="auto">
          <a:xfrm>
            <a:off x="8936434" y="2262374"/>
            <a:ext cx="2060725" cy="183221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03020" y="445745"/>
            <a:ext cx="9552969" cy="11430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Пригадай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>
                <a:solidFill>
                  <a:schemeClr val="bg1"/>
                </a:solidFill>
              </a:rPr>
              <a:t>з </a:t>
            </a:r>
            <a:r>
              <a:rPr lang="ru-RU" sz="3200" b="1" dirty="0" err="1">
                <a:solidFill>
                  <a:schemeClr val="bg1"/>
                </a:solidFill>
              </a:rPr>
              <a:t>чим</a:t>
            </a:r>
            <a:r>
              <a:rPr lang="ru-RU" sz="3200" b="1" dirty="0">
                <a:solidFill>
                  <a:schemeClr val="bg1"/>
                </a:solidFill>
              </a:rPr>
              <a:t> мама </a:t>
            </a:r>
            <a:r>
              <a:rPr lang="ru-RU" sz="3200" b="1" dirty="0" err="1">
                <a:solidFill>
                  <a:schemeClr val="bg1"/>
                </a:solidFill>
              </a:rPr>
              <a:t>порівнювала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очі</a:t>
            </a:r>
            <a:r>
              <a:rPr lang="ru-RU" sz="3200" b="1" dirty="0">
                <a:solidFill>
                  <a:schemeClr val="bg1"/>
                </a:solidFill>
              </a:rPr>
              <a:t>, губи і </a:t>
            </a:r>
            <a:r>
              <a:rPr lang="ru-RU" sz="3200" b="1" dirty="0" err="1">
                <a:solidFill>
                  <a:schemeClr val="bg1"/>
                </a:solidFill>
              </a:rPr>
              <a:t>волосся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донечки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85935" y="1714636"/>
            <a:ext cx="241029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волосся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6456" y="1714637"/>
            <a:ext cx="2055834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губи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51397" y="1692872"/>
            <a:ext cx="1978554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очі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29" y="2808963"/>
            <a:ext cx="1978087" cy="17099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507" y="4673102"/>
            <a:ext cx="2145428" cy="164057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126" y="2434978"/>
            <a:ext cx="1801969" cy="1709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288" t="20190" r="7645" b="16278"/>
          <a:stretch/>
        </p:blipFill>
        <p:spPr>
          <a:xfrm>
            <a:off x="5371480" y="4892862"/>
            <a:ext cx="1924752" cy="14208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838" y="4349321"/>
            <a:ext cx="1792799" cy="196435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3" name="Picture 4" descr="Синий колокольчик, цветок колокольчик ПНГ на Прозрачном Фоне • Скачать PNG  Синий колокольчик, цветок колокольчи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888" y="2968548"/>
            <a:ext cx="1976063" cy="12157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cxnSp>
        <p:nvCxnSpPr>
          <p:cNvPr id="23" name="Прямая со стрелкой 22"/>
          <p:cNvCxnSpPr/>
          <p:nvPr/>
        </p:nvCxnSpPr>
        <p:spPr>
          <a:xfrm>
            <a:off x="3132290" y="2422523"/>
            <a:ext cx="2490649" cy="247033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240780" y="2422523"/>
            <a:ext cx="1488058" cy="192679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4885935" y="2422523"/>
            <a:ext cx="4067954" cy="225057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Історія - Про Україну | Oekraïne, Paaseie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20" y="1410345"/>
            <a:ext cx="3985260" cy="344878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19351" y="560045"/>
            <a:ext cx="9224798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754" y="1447483"/>
            <a:ext cx="6565082" cy="101566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Впізнай слова, в яких пропущені букви голосних звуків. Чому слова з пропущеними буквами написані з великої букви? Надрукуй оновлені словосполучення.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601" y="2551234"/>
            <a:ext cx="26418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Країна  .</a:t>
            </a:r>
            <a:r>
              <a:rPr lang="uk-UA" sz="3200" b="1" dirty="0" err="1" smtClean="0">
                <a:solidFill>
                  <a:schemeClr val="bg1"/>
                </a:solidFill>
              </a:rPr>
              <a:t>кр</a:t>
            </a:r>
            <a:r>
              <a:rPr lang="uk-UA" sz="3200" b="1" dirty="0" smtClean="0">
                <a:solidFill>
                  <a:schemeClr val="bg1"/>
                </a:solidFill>
              </a:rPr>
              <a:t>..н.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6134" y="3948501"/>
            <a:ext cx="252935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місто </a:t>
            </a:r>
            <a:r>
              <a:rPr lang="uk-UA" sz="3200" b="1" dirty="0" err="1" smtClean="0">
                <a:solidFill>
                  <a:schemeClr val="bg1"/>
                </a:solidFill>
              </a:rPr>
              <a:t>К..в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1267" y="2551234"/>
            <a:ext cx="255179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гори </a:t>
            </a:r>
            <a:r>
              <a:rPr lang="uk-UA" sz="3200" b="1" dirty="0" err="1" smtClean="0">
                <a:solidFill>
                  <a:schemeClr val="bg1"/>
                </a:solidFill>
              </a:rPr>
              <a:t>К.рп.т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0862" y="2551234"/>
            <a:ext cx="17637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Україна,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754" y="4794092"/>
            <a:ext cx="5744723" cy="40011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Побудуй речення зі слів. Надрукуй його.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3602" y="3245865"/>
            <a:ext cx="25595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ріка  </a:t>
            </a:r>
            <a:r>
              <a:rPr lang="uk-UA" sz="3200" b="1" dirty="0" err="1" smtClean="0">
                <a:solidFill>
                  <a:schemeClr val="bg1"/>
                </a:solidFill>
              </a:rPr>
              <a:t>Дн.пр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8279" y="3247992"/>
            <a:ext cx="166722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Дніпро,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1160" y="3948501"/>
            <a:ext cx="14843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Київ,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7016" y="2551234"/>
            <a:ext cx="178321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Карпати,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25543" y="3219162"/>
            <a:ext cx="255179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море .</a:t>
            </a:r>
            <a:r>
              <a:rPr lang="uk-UA" sz="3200" b="1" dirty="0" err="1" smtClean="0">
                <a:solidFill>
                  <a:schemeClr val="bg1"/>
                </a:solidFill>
              </a:rPr>
              <a:t>з.вськ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9603" y="3219162"/>
            <a:ext cx="20261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Азовське,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5542" y="3933509"/>
            <a:ext cx="316901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вулиця </a:t>
            </a:r>
            <a:r>
              <a:rPr lang="uk-UA" sz="3200" b="1" dirty="0" err="1" smtClean="0">
                <a:solidFill>
                  <a:schemeClr val="bg1"/>
                </a:solidFill>
              </a:rPr>
              <a:t>Ш.вч.нк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83883" y="3933508"/>
            <a:ext cx="211545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Шевченка.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99028" y="5255455"/>
            <a:ext cx="46123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України, столиця, Київ.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88979" y="5255455"/>
            <a:ext cx="464298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Київ – столиця України.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9" grpId="0" animBg="1"/>
      <p:bldP spid="26" grpId="0" animBg="1"/>
      <p:bldP spid="27" grpId="0" animBg="1"/>
      <p:bldP spid="28" grpId="0" animBg="1"/>
      <p:bldP spid="32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873" y="503521"/>
            <a:ext cx="8755124" cy="7080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0772" y="1634116"/>
            <a:ext cx="5243168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йшлося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Читалочки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розповідається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Корисна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розмова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цінного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узяв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/ла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уроку для себе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838347" y="1622407"/>
            <a:ext cx="2997300" cy="3615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437590" y="1634114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54974" y="407563"/>
            <a:ext cx="8811364" cy="7468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9738" y="2250232"/>
            <a:ext cx="1248748" cy="12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42732" y="1930783"/>
            <a:ext cx="2317637" cy="168006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Вибери ту акваріумну рибку, що демонструє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твою роботу на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19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Рефлексія. Вправа «Рибка»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349740" y="1745203"/>
            <a:ext cx="2016868" cy="102561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Час за роботою пролетів непомітно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449044" y="4522821"/>
            <a:ext cx="2705009" cy="8340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Успішно впорав/</a:t>
            </a:r>
            <a:r>
              <a:rPr lang="uk-UA" sz="2000" b="1" dirty="0" err="1" smtClean="0"/>
              <a:t>лася</a:t>
            </a:r>
            <a:r>
              <a:rPr lang="uk-UA" sz="2000" b="1" dirty="0" smtClean="0"/>
              <a:t> </a:t>
            </a:r>
            <a:r>
              <a:rPr lang="uk-UA" sz="2000" b="1" dirty="0"/>
              <a:t>із </a:t>
            </a:r>
            <a:r>
              <a:rPr lang="uk-UA" sz="2000" b="1" dirty="0" smtClean="0"/>
              <a:t>завданнями</a:t>
            </a:r>
            <a:endParaRPr lang="ru-RU" sz="20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866090" y="3074931"/>
            <a:ext cx="2649107" cy="10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Деякі завдання зроблені мною з допомогою.</a:t>
            </a:r>
            <a:endParaRPr lang="ru-RU" sz="2000" b="1" dirty="0"/>
          </a:p>
        </p:txBody>
      </p:sp>
      <p:pic>
        <p:nvPicPr>
          <p:cNvPr id="11" name="Рисунок 10" descr="C:\Users\Света\AppData\Local\Microsoft\Windows\Temporary Internet Files\Content.Word\Новый рисунок (7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9" y="1345807"/>
            <a:ext cx="1609720" cy="27874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Рисунок 11" descr="C:\Users\Света\AppData\Local\Microsoft\Windows\Temporary Internet Files\Content.Word\Новый рисунок (8)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9" y="1345805"/>
            <a:ext cx="1590657" cy="277837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Рисунок 13" descr="ÐÐ°ÑÑÐ¸Ð½ÐºÐ¸ Ð¿Ð¾ Ð·Ð°Ð¿ÑÐ¾ÑÑ &quot;Ð¶Ð¾Ð²ÑÐ° ÑÐ¸Ð±Ð°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20" y="1649889"/>
            <a:ext cx="1922341" cy="108510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" name="Рисунок 14" descr="ÐÐ°ÑÑÐ¸Ð½ÐºÐ¸ Ð¿Ð¾ Ð·Ð°Ð¿ÑÐ¾ÑÑ &quot;ÑÐµÑÐ²Ð¾Ð½Ð° Ð°ÐºÐ²Ð°ÑÑÑÐ¼Ð½Ð° ÑÐ¸Ð±Ð°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58" y="3049250"/>
            <a:ext cx="2013794" cy="108401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7993469" y="4544558"/>
            <a:ext cx="2999845" cy="82031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bg1"/>
                </a:solidFill>
              </a:rPr>
              <a:t>Всі завдання уроку мною розв’язані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ÐÐ°ÑÑÐ¸Ð½ÐºÐ¸ Ð¿Ð¾ Ð·Ð°Ð¿ÑÐ¾ÑÑ &quot;Ð·ÐµÐ»ÐµÐ½Ð° ÑÐ¸Ð±Ð° Ð°ÐºÐ²Ð°ÑÑÑÐ¼Ð½Ð°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97" y="4544558"/>
            <a:ext cx="1989654" cy="115192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2" name="Рисунок 21" descr="ÐÐ°ÑÑÐ¸Ð½ÐºÐ¸ Ð¿Ð¾ Ð·Ð°Ð¿ÑÐ¾ÑÑ &quot;ÑÐ¸Ð½Ñ Ð°ÐºÐ²Ð°ÑÑÑÐ¼Ð½Ð° ÑÐ¸Ð±Ð°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58" y="4574440"/>
            <a:ext cx="2132401" cy="112204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007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351" y="2665819"/>
            <a:ext cx="5938564" cy="29870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72516" y="503283"/>
            <a:ext cx="8732066" cy="7745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>
                <a:solidFill>
                  <a:schemeClr val="bg1"/>
                </a:solidFill>
              </a:rPr>
              <a:t>Емоційне налаштування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977" y="1757878"/>
            <a:ext cx="528740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знову лунає дзвінок,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 всіх на урок.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дружно ми працювати,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 та фантазувати. </a:t>
            </a:r>
          </a:p>
        </p:txBody>
      </p:sp>
    </p:spTree>
    <p:extLst>
      <p:ext uri="{BB962C8B-B14F-4D97-AF65-F5344CB8AC3E}">
        <p14:creationId xmlns:p14="http://schemas.microsoft.com/office/powerpoint/2010/main" val="36440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42733" y="1320579"/>
            <a:ext cx="2317637" cy="16800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Існує повір’я,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риба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це символ родючості й життєдайності.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19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урок. Вправа «Рибка»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204261" y="1345805"/>
            <a:ext cx="2310937" cy="89447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Готовність  до активної роботи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5730331" y="5236460"/>
            <a:ext cx="4732020" cy="8340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На </a:t>
            </a:r>
            <a:r>
              <a:rPr lang="uk-UA" sz="2000" b="1" dirty="0" err="1"/>
              <a:t>уроці</a:t>
            </a:r>
            <a:r>
              <a:rPr lang="uk-UA" sz="2000" b="1" dirty="0"/>
              <a:t> </a:t>
            </a:r>
            <a:r>
              <a:rPr lang="uk-UA" sz="2000" b="1" dirty="0" smtClean="0"/>
              <a:t>успішно впораєшся </a:t>
            </a:r>
            <a:r>
              <a:rPr lang="uk-UA" sz="2000" b="1" dirty="0"/>
              <a:t>із завданнями, </a:t>
            </a:r>
            <a:r>
              <a:rPr lang="uk-UA" sz="2000" b="1" dirty="0" smtClean="0"/>
              <a:t>виявиш творче мислення</a:t>
            </a:r>
            <a:endParaRPr lang="ru-RU" sz="20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866091" y="2822179"/>
            <a:ext cx="2649107" cy="10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Настороженість, </a:t>
            </a:r>
            <a:r>
              <a:rPr lang="uk-UA" sz="2000" b="1" dirty="0"/>
              <a:t>але </a:t>
            </a:r>
            <a:r>
              <a:rPr lang="uk-UA" sz="2000" b="1" dirty="0" smtClean="0"/>
              <a:t>здатність </a:t>
            </a:r>
            <a:r>
              <a:rPr lang="uk-UA" sz="2000" b="1" dirty="0"/>
              <a:t>працювати.</a:t>
            </a:r>
            <a:endParaRPr lang="ru-RU" sz="2000" b="1" dirty="0"/>
          </a:p>
        </p:txBody>
      </p:sp>
      <p:pic>
        <p:nvPicPr>
          <p:cNvPr id="11" name="Рисунок 10" descr="C:\Users\Света\AppData\Local\Microsoft\Windows\Temporary Internet Files\Content.Word\Новый рисунок (7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9" y="1345807"/>
            <a:ext cx="1609720" cy="27874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Рисунок 11" descr="C:\Users\Света\AppData\Local\Microsoft\Windows\Temporary Internet Files\Content.Word\Новый рисунок (8)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9" y="1345805"/>
            <a:ext cx="1590657" cy="277837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Рисунок 13" descr="ÐÐ°ÑÑÐ¸Ð½ÐºÐ¸ Ð¿Ð¾ Ð·Ð°Ð¿ÑÐ¾ÑÑ &quot;Ð¶Ð¾Ð²ÑÐ° ÑÐ¸Ð±Ð°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70" y="1345807"/>
            <a:ext cx="1922341" cy="108510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" name="Рисунок 14" descr="ÐÐ°ÑÑÐ¸Ð½ÐºÐ¸ Ð¿Ð¾ Ð·Ð°Ð¿ÑÐ¾ÑÑ &quot;ÑÐµÑÐ²Ð¾Ð½Ð° Ð°ÐºÐ²Ð°ÑÑÑÐ¼Ð½Ð° ÑÐ¸Ð±Ð°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58" y="2770816"/>
            <a:ext cx="2013794" cy="108401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7985294" y="4155865"/>
            <a:ext cx="3529901" cy="82031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bg1"/>
                </a:solidFill>
              </a:rPr>
              <a:t>Готовність  до розв’язання серйозних проблем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ÐÐ°ÑÑÐ¸Ð½ÐºÐ¸ Ð¿Ð¾ Ð·Ð°Ð¿ÑÐ¾ÑÑ &quot;Ð·ÐµÐ»ÐµÐ½Ð° ÑÐ¸Ð±Ð° Ð°ÐºÐ²Ð°ÑÑÑÐ¼Ð½Ð°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31" y="3968596"/>
            <a:ext cx="1989654" cy="115192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2" name="Рисунок 21" descr="ÐÐ°ÑÑÐ¸Ð½ÐºÐ¸ Ð¿Ð¾ Ð·Ð°Ð¿ÑÐ¾ÑÑ &quot;ÑÐ¸Ð½Ñ Ð°ÐºÐ²Ð°ÑÑÑÐ¼Ð½Ð° ÑÐ¸Ð±Ð°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59" y="4948428"/>
            <a:ext cx="2132401" cy="112204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642733" y="3126832"/>
            <a:ext cx="2317637" cy="25178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ту рибку, яку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ти хочеш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пустити в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свій акваріум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, а я зроблю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прогноз твого стану на урок.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0190" y="536323"/>
            <a:ext cx="9236195" cy="795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швидко склади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1634489"/>
            <a:ext cx="2354975" cy="4182845"/>
          </a:xfrm>
          <a:prstGeom prst="rect">
            <a:avLst/>
          </a:prstGeom>
        </p:spPr>
      </p:pic>
      <p:pic>
        <p:nvPicPr>
          <p:cNvPr id="10" name="Рисунок 12" descr="http://www.yrok.net.ua/_ld/53/55783777.jpg">
            <a:extLst>
              <a:ext uri="{FF2B5EF4-FFF2-40B4-BE49-F238E27FC236}">
                <a16:creationId xmlns="" xmlns:a16="http://schemas.microsoft.com/office/drawing/2014/main" id="{87C10879-BE25-4C32-9956-DCA9FDC86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47343" r="3909" b="3524"/>
          <a:stretch/>
        </p:blipFill>
        <p:spPr bwMode="auto">
          <a:xfrm>
            <a:off x="3326525" y="1456560"/>
            <a:ext cx="7429860" cy="47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5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7300" y="620259"/>
            <a:ext cx="9664502" cy="9113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Читацька розминка. Прочитай скоромовку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174" y="1702195"/>
            <a:ext cx="3857836" cy="2349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Ворона проворонила </a:t>
            </a:r>
            <a:r>
              <a:rPr lang="ru-RU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вороненя</a:t>
            </a:r>
            <a:endParaRPr lang="uk-UA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ташині скоромовки. (картонка) | Книжкова Хата - магазин цікавих книг! м.  Коломия, вул. Чорновола,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50785"/>
            <a:ext cx="6644640" cy="341534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59884" y="4136371"/>
            <a:ext cx="3857836" cy="168801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Як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розумієш</a:t>
            </a:r>
            <a:r>
              <a:rPr lang="ru-RU" sz="2400" b="1" dirty="0" smtClean="0"/>
              <a:t> слово «проворонила»? </a:t>
            </a:r>
          </a:p>
          <a:p>
            <a:pPr algn="ctr"/>
            <a:r>
              <a:rPr lang="ru-RU" sz="2400" b="1" dirty="0" smtClean="0"/>
              <a:t>Яка </a:t>
            </a:r>
            <a:r>
              <a:rPr lang="ru-RU" sz="2400" b="1" dirty="0" err="1" smtClean="0"/>
              <a:t>спільна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частина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усіх</a:t>
            </a:r>
            <a:r>
              <a:rPr lang="ru-RU" sz="2400" b="1" dirty="0" smtClean="0"/>
              <a:t> словах </a:t>
            </a:r>
            <a:r>
              <a:rPr lang="ru-RU" sz="2400" b="1" dirty="0" err="1" smtClean="0"/>
              <a:t>скоромовки</a:t>
            </a:r>
            <a:r>
              <a:rPr lang="ru-RU" sz="2400" b="1" dirty="0" smtClean="0"/>
              <a:t>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2196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1706" y="1914161"/>
            <a:ext cx="604535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усвідомлено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відповідному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Надрукуємо словосполучення з власними географічними назвами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3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0130" y="417182"/>
            <a:ext cx="10113507" cy="11030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Починаємо з розминки. Прочитай вірш із </a:t>
            </a:r>
            <a:r>
              <a:rPr lang="uk-UA" sz="3600" b="1" dirty="0" err="1">
                <a:solidFill>
                  <a:schemeClr val="bg1"/>
                </a:solidFill>
              </a:rPr>
              <a:t>Читалочкою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6" y="1521633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17863" y="1954530"/>
            <a:ext cx="5234863" cy="44001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Задивилось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сонечко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маленьку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Сонечку: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Сонечка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умита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Сонечка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одіта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чисті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черевички,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у косичках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стрічки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Усміхнулось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сонечко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до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малої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Сонечки.</a:t>
            </a:r>
          </a:p>
          <a:p>
            <a:pPr algn="r"/>
            <a:r>
              <a:rPr lang="ru-RU" sz="3200" b="1" i="1" dirty="0" err="1">
                <a:solidFill>
                  <a:schemeClr val="accent2">
                    <a:lumMod val="75000"/>
                  </a:schemeClr>
                </a:solidFill>
              </a:rPr>
              <a:t>Грицько</a:t>
            </a: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 Бойко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Щаслива дівчинк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6991" r="4255" b="6201"/>
          <a:stretch/>
        </p:blipFill>
        <p:spPr bwMode="auto">
          <a:xfrm>
            <a:off x="6830821" y="1663829"/>
            <a:ext cx="2052000" cy="3096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830821" y="5046959"/>
            <a:ext cx="4322816" cy="11477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виглядала</a:t>
            </a:r>
            <a:r>
              <a:rPr lang="ru-RU" sz="2400" b="1" dirty="0"/>
              <a:t> </a:t>
            </a:r>
            <a:r>
              <a:rPr lang="ru-RU" sz="2400" b="1" dirty="0" err="1"/>
              <a:t>дівчинка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сонечко</a:t>
            </a:r>
            <a:r>
              <a:rPr lang="ru-RU" sz="2400" b="1" dirty="0"/>
              <a:t> </a:t>
            </a:r>
            <a:r>
              <a:rPr lang="ru-RU" sz="2400" b="1" dirty="0" err="1"/>
              <a:t>усміхнулося</a:t>
            </a:r>
            <a:r>
              <a:rPr lang="ru-RU" sz="2400" b="1" dirty="0"/>
              <a:t> до </a:t>
            </a:r>
            <a:r>
              <a:rPr lang="ru-RU" sz="2400" b="1" dirty="0" err="1"/>
              <a:t>неї</a:t>
            </a:r>
            <a:r>
              <a:rPr lang="ru-RU" sz="2400" b="1" dirty="0"/>
              <a:t>?</a:t>
            </a:r>
            <a:endParaRPr lang="uk-UA" sz="2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673" y="1639367"/>
            <a:ext cx="2058248" cy="19530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494395" y="3652530"/>
            <a:ext cx="3049905" cy="11673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по-іншому називають дівчинку з таким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ім’ям?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942" y="1623060"/>
            <a:ext cx="7797018" cy="440120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стрічки       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 подумала        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донечка      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запитала    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блузочка     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заплітала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спідничка   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тішилася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колосся       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вибиралася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3086100" algn="l"/>
              </a:tabLs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незабудки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  </a:t>
            </a: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розчісувала	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3086100" algn="l"/>
              </a:tabLs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дзеркало       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сподобалось</a:t>
            </a: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	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3500" b="1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умивальник            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  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засоромилася</a:t>
            </a:r>
            <a:endParaRPr lang="ru-RU" sz="3500" b="1" dirty="0">
              <a:solidFill>
                <a:schemeClr val="accent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6325" y="492702"/>
            <a:ext cx="8732066" cy="9246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робота </a:t>
            </a:r>
          </a:p>
        </p:txBody>
      </p:sp>
      <p:pic>
        <p:nvPicPr>
          <p:cNvPr id="2050" name="Picture 2" descr="Ребенок читает книгу, сидящую на полу Pr... | Free Vector #Freepik  #freevector #background #school #book #cartoon | Иллюстратор, Милые рисунки,  Школьные фрес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899" y="2602359"/>
            <a:ext cx="2266786" cy="342190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8256" y="428988"/>
            <a:ext cx="8732066" cy="6682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Текля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Білецька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Корисна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розмова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6471" y="1169140"/>
            <a:ext cx="9710974" cy="483209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Вибиралася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мати зі своєю малою донечкою до бабуні в гості. Одягла дівчинку в новеньку спідничку, вишиту блузочку. Посадила доню перед дзеркалом і стала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чепурити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 Розчісувала світле волосся, заплітала косички, вплітала в них красиві стрічки. Доня тішилася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стрічкàми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 А потім спитала: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Мамо, якого вони кольору?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Голубі, як твої очка, — сказала мама.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Сподобалось доні, що в неї оченята, як незабудки. Подумала трохи й знову запитала: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А які мої коси, мамо?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Золоті, доню, як пшеничне колосся. 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537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6-97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1 Читання\7 Післябукварний період\105 - «Корисна розмова» Теклі Білецької\2024-04-10_2034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2325" r="3208" b="4960"/>
          <a:stretch/>
        </p:blipFill>
        <p:spPr bwMode="auto">
          <a:xfrm>
            <a:off x="9406890" y="4098330"/>
            <a:ext cx="2401110" cy="240111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54386</TotalTime>
  <Words>752</Words>
  <Application>Microsoft Office PowerPoint</Application>
  <PresentationFormat>Произвольный</PresentationFormat>
  <Paragraphs>135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3615</cp:revision>
  <dcterms:created xsi:type="dcterms:W3CDTF">2018-01-05T16:38:53Z</dcterms:created>
  <dcterms:modified xsi:type="dcterms:W3CDTF">2024-04-14T12:18:08Z</dcterms:modified>
</cp:coreProperties>
</file>