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9" r:id="rId3"/>
    <p:sldId id="1723" r:id="rId4"/>
    <p:sldId id="1844" r:id="rId5"/>
    <p:sldId id="1750" r:id="rId6"/>
    <p:sldId id="1761" r:id="rId7"/>
    <p:sldId id="1807" r:id="rId8"/>
    <p:sldId id="1808" r:id="rId9"/>
    <p:sldId id="1809" r:id="rId10"/>
    <p:sldId id="1431" r:id="rId11"/>
    <p:sldId id="1688" r:id="rId12"/>
    <p:sldId id="1831" r:id="rId13"/>
    <p:sldId id="1837" r:id="rId14"/>
    <p:sldId id="1711" r:id="rId15"/>
    <p:sldId id="1843" r:id="rId16"/>
    <p:sldId id="1845" r:id="rId17"/>
    <p:sldId id="1847" r:id="rId18"/>
    <p:sldId id="1803" r:id="rId19"/>
    <p:sldId id="1440" r:id="rId20"/>
    <p:sldId id="1804" r:id="rId21"/>
    <p:sldId id="15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23"/>
            <p14:sldId id="1844"/>
            <p14:sldId id="1750"/>
            <p14:sldId id="1761"/>
            <p14:sldId id="1807"/>
            <p14:sldId id="1808"/>
            <p14:sldId id="1809"/>
            <p14:sldId id="1431"/>
            <p14:sldId id="1688"/>
            <p14:sldId id="1831"/>
            <p14:sldId id="1837"/>
            <p14:sldId id="1711"/>
            <p14:sldId id="1843"/>
            <p14:sldId id="1845"/>
            <p14:sldId id="1847"/>
            <p14:sldId id="1803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zrh5g1ua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microsoft.com/office/2007/relationships/hdphoto" Target="../media/hdphoto6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hyperlink" Target="https://wordwall.net/uk/embed/d960f483022f437989884b82bf462e5a?themeId=1&amp;templateId=36&amp;fontStackId=0" TargetMode="Externa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46916" y="4835122"/>
            <a:ext cx="8925018" cy="102155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Порівняння чисел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2613" y="1144619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Эсмира_512х512\O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15" y="1113424"/>
            <a:ext cx="3016227" cy="301622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4257" y="533400"/>
            <a:ext cx="9270787" cy="8490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660" y="1994376"/>
            <a:ext cx="546207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продовжимо порівнювати числа у межах сотні.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Будемо розв'язувати задачу на знаходження невідомого доданка.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7707975" y="1376076"/>
            <a:ext cx="4179226" cy="1859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3037" y="1340931"/>
            <a:ext cx="5448368" cy="1859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83340" y="494529"/>
            <a:ext cx="8732066" cy="779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Порівняння 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CFE3D28-3513-9DC9-0F99-03998EED4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4764958" y="1585419"/>
            <a:ext cx="506776" cy="13009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3019891" y="3192364"/>
            <a:ext cx="25592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100 </a:t>
            </a:r>
            <a:r>
              <a:rPr lang="en-US" sz="4400" b="1" dirty="0">
                <a:solidFill>
                  <a:srgbClr val="3366FF"/>
                </a:solidFill>
              </a:rPr>
              <a:t>&gt; </a:t>
            </a:r>
            <a:r>
              <a:rPr lang="uk-UA" sz="4400" b="1" dirty="0">
                <a:solidFill>
                  <a:srgbClr val="3366FF"/>
                </a:solidFill>
              </a:rPr>
              <a:t>34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grpSp>
        <p:nvGrpSpPr>
          <p:cNvPr id="34" name="Групувати 28">
            <a:extLst>
              <a:ext uri="{FF2B5EF4-FFF2-40B4-BE49-F238E27FC236}">
                <a16:creationId xmlns="" xmlns:a16="http://schemas.microsoft.com/office/drawing/2014/main" id="{1B5611B0-A644-250C-66F0-16852BE37DEF}"/>
              </a:ext>
            </a:extLst>
          </p:cNvPr>
          <p:cNvGrpSpPr/>
          <p:nvPr/>
        </p:nvGrpSpPr>
        <p:grpSpPr>
          <a:xfrm>
            <a:off x="1976404" y="1310584"/>
            <a:ext cx="1926852" cy="1776420"/>
            <a:chOff x="9081391" y="1878591"/>
            <a:chExt cx="3047593" cy="1962421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EC1CBA4A-4567-BAAA-0DEB-E6E3BB789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8193876">
              <a:off x="9599849" y="2415062"/>
              <a:ext cx="617942" cy="1586286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112355DF-F3FE-E383-7083-D061444D1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9263600">
              <a:off x="9699437" y="2205727"/>
              <a:ext cx="617942" cy="158628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2559547E-004E-DA85-211D-B2622ADC3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20704559">
              <a:off x="9920967" y="2022745"/>
              <a:ext cx="617942" cy="158628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D9D65F62-A530-F66D-AC69-405F4E5C0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7053836">
              <a:off x="9565563" y="2675666"/>
              <a:ext cx="617942" cy="1586286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4E19C551-9814-A7C1-9F43-E9ABFC9F9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>
              <a:off x="10113873" y="1925368"/>
              <a:ext cx="617942" cy="1586286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D7D1DF15-9FA0-C994-1368-3C6ADA5EE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flipH="1">
              <a:off x="10545544" y="1878591"/>
              <a:ext cx="617942" cy="158628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="" xmlns:a16="http://schemas.microsoft.com/office/drawing/2014/main" id="{202C4F62-80D2-C681-120E-FF687C718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123435" flipH="1">
              <a:off x="10704099" y="2045057"/>
              <a:ext cx="617942" cy="1586286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9F05CC96-DF48-D8F5-ED3B-251311234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2535369" flipH="1">
              <a:off x="10881312" y="2254726"/>
              <a:ext cx="617942" cy="1586286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8C81B5A9-2C75-A50D-807B-93544EA7E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3421266" flipH="1">
              <a:off x="11008569" y="2445256"/>
              <a:ext cx="617942" cy="158628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="" xmlns:a16="http://schemas.microsoft.com/office/drawing/2014/main" id="{04364FFD-A744-E6AD-9679-E1D02CE85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4274922" flipH="1">
              <a:off x="11026870" y="2635856"/>
              <a:ext cx="617942" cy="1586286"/>
            </a:xfrm>
            <a:prstGeom prst="rect">
              <a:avLst/>
            </a:prstGeom>
          </p:spPr>
        </p:pic>
      </p:grp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D972B352-E8E5-E016-4179-83459D187693}"/>
              </a:ext>
            </a:extLst>
          </p:cNvPr>
          <p:cNvSpPr/>
          <p:nvPr/>
        </p:nvSpPr>
        <p:spPr>
          <a:xfrm rot="16200000">
            <a:off x="6425208" y="2523235"/>
            <a:ext cx="504654" cy="26658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BB540C93-2964-8606-0037-316A29E46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5367816" y="1594838"/>
            <a:ext cx="506776" cy="13009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AB910F1F-EBDF-5E51-8A10-D4E496A18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5999866" y="1584143"/>
            <a:ext cx="506776" cy="1300918"/>
          </a:xfrm>
          <a:prstGeom prst="rect">
            <a:avLst/>
          </a:prstGeom>
        </p:spPr>
      </p:pic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C65D5B85-FBB5-53AC-E087-E2C98DE8F3C8}"/>
              </a:ext>
            </a:extLst>
          </p:cNvPr>
          <p:cNvSpPr/>
          <p:nvPr/>
        </p:nvSpPr>
        <p:spPr>
          <a:xfrm rot="16200000">
            <a:off x="6806747" y="2509214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BD74600-B673-8D7F-6842-A86DF2B21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-7173" y="216711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B30D1A44-7104-6CA6-1191-4DA7C4BECDE5}"/>
              </a:ext>
            </a:extLst>
          </p:cNvPr>
          <p:cNvSpPr/>
          <p:nvPr/>
        </p:nvSpPr>
        <p:spPr>
          <a:xfrm rot="16200000">
            <a:off x="6806748" y="1871294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A04D027A-F7EC-115B-ABD1-083FC0181215}"/>
              </a:ext>
            </a:extLst>
          </p:cNvPr>
          <p:cNvSpPr/>
          <p:nvPr/>
        </p:nvSpPr>
        <p:spPr>
          <a:xfrm rot="16200000">
            <a:off x="6425209" y="1886492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0" name="Групувати 28">
            <a:extLst>
              <a:ext uri="{FF2B5EF4-FFF2-40B4-BE49-F238E27FC236}">
                <a16:creationId xmlns="" xmlns:a16="http://schemas.microsoft.com/office/drawing/2014/main" id="{1B5611B0-A644-250C-66F0-16852BE37DEF}"/>
              </a:ext>
            </a:extLst>
          </p:cNvPr>
          <p:cNvGrpSpPr/>
          <p:nvPr/>
        </p:nvGrpSpPr>
        <p:grpSpPr>
          <a:xfrm>
            <a:off x="7635496" y="1333171"/>
            <a:ext cx="2350872" cy="1799974"/>
            <a:chOff x="9081391" y="1878591"/>
            <a:chExt cx="3047593" cy="1962421"/>
          </a:xfrm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EC1CBA4A-4567-BAAA-0DEB-E6E3BB789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8193876">
              <a:off x="9599849" y="2415062"/>
              <a:ext cx="617942" cy="158628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112355DF-F3FE-E383-7083-D061444D1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9263600">
              <a:off x="9699437" y="2205727"/>
              <a:ext cx="617942" cy="1586286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2559547E-004E-DA85-211D-B2622ADC3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20704559">
              <a:off x="9920967" y="2022745"/>
              <a:ext cx="617942" cy="1586286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D9D65F62-A530-F66D-AC69-405F4E5C0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7053836">
              <a:off x="9565563" y="2675666"/>
              <a:ext cx="617942" cy="1586286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4E19C551-9814-A7C1-9F43-E9ABFC9F9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>
              <a:off x="10113873" y="1925368"/>
              <a:ext cx="617942" cy="1586286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D7D1DF15-9FA0-C994-1368-3C6ADA5EE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flipH="1">
              <a:off x="10545544" y="1878591"/>
              <a:ext cx="617942" cy="158628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202C4F62-80D2-C681-120E-FF687C718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1123435" flipH="1">
              <a:off x="10704099" y="2045057"/>
              <a:ext cx="617942" cy="158628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9F05CC96-DF48-D8F5-ED3B-251311234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2535369" flipH="1">
              <a:off x="10881312" y="2254726"/>
              <a:ext cx="617942" cy="1586286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8C81B5A9-2C75-A50D-807B-93544EA7E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3421266" flipH="1">
              <a:off x="11008569" y="2445256"/>
              <a:ext cx="617942" cy="1586286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04364FFD-A744-E6AD-9679-E1D02CE85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6" b="98420" l="15356" r="92884">
                          <a14:foregroundMark x1="29963" y1="61851" x2="29963" y2="61851"/>
                          <a14:foregroundMark x1="31086" y1="62077" x2="31086" y2="62077"/>
                          <a14:foregroundMark x1="31835" y1="62980" x2="31835" y2="62980"/>
                          <a14:foregroundMark x1="32959" y1="63883" x2="32959" y2="63883"/>
                          <a14:foregroundMark x1="34831" y1="64560" x2="34831" y2="64560"/>
                          <a14:foregroundMark x1="27715" y1="60045" x2="27715" y2="60045"/>
                          <a14:foregroundMark x1="25843" y1="58014" x2="25843" y2="58014"/>
                          <a14:foregroundMark x1="22097" y1="47404" x2="22472" y2="47630"/>
                          <a14:foregroundMark x1="23221" y1="48984" x2="23221" y2="48984"/>
                          <a14:foregroundMark x1="24345" y1="49661" x2="24719" y2="50339"/>
                          <a14:foregroundMark x1="25468" y1="50790" x2="25468" y2="51242"/>
                          <a14:foregroundMark x1="25843" y1="51693" x2="25843" y2="51693"/>
                          <a14:foregroundMark x1="27715" y1="52370" x2="27715" y2="52370"/>
                          <a14:foregroundMark x1="28464" y1="53273" x2="28839" y2="53499"/>
                          <a14:foregroundMark x1="31461" y1="54176" x2="31461" y2="54176"/>
                          <a14:foregroundMark x1="29213" y1="45598" x2="29213" y2="45598"/>
                          <a14:foregroundMark x1="26592" y1="44470" x2="26592" y2="44470"/>
                          <a14:foregroundMark x1="23596" y1="42438" x2="23596" y2="42438"/>
                          <a14:foregroundMark x1="20974" y1="39503" x2="20974" y2="39503"/>
                          <a14:foregroundMark x1="19101" y1="38375" x2="19101" y2="38375"/>
                          <a14:foregroundMark x1="21348" y1="40632" x2="21348" y2="40632"/>
                          <a14:foregroundMark x1="21348" y1="27088" x2="21348" y2="27088"/>
                          <a14:foregroundMark x1="22846" y1="28217" x2="22846" y2="28217"/>
                          <a14:foregroundMark x1="23970" y1="30023" x2="23970" y2="30023"/>
                          <a14:foregroundMark x1="24719" y1="30474" x2="25094" y2="31377"/>
                          <a14:foregroundMark x1="25843" y1="32506" x2="26592" y2="32957"/>
                          <a14:foregroundMark x1="28090" y1="33860" x2="28464" y2="34086"/>
                          <a14:foregroundMark x1="30337" y1="35214" x2="30337" y2="35214"/>
                          <a14:foregroundMark x1="31461" y1="18059" x2="31461" y2="18059"/>
                          <a14:foregroundMark x1="31835" y1="18736" x2="32210" y2="19639"/>
                          <a14:foregroundMark x1="32210" y1="20090" x2="32959" y2="20542"/>
                          <a14:foregroundMark x1="33333" y1="20993" x2="33708" y2="22122"/>
                          <a14:foregroundMark x1="33708" y1="22799" x2="34082" y2="23025"/>
                          <a14:foregroundMark x1="34831" y1="23702" x2="34831" y2="23702"/>
                          <a14:foregroundMark x1="76779" y1="20993" x2="76779" y2="20993"/>
                          <a14:foregroundMark x1="76404" y1="21896" x2="76404" y2="22573"/>
                          <a14:foregroundMark x1="76030" y1="23251" x2="75655" y2="23928"/>
                          <a14:foregroundMark x1="75281" y1="24605" x2="75281" y2="25056"/>
                          <a14:foregroundMark x1="74906" y1="25508" x2="74532" y2="25959"/>
                          <a14:foregroundMark x1="74157" y1="26637" x2="73034" y2="28668"/>
                          <a14:foregroundMark x1="80150" y1="32280" x2="73783" y2="41084"/>
                          <a14:foregroundMark x1="81648" y1="40181" x2="81648" y2="40181"/>
                          <a14:foregroundMark x1="81648" y1="41309" x2="81273" y2="41535"/>
                          <a14:foregroundMark x1="80899" y1="43115" x2="80899" y2="43341"/>
                          <a14:foregroundMark x1="80150" y1="44921" x2="80150" y2="44921"/>
                          <a14:foregroundMark x1="79401" y1="46501" x2="79401" y2="46501"/>
                          <a14:foregroundMark x1="78652" y1="47630" x2="78277" y2="48081"/>
                          <a14:foregroundMark x1="84644" y1="49661" x2="84644" y2="49661"/>
                          <a14:foregroundMark x1="84270" y1="51242" x2="84270" y2="51242"/>
                          <a14:foregroundMark x1="83895" y1="52370" x2="83895" y2="52822"/>
                          <a14:foregroundMark x1="83146" y1="53950" x2="83146" y2="53950"/>
                          <a14:foregroundMark x1="82397" y1="55756" x2="82397" y2="55756"/>
                          <a14:foregroundMark x1="53558" y1="5869" x2="53558" y2="5869"/>
                          <a14:foregroundMark x1="53933" y1="7223" x2="53933" y2="7223"/>
                          <a14:foregroundMark x1="55056" y1="9029" x2="55056" y2="9029"/>
                          <a14:foregroundMark x1="56180" y1="10609" x2="55805" y2="11287"/>
                          <a14:foregroundMark x1="56554" y1="13318" x2="56554" y2="13318"/>
                          <a14:backgroundMark x1="75281" y1="34537" x2="75281" y2="34537"/>
                          <a14:backgroundMark x1="73783" y1="37472" x2="73783" y2="37472"/>
                        </a14:backgroundRemoval>
                      </a14:imgEffect>
                    </a14:imgLayer>
                  </a14:imgProps>
                </a:ext>
              </a:extLst>
            </a:blip>
            <a:srcRect l="17948" r="12085"/>
            <a:stretch/>
          </p:blipFill>
          <p:spPr>
            <a:xfrm rot="4274922" flipH="1">
              <a:off x="11026870" y="2635856"/>
              <a:ext cx="617942" cy="1586286"/>
            </a:xfrm>
            <a:prstGeom prst="rect">
              <a:avLst/>
            </a:prstGeom>
          </p:spPr>
        </p:pic>
      </p:grp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D972B352-E8E5-E016-4179-83459D187693}"/>
              </a:ext>
            </a:extLst>
          </p:cNvPr>
          <p:cNvSpPr/>
          <p:nvPr/>
        </p:nvSpPr>
        <p:spPr>
          <a:xfrm rot="16200000">
            <a:off x="10505211" y="2514426"/>
            <a:ext cx="504654" cy="26658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C65D5B85-FBB5-53AC-E087-E2C98DE8F3C8}"/>
              </a:ext>
            </a:extLst>
          </p:cNvPr>
          <p:cNvSpPr/>
          <p:nvPr/>
        </p:nvSpPr>
        <p:spPr>
          <a:xfrm rot="16200000">
            <a:off x="10872731" y="2526541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B30D1A44-7104-6CA6-1191-4DA7C4BECDE5}"/>
              </a:ext>
            </a:extLst>
          </p:cNvPr>
          <p:cNvSpPr/>
          <p:nvPr/>
        </p:nvSpPr>
        <p:spPr>
          <a:xfrm rot="16200000">
            <a:off x="11212107" y="2514426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A04D027A-F7EC-115B-ABD1-083FC0181215}"/>
              </a:ext>
            </a:extLst>
          </p:cNvPr>
          <p:cNvSpPr/>
          <p:nvPr/>
        </p:nvSpPr>
        <p:spPr>
          <a:xfrm rot="16200000">
            <a:off x="10899778" y="1893081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A04D027A-F7EC-115B-ABD1-083FC0181215}"/>
              </a:ext>
            </a:extLst>
          </p:cNvPr>
          <p:cNvSpPr/>
          <p:nvPr/>
        </p:nvSpPr>
        <p:spPr>
          <a:xfrm rot="16200000">
            <a:off x="10515300" y="1893082"/>
            <a:ext cx="504654" cy="26658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8461081" y="3192363"/>
            <a:ext cx="255773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100 </a:t>
            </a:r>
            <a:r>
              <a:rPr lang="en-US" sz="4400" b="1" dirty="0">
                <a:solidFill>
                  <a:srgbClr val="3366FF"/>
                </a:solidFill>
              </a:rPr>
              <a:t>&gt; </a:t>
            </a:r>
            <a:r>
              <a:rPr lang="uk-UA" sz="4400" b="1" dirty="0">
                <a:solidFill>
                  <a:srgbClr val="3366FF"/>
                </a:solidFill>
              </a:rPr>
              <a:t>5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6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C796901-2550-9220-D3B5-F016CC5241A6}"/>
              </a:ext>
            </a:extLst>
          </p:cNvPr>
          <p:cNvSpPr txBox="1"/>
          <p:nvPr/>
        </p:nvSpPr>
        <p:spPr>
          <a:xfrm>
            <a:off x="2439836" y="4385377"/>
            <a:ext cx="845099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Трицифрове число більше, ніж двоцифрове та одноцифрове числа.</a:t>
            </a: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7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878932" y="523961"/>
            <a:ext cx="8732066" cy="6678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гроші дітей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034" y="1456402"/>
            <a:ext cx="2880171" cy="15615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Скільки гривень зібрала кожна дитина в свою скарбничку?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Vector gratuito niña sosteniendo una alcanc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88" y="1801369"/>
            <a:ext cx="1646590" cy="290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gratuito un niño pequeño con huc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4194" r="18869" b="3018"/>
          <a:stretch/>
        </p:blipFill>
        <p:spPr bwMode="auto">
          <a:xfrm>
            <a:off x="6636930" y="1730423"/>
            <a:ext cx="1701574" cy="34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" b="11253"/>
          <a:stretch/>
        </p:blipFill>
        <p:spPr>
          <a:xfrm>
            <a:off x="8276347" y="1416723"/>
            <a:ext cx="3520987" cy="32575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8846" y="3280475"/>
            <a:ext cx="2880171" cy="14691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 smtClean="0">
                <a:solidFill>
                  <a:srgbClr val="7030A0"/>
                </a:solidFill>
              </a:rPr>
              <a:t>У кого найменше </a:t>
            </a:r>
            <a:r>
              <a:rPr lang="uk-UA" sz="2000" dirty="0">
                <a:solidFill>
                  <a:srgbClr val="7030A0"/>
                </a:solidFill>
              </a:rPr>
              <a:t>грошей у скарбничці</a:t>
            </a:r>
            <a:r>
              <a:rPr lang="uk-UA" sz="2000" dirty="0" smtClean="0">
                <a:solidFill>
                  <a:srgbClr val="7030A0"/>
                </a:solidFill>
              </a:rPr>
              <a:t>. Що скажете про гроші </a:t>
            </a:r>
            <a:r>
              <a:rPr lang="uk-UA" sz="2000" dirty="0" err="1" smtClean="0">
                <a:solidFill>
                  <a:srgbClr val="7030A0"/>
                </a:solidFill>
              </a:rPr>
              <a:t>дівчаток</a:t>
            </a:r>
            <a:r>
              <a:rPr lang="uk-UA" sz="2000" dirty="0" smtClean="0">
                <a:solidFill>
                  <a:srgbClr val="7030A0"/>
                </a:solidFill>
              </a:rPr>
              <a:t>?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34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28" y="3493934"/>
            <a:ext cx="724592" cy="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 гривень (монета)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20" y="4704933"/>
            <a:ext cx="542504" cy="5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 гривня (монета)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78" y="4125248"/>
            <a:ext cx="559599" cy="5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50" y="4322551"/>
            <a:ext cx="724592" cy="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85" y="4387345"/>
            <a:ext cx="724592" cy="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20" y="3533401"/>
            <a:ext cx="724592" cy="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1 гривня (монета)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28" y="4696386"/>
            <a:ext cx="559599" cy="5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1 гривня (монета)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40" y="3504305"/>
            <a:ext cx="559599" cy="5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98" y="4470400"/>
            <a:ext cx="614170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98" y="3856230"/>
            <a:ext cx="614170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98" y="5084570"/>
            <a:ext cx="614170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34" y="4497767"/>
            <a:ext cx="614170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73" y="4554855"/>
            <a:ext cx="614170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10 гривень (монета)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320" y="4514837"/>
            <a:ext cx="614170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5 гривень (монета)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89" y="5169025"/>
            <a:ext cx="542504" cy="5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5 гривень (монета)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865" y="5140865"/>
            <a:ext cx="542504" cy="5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5 гривень (монета)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141" y="5129007"/>
            <a:ext cx="542504" cy="5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3863" y="1062780"/>
            <a:ext cx="2376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Оксана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92881" y="1078379"/>
            <a:ext cx="251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Михайлик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94845" y="1183196"/>
            <a:ext cx="2376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Світланка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7496" y="5244611"/>
            <a:ext cx="166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45 грн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46549" y="5400259"/>
            <a:ext cx="154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33 грн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72479" y="5635239"/>
            <a:ext cx="234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45 грн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28823" y="1687587"/>
            <a:ext cx="22144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27641" y="494528"/>
            <a:ext cx="8732066" cy="8126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0" y="1709056"/>
            <a:ext cx="1828666" cy="40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532959" y="1601171"/>
            <a:ext cx="3062297" cy="8346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80      18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73062" y="1651220"/>
            <a:ext cx="47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32959" y="2706606"/>
            <a:ext cx="3062298" cy="8346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5</a:t>
            </a:r>
            <a:r>
              <a:rPr lang="uk-UA" sz="4000" dirty="0">
                <a:solidFill>
                  <a:srgbClr val="7030A0"/>
                </a:solidFill>
              </a:rPr>
              <a:t>0      1</a:t>
            </a:r>
            <a:r>
              <a:rPr lang="en-US" sz="4000" dirty="0">
                <a:solidFill>
                  <a:srgbClr val="7030A0"/>
                </a:solidFill>
              </a:rPr>
              <a:t>00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93305" y="2755165"/>
            <a:ext cx="489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32959" y="4216309"/>
            <a:ext cx="3062298" cy="8346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3</a:t>
            </a:r>
            <a:r>
              <a:rPr lang="uk-UA" sz="4000" dirty="0">
                <a:solidFill>
                  <a:srgbClr val="7030A0"/>
                </a:solidFill>
              </a:rPr>
              <a:t>0</a:t>
            </a:r>
            <a:r>
              <a:rPr lang="en-US" sz="4000" dirty="0">
                <a:solidFill>
                  <a:srgbClr val="7030A0"/>
                </a:solidFill>
              </a:rPr>
              <a:t> + 5</a:t>
            </a:r>
            <a:r>
              <a:rPr lang="uk-UA" sz="4000" dirty="0">
                <a:solidFill>
                  <a:srgbClr val="7030A0"/>
                </a:solidFill>
              </a:rPr>
              <a:t>      1</a:t>
            </a:r>
            <a:r>
              <a:rPr lang="en-US" sz="4000" dirty="0">
                <a:solidFill>
                  <a:srgbClr val="7030A0"/>
                </a:solidFill>
              </a:rPr>
              <a:t>00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74433" y="4253253"/>
            <a:ext cx="415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44279" y="1651220"/>
            <a:ext cx="3433864" cy="8346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1</a:t>
            </a:r>
            <a:r>
              <a:rPr lang="uk-UA" sz="4000" dirty="0">
                <a:solidFill>
                  <a:srgbClr val="7030A0"/>
                </a:solidFill>
              </a:rPr>
              <a:t>8</a:t>
            </a:r>
            <a:r>
              <a:rPr lang="en-US" sz="4000" dirty="0">
                <a:solidFill>
                  <a:srgbClr val="7030A0"/>
                </a:solidFill>
              </a:rPr>
              <a:t> – 1 </a:t>
            </a:r>
            <a:r>
              <a:rPr lang="uk-UA" sz="4000" dirty="0">
                <a:solidFill>
                  <a:srgbClr val="7030A0"/>
                </a:solidFill>
              </a:rPr>
              <a:t>      8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53124" y="1651220"/>
            <a:ext cx="37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4278" y="2842273"/>
            <a:ext cx="3433865" cy="8346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100</a:t>
            </a:r>
            <a:r>
              <a:rPr lang="uk-UA" sz="4000" dirty="0">
                <a:solidFill>
                  <a:srgbClr val="7030A0"/>
                </a:solidFill>
              </a:rPr>
              <a:t>      </a:t>
            </a:r>
            <a:r>
              <a:rPr lang="en-US" sz="4000" dirty="0">
                <a:solidFill>
                  <a:srgbClr val="7030A0"/>
                </a:solidFill>
              </a:rPr>
              <a:t>100 – 0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83692" y="2920119"/>
            <a:ext cx="57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9761" y="4216309"/>
            <a:ext cx="3448382" cy="8346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30 </a:t>
            </a:r>
            <a:r>
              <a:rPr lang="uk-UA" sz="4000" dirty="0">
                <a:solidFill>
                  <a:srgbClr val="7030A0"/>
                </a:solidFill>
              </a:rPr>
              <a:t>      </a:t>
            </a:r>
            <a:r>
              <a:rPr lang="en-US" sz="4000" dirty="0">
                <a:solidFill>
                  <a:srgbClr val="7030A0"/>
                </a:solidFill>
              </a:rPr>
              <a:t>3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6657" y="4284030"/>
            <a:ext cx="41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9776" y="3578747"/>
            <a:ext cx="75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35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  <p:bldP spid="72" grpId="0"/>
      <p:bldP spid="74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192282" y="1461878"/>
            <a:ext cx="539435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Для оздоблення класної кімнати діти виготовили </a:t>
            </a:r>
            <a:r>
              <a:rPr lang="uk-UA" sz="2800" b="1" dirty="0">
                <a:solidFill>
                  <a:srgbClr val="FF0000"/>
                </a:solidFill>
              </a:rPr>
              <a:t>17 ліхтариків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10 </a:t>
            </a:r>
            <a:r>
              <a:rPr lang="uk-UA" sz="2800" b="1" dirty="0">
                <a:solidFill>
                  <a:srgbClr val="FF0000"/>
                </a:solidFill>
              </a:rPr>
              <a:t>ліхтариків </a:t>
            </a:r>
            <a:r>
              <a:rPr lang="uk-UA" sz="2800" b="1" dirty="0">
                <a:solidFill>
                  <a:srgbClr val="7030A0"/>
                </a:solidFill>
              </a:rPr>
              <a:t>були </a:t>
            </a:r>
            <a:r>
              <a:rPr lang="uk-UA" sz="2800" b="1" dirty="0">
                <a:solidFill>
                  <a:srgbClr val="FF0000"/>
                </a:solidFill>
              </a:rPr>
              <a:t>жовтого</a:t>
            </a:r>
            <a:r>
              <a:rPr lang="uk-UA" sz="2800" b="1" dirty="0">
                <a:solidFill>
                  <a:srgbClr val="7030A0"/>
                </a:solidFill>
              </a:rPr>
              <a:t> кольору, а </a:t>
            </a:r>
            <a:r>
              <a:rPr lang="uk-UA" sz="2800" b="1" dirty="0">
                <a:solidFill>
                  <a:srgbClr val="FF0000"/>
                </a:solidFill>
              </a:rPr>
              <a:t>решта — зеленого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238620" y="3292514"/>
            <a:ext cx="534801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ліхтариків зеленого кольору</a:t>
            </a:r>
            <a:r>
              <a:rPr lang="uk-UA" sz="2800" b="1" dirty="0">
                <a:solidFill>
                  <a:srgbClr val="7030A0"/>
                </a:solidFill>
              </a:rPr>
              <a:t> виготовили діти?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2D1DBFA-A211-0470-9BE8-14010E3A643E}"/>
              </a:ext>
            </a:extLst>
          </p:cNvPr>
          <p:cNvSpPr txBox="1"/>
          <p:nvPr/>
        </p:nvSpPr>
        <p:spPr>
          <a:xfrm>
            <a:off x="1987059" y="3172378"/>
            <a:ext cx="127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17 </a:t>
            </a:r>
            <a:r>
              <a:rPr lang="uk-UA" sz="3600" b="1" i="1" dirty="0">
                <a:solidFill>
                  <a:srgbClr val="7030A0"/>
                </a:solidFill>
              </a:rPr>
              <a:t>л.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3164610" y="2446763"/>
            <a:ext cx="89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?л.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54936" y="3848347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12DAA80-F588-EC17-CDAC-FC87BBA0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44665" y="4127104"/>
            <a:ext cx="336084" cy="2206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56CDD16-28CE-0838-7F82-A89F68235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117" y="4091675"/>
            <a:ext cx="265014" cy="218247"/>
          </a:xfrm>
          <a:prstGeom prst="rect">
            <a:avLst/>
          </a:prstGeom>
        </p:spPr>
      </p:pic>
      <p:sp>
        <p:nvSpPr>
          <p:cNvPr id="55" name="Права фігурна дужка 5">
            <a:extLst>
              <a:ext uri="{FF2B5EF4-FFF2-40B4-BE49-F238E27FC236}">
                <a16:creationId xmlns="" xmlns:a16="http://schemas.microsoft.com/office/drawing/2014/main" id="{79F7F9C8-5768-ACFF-580E-D5D137355A97}"/>
              </a:ext>
            </a:extLst>
          </p:cNvPr>
          <p:cNvSpPr/>
          <p:nvPr/>
        </p:nvSpPr>
        <p:spPr>
          <a:xfrm rot="5400000">
            <a:off x="2306314" y="1566762"/>
            <a:ext cx="399867" cy="274464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CF94C6D-29F0-ED45-2DC2-074C738789EC}"/>
              </a:ext>
            </a:extLst>
          </p:cNvPr>
          <p:cNvSpPr txBox="1"/>
          <p:nvPr/>
        </p:nvSpPr>
        <p:spPr>
          <a:xfrm>
            <a:off x="1305434" y="2407861"/>
            <a:ext cx="109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10л</a:t>
            </a:r>
            <a:r>
              <a:rPr lang="uk-UA" sz="3600" b="1" dirty="0" smtClean="0">
                <a:solidFill>
                  <a:srgbClr val="3366FF"/>
                </a:solidFill>
              </a:rPr>
              <a:t>.</a:t>
            </a:r>
            <a:endParaRPr lang="uk-UA" sz="3600" b="1" dirty="0">
              <a:solidFill>
                <a:srgbClr val="3366FF"/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048188" y="3848347"/>
            <a:ext cx="381740" cy="6043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64991" y="3876249"/>
            <a:ext cx="455016" cy="56766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3539508" y="3938973"/>
            <a:ext cx="122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(л.)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74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rgbClr val="7030A0"/>
                </a:solidFill>
              </a:rPr>
              <a:t>7 ліхтариків зеленого </a:t>
            </a:r>
            <a:r>
              <a:rPr lang="uk-UA" sz="3200" dirty="0" smtClean="0">
                <a:solidFill>
                  <a:srgbClr val="7030A0"/>
                </a:solidFill>
              </a:rPr>
              <a:t>кольору.</a:t>
            </a:r>
            <a:endParaRPr lang="uk-UA" sz="3200" dirty="0">
              <a:solidFill>
                <a:srgbClr val="7030A0"/>
              </a:solidFill>
            </a:endParaRPr>
          </a:p>
        </p:txBody>
      </p:sp>
      <p:pic>
        <p:nvPicPr>
          <p:cNvPr id="7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334" y="4906859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10230131" y="420079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7772CE0-E8F2-9F16-ABAB-69B8354E85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382222" y="3830257"/>
            <a:ext cx="317675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BE2BAD51-F1CC-7DB5-2A87-DBDC9FF82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256051" y="3830257"/>
            <a:ext cx="317675" cy="686891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24871" y="442961"/>
            <a:ext cx="8707026" cy="6797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Короткий запис та розв'язування задач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3400" y="3408911"/>
            <a:ext cx="11070771" cy="29525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72370C-B743-DF27-C5AA-78DD1ECEA526}"/>
              </a:ext>
            </a:extLst>
          </p:cNvPr>
          <p:cNvSpPr txBox="1"/>
          <p:nvPr/>
        </p:nvSpPr>
        <p:spPr>
          <a:xfrm>
            <a:off x="610218" y="1363625"/>
            <a:ext cx="314535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1) У Карлсона 6 банок з вишневим варенням і 10 банок з малиновим. </a:t>
            </a:r>
            <a:r>
              <a:rPr lang="uk-UA" sz="2000" b="1" dirty="0">
                <a:solidFill>
                  <a:srgbClr val="FF0000"/>
                </a:solidFill>
              </a:rPr>
              <a:t>Скільки всього банок </a:t>
            </a:r>
            <a:r>
              <a:rPr lang="uk-UA" sz="2000" b="1" dirty="0">
                <a:solidFill>
                  <a:srgbClr val="7030A0"/>
                </a:solidFill>
              </a:rPr>
              <a:t>з варенням є в Карлсона?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4BA0A3-9BE1-8E13-B132-F321382CE354}"/>
              </a:ext>
            </a:extLst>
          </p:cNvPr>
          <p:cNvSpPr txBox="1"/>
          <p:nvPr/>
        </p:nvSpPr>
        <p:spPr>
          <a:xfrm>
            <a:off x="7085058" y="1362059"/>
            <a:ext cx="344593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3</a:t>
            </a:r>
            <a:r>
              <a:rPr lang="uk-UA" sz="2000" b="1" dirty="0">
                <a:solidFill>
                  <a:srgbClr val="7030A0"/>
                </a:solidFill>
              </a:rPr>
              <a:t>) У Карлсона декілька банок з вишневим варенням і 10 банок з малиновим. Усього він нарахував 16 банок. Скільки </a:t>
            </a:r>
            <a:r>
              <a:rPr lang="uk-UA" sz="2000" b="1" dirty="0">
                <a:solidFill>
                  <a:srgbClr val="FF0000"/>
                </a:solidFill>
              </a:rPr>
              <a:t>банок з вишневим варенням</a:t>
            </a:r>
            <a:r>
              <a:rPr lang="uk-UA" sz="2000" b="1" dirty="0">
                <a:solidFill>
                  <a:srgbClr val="7030A0"/>
                </a:solidFill>
              </a:rPr>
              <a:t> є в Карлсона?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CEB881-3841-AAEF-0DC7-EC894AAADC18}"/>
              </a:ext>
            </a:extLst>
          </p:cNvPr>
          <p:cNvSpPr txBox="1"/>
          <p:nvPr/>
        </p:nvSpPr>
        <p:spPr>
          <a:xfrm>
            <a:off x="3946114" y="1362059"/>
            <a:ext cx="307761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2) В Карлсона 6 банок з вишневим варенням і 10 банок з малиновим. Якого варення у Карлсона </a:t>
            </a:r>
            <a:r>
              <a:rPr lang="uk-UA" sz="2000" b="1" dirty="0">
                <a:solidFill>
                  <a:srgbClr val="FF0000"/>
                </a:solidFill>
              </a:rPr>
              <a:t>більше</a:t>
            </a:r>
            <a:r>
              <a:rPr lang="uk-UA" sz="2000" b="1" dirty="0">
                <a:solidFill>
                  <a:srgbClr val="7030A0"/>
                </a:solidFill>
              </a:rPr>
              <a:t> і </a:t>
            </a:r>
            <a:r>
              <a:rPr lang="uk-UA" sz="2000" b="1" dirty="0">
                <a:solidFill>
                  <a:srgbClr val="FF0000"/>
                </a:solidFill>
              </a:rPr>
              <a:t>на скільки</a:t>
            </a:r>
            <a:r>
              <a:rPr lang="uk-UA" sz="2000" b="1" dirty="0">
                <a:solidFill>
                  <a:srgbClr val="7030A0"/>
                </a:solidFill>
              </a:rPr>
              <a:t>?</a:t>
            </a:r>
          </a:p>
        </p:txBody>
      </p:sp>
      <p:cxnSp>
        <p:nvCxnSpPr>
          <p:cNvPr id="16" name="Пряма сполучна лінія 17">
            <a:extLst>
              <a:ext uri="{FF2B5EF4-FFF2-40B4-BE49-F238E27FC236}">
                <a16:creationId xmlns:a16="http://schemas.microsoft.com/office/drawing/2014/main" xmlns="" id="{6F98EFE2-20B3-1E92-FF58-FA9F67918024}"/>
              </a:ext>
            </a:extLst>
          </p:cNvPr>
          <p:cNvCxnSpPr>
            <a:cxnSpLocks/>
          </p:cNvCxnSpPr>
          <p:nvPr/>
        </p:nvCxnSpPr>
        <p:spPr>
          <a:xfrm>
            <a:off x="4113532" y="3408910"/>
            <a:ext cx="0" cy="29525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8">
            <a:extLst>
              <a:ext uri="{FF2B5EF4-FFF2-40B4-BE49-F238E27FC236}">
                <a16:creationId xmlns:a16="http://schemas.microsoft.com/office/drawing/2014/main" xmlns="" id="{F146B278-EE02-D625-33B1-34036215F9E5}"/>
              </a:ext>
            </a:extLst>
          </p:cNvPr>
          <p:cNvCxnSpPr>
            <a:cxnSpLocks/>
          </p:cNvCxnSpPr>
          <p:nvPr/>
        </p:nvCxnSpPr>
        <p:spPr>
          <a:xfrm flipH="1">
            <a:off x="7978617" y="3395013"/>
            <a:ext cx="22301" cy="29525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9">
            <a:extLst>
              <a:ext uri="{FF2B5EF4-FFF2-40B4-BE49-F238E27FC236}">
                <a16:creationId xmlns:a16="http://schemas.microsoft.com/office/drawing/2014/main" xmlns="" id="{5B4375AF-9585-42EB-6E8C-3DA175B8F2BC}"/>
              </a:ext>
            </a:extLst>
          </p:cNvPr>
          <p:cNvCxnSpPr>
            <a:cxnSpLocks/>
          </p:cNvCxnSpPr>
          <p:nvPr/>
        </p:nvCxnSpPr>
        <p:spPr>
          <a:xfrm>
            <a:off x="526618" y="4744559"/>
            <a:ext cx="1107755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23">
            <a:extLst>
              <a:ext uri="{FF2B5EF4-FFF2-40B4-BE49-F238E27FC236}">
                <a16:creationId xmlns:a16="http://schemas.microsoft.com/office/drawing/2014/main" xmlns="" id="{40E012B3-D9FE-C8D6-B9B5-B97693C81D4D}"/>
              </a:ext>
            </a:extLst>
          </p:cNvPr>
          <p:cNvCxnSpPr>
            <a:cxnSpLocks/>
          </p:cNvCxnSpPr>
          <p:nvPr/>
        </p:nvCxnSpPr>
        <p:spPr>
          <a:xfrm flipV="1">
            <a:off x="514244" y="5441384"/>
            <a:ext cx="11089927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F5FBB9-DB3D-50F1-757D-0186EF2088B5}"/>
              </a:ext>
            </a:extLst>
          </p:cNvPr>
          <p:cNvSpPr txBox="1"/>
          <p:nvPr/>
        </p:nvSpPr>
        <p:spPr>
          <a:xfrm>
            <a:off x="1218092" y="3357071"/>
            <a:ext cx="233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Задача ___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0BDDE8-1F69-2521-487F-634B1AE56A51}"/>
              </a:ext>
            </a:extLst>
          </p:cNvPr>
          <p:cNvSpPr txBox="1"/>
          <p:nvPr/>
        </p:nvSpPr>
        <p:spPr>
          <a:xfrm>
            <a:off x="5254981" y="3357071"/>
            <a:ext cx="233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Задача ___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F8823C-12B9-AA24-2E01-084B9DFC792C}"/>
              </a:ext>
            </a:extLst>
          </p:cNvPr>
          <p:cNvSpPr txBox="1"/>
          <p:nvPr/>
        </p:nvSpPr>
        <p:spPr>
          <a:xfrm>
            <a:off x="9146559" y="3357071"/>
            <a:ext cx="233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Задача ___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81AD96B-154B-F08D-ADDB-010212DB4381}"/>
              </a:ext>
            </a:extLst>
          </p:cNvPr>
          <p:cNvSpPr txBox="1"/>
          <p:nvPr/>
        </p:nvSpPr>
        <p:spPr>
          <a:xfrm>
            <a:off x="726485" y="3955025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Вишн. –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335D4BA-2F40-028C-7B8F-4BF7E3EBF020}"/>
              </a:ext>
            </a:extLst>
          </p:cNvPr>
          <p:cNvSpPr txBox="1"/>
          <p:nvPr/>
        </p:nvSpPr>
        <p:spPr>
          <a:xfrm>
            <a:off x="726485" y="4310131"/>
            <a:ext cx="13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Малин. –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184A333-FAEF-76C8-48F3-AE509625185E}"/>
              </a:ext>
            </a:extLst>
          </p:cNvPr>
          <p:cNvSpPr txBox="1"/>
          <p:nvPr/>
        </p:nvSpPr>
        <p:spPr>
          <a:xfrm>
            <a:off x="1800426" y="3987933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6 б</a:t>
            </a:r>
            <a:r>
              <a:rPr lang="uk-UA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A195E35-358D-ED70-5FF7-569CC1235751}"/>
              </a:ext>
            </a:extLst>
          </p:cNvPr>
          <p:cNvSpPr txBox="1"/>
          <p:nvPr/>
        </p:nvSpPr>
        <p:spPr>
          <a:xfrm>
            <a:off x="1800426" y="4325195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10 б. </a:t>
            </a:r>
          </a:p>
        </p:txBody>
      </p:sp>
      <p:sp>
        <p:nvSpPr>
          <p:cNvPr id="27" name="Права фігурна дужка 31">
            <a:extLst>
              <a:ext uri="{FF2B5EF4-FFF2-40B4-BE49-F238E27FC236}">
                <a16:creationId xmlns:a16="http://schemas.microsoft.com/office/drawing/2014/main" xmlns="" id="{CE48916F-EE65-F453-56EE-7C36F39306E0}"/>
              </a:ext>
            </a:extLst>
          </p:cNvPr>
          <p:cNvSpPr/>
          <p:nvPr/>
        </p:nvSpPr>
        <p:spPr>
          <a:xfrm>
            <a:off x="2610271" y="4012625"/>
            <a:ext cx="199283" cy="665825"/>
          </a:xfrm>
          <a:prstGeom prst="righ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A80103-D9B8-BC30-0233-72ED3C1865AF}"/>
              </a:ext>
            </a:extLst>
          </p:cNvPr>
          <p:cNvSpPr txBox="1"/>
          <p:nvPr/>
        </p:nvSpPr>
        <p:spPr>
          <a:xfrm>
            <a:off x="2902707" y="4136806"/>
            <a:ext cx="37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A2A44AF-4239-4B53-4A2C-37178CD74A0C}"/>
              </a:ext>
            </a:extLst>
          </p:cNvPr>
          <p:cNvSpPr txBox="1"/>
          <p:nvPr/>
        </p:nvSpPr>
        <p:spPr>
          <a:xfrm>
            <a:off x="4872489" y="3955025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Вишн. –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9012BD-2704-FD2F-E35C-382437530AB8}"/>
              </a:ext>
            </a:extLst>
          </p:cNvPr>
          <p:cNvSpPr txBox="1"/>
          <p:nvPr/>
        </p:nvSpPr>
        <p:spPr>
          <a:xfrm>
            <a:off x="4872489" y="4310131"/>
            <a:ext cx="13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Малин. –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A60E796-9A63-CB14-6DD4-975256F7E5B5}"/>
              </a:ext>
            </a:extLst>
          </p:cNvPr>
          <p:cNvSpPr txBox="1"/>
          <p:nvPr/>
        </p:nvSpPr>
        <p:spPr>
          <a:xfrm>
            <a:off x="7103943" y="4136806"/>
            <a:ext cx="89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16</a:t>
            </a:r>
            <a:r>
              <a:rPr lang="uk-UA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F6F0144-035C-7EDF-0F6B-3E29C6990F7E}"/>
              </a:ext>
            </a:extLst>
          </p:cNvPr>
          <p:cNvSpPr txBox="1"/>
          <p:nvPr/>
        </p:nvSpPr>
        <p:spPr>
          <a:xfrm>
            <a:off x="5946430" y="4325195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10 б. </a:t>
            </a:r>
          </a:p>
        </p:txBody>
      </p:sp>
      <p:sp>
        <p:nvSpPr>
          <p:cNvPr id="33" name="Права фігурна дужка 38">
            <a:extLst>
              <a:ext uri="{FF2B5EF4-FFF2-40B4-BE49-F238E27FC236}">
                <a16:creationId xmlns:a16="http://schemas.microsoft.com/office/drawing/2014/main" xmlns="" id="{471D293C-781B-005F-84DB-AE57A462C87D}"/>
              </a:ext>
            </a:extLst>
          </p:cNvPr>
          <p:cNvSpPr/>
          <p:nvPr/>
        </p:nvSpPr>
        <p:spPr>
          <a:xfrm>
            <a:off x="6791154" y="4012625"/>
            <a:ext cx="199283" cy="665825"/>
          </a:xfrm>
          <a:prstGeom prst="righ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F5F083-D93E-8CCE-B7AC-4057D2061D73}"/>
              </a:ext>
            </a:extLst>
          </p:cNvPr>
          <p:cNvSpPr txBox="1"/>
          <p:nvPr/>
        </p:nvSpPr>
        <p:spPr>
          <a:xfrm>
            <a:off x="5963156" y="3943553"/>
            <a:ext cx="37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961618-78B2-0125-409D-FC643CA7056D}"/>
              </a:ext>
            </a:extLst>
          </p:cNvPr>
          <p:cNvSpPr txBox="1"/>
          <p:nvPr/>
        </p:nvSpPr>
        <p:spPr>
          <a:xfrm>
            <a:off x="8815669" y="3955025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Вишн. –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8FD4CD3-2648-97A1-73AC-179EEF44F594}"/>
              </a:ext>
            </a:extLst>
          </p:cNvPr>
          <p:cNvSpPr txBox="1"/>
          <p:nvPr/>
        </p:nvSpPr>
        <p:spPr>
          <a:xfrm>
            <a:off x="8815669" y="4310131"/>
            <a:ext cx="13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Малин. –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7E92D7-F98C-63AB-A5C5-FD538B4790A6}"/>
              </a:ext>
            </a:extLst>
          </p:cNvPr>
          <p:cNvSpPr txBox="1"/>
          <p:nvPr/>
        </p:nvSpPr>
        <p:spPr>
          <a:xfrm>
            <a:off x="9889610" y="3987933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6 б</a:t>
            </a:r>
            <a:r>
              <a:rPr lang="uk-UA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F3A8CD-0492-7623-8E9E-E09A56BABC6E}"/>
              </a:ext>
            </a:extLst>
          </p:cNvPr>
          <p:cNvSpPr txBox="1"/>
          <p:nvPr/>
        </p:nvSpPr>
        <p:spPr>
          <a:xfrm>
            <a:off x="9889610" y="4325195"/>
            <a:ext cx="108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10 б.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37D9BE2-4A5A-A84A-0FE8-62D68ED14537}"/>
              </a:ext>
            </a:extLst>
          </p:cNvPr>
          <p:cNvSpPr txBox="1"/>
          <p:nvPr/>
        </p:nvSpPr>
        <p:spPr>
          <a:xfrm>
            <a:off x="10799103" y="4145482"/>
            <a:ext cx="711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на ? </a:t>
            </a:r>
          </a:p>
        </p:txBody>
      </p:sp>
      <p:pic>
        <p:nvPicPr>
          <p:cNvPr id="40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28933887-38DE-8BFC-A9EA-CC679A02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10418923" y="4170207"/>
            <a:ext cx="534322" cy="2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491D280-6D68-5404-B4AD-1B2926D78EA9}"/>
              </a:ext>
            </a:extLst>
          </p:cNvPr>
          <p:cNvSpPr txBox="1"/>
          <p:nvPr/>
        </p:nvSpPr>
        <p:spPr>
          <a:xfrm>
            <a:off x="762569" y="4887908"/>
            <a:ext cx="225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6 + 10 = 16 (б.)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D3394B-C082-2378-C112-7ECC6F94D1B5}"/>
              </a:ext>
            </a:extLst>
          </p:cNvPr>
          <p:cNvSpPr txBox="1"/>
          <p:nvPr/>
        </p:nvSpPr>
        <p:spPr>
          <a:xfrm>
            <a:off x="4951910" y="4887908"/>
            <a:ext cx="225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16 – 10 = 6 (б.)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A7E5D40-93CE-BA8A-F261-EC8E451AA8BD}"/>
              </a:ext>
            </a:extLst>
          </p:cNvPr>
          <p:cNvSpPr txBox="1"/>
          <p:nvPr/>
        </p:nvSpPr>
        <p:spPr>
          <a:xfrm>
            <a:off x="8995746" y="4887908"/>
            <a:ext cx="225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10 – 6 = 4 (б.)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99FE132-B838-5142-7630-ACDD1D764849}"/>
              </a:ext>
            </a:extLst>
          </p:cNvPr>
          <p:cNvSpPr txBox="1"/>
          <p:nvPr/>
        </p:nvSpPr>
        <p:spPr>
          <a:xfrm>
            <a:off x="762569" y="5482934"/>
            <a:ext cx="318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Відповідь:16 банок всього. </a:t>
            </a:r>
            <a:endParaRPr lang="x-none" sz="2000" b="1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EA110AA-69EE-BBDC-56BC-6DC688008735}"/>
              </a:ext>
            </a:extLst>
          </p:cNvPr>
          <p:cNvSpPr txBox="1"/>
          <p:nvPr/>
        </p:nvSpPr>
        <p:spPr>
          <a:xfrm>
            <a:off x="2560758" y="3327532"/>
            <a:ext cx="46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1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3402665-0CAE-8595-715F-1D698B5E6B22}"/>
              </a:ext>
            </a:extLst>
          </p:cNvPr>
          <p:cNvSpPr txBox="1"/>
          <p:nvPr/>
        </p:nvSpPr>
        <p:spPr>
          <a:xfrm>
            <a:off x="6586562" y="3327532"/>
            <a:ext cx="40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3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73E35CD-6507-2EC4-CC1F-D8DCF39D34B8}"/>
              </a:ext>
            </a:extLst>
          </p:cNvPr>
          <p:cNvSpPr txBox="1"/>
          <p:nvPr/>
        </p:nvSpPr>
        <p:spPr>
          <a:xfrm>
            <a:off x="10432600" y="3327532"/>
            <a:ext cx="41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2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2A2D4B-8EAD-DB47-059F-78F3B54D83FF}"/>
              </a:ext>
            </a:extLst>
          </p:cNvPr>
          <p:cNvSpPr txBox="1"/>
          <p:nvPr/>
        </p:nvSpPr>
        <p:spPr>
          <a:xfrm>
            <a:off x="4168202" y="5434459"/>
            <a:ext cx="3589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Відповідь:6 банок з вишневим варенням. </a:t>
            </a:r>
            <a:endParaRPr lang="x-none" sz="2000" b="1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B494500-022D-2521-66C8-039572C1DE3D}"/>
              </a:ext>
            </a:extLst>
          </p:cNvPr>
          <p:cNvSpPr txBox="1"/>
          <p:nvPr/>
        </p:nvSpPr>
        <p:spPr>
          <a:xfrm>
            <a:off x="8121366" y="5454112"/>
            <a:ext cx="3482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7030A0"/>
                </a:solidFill>
              </a:rPr>
              <a:t>Відповідь</a:t>
            </a:r>
            <a:r>
              <a:rPr lang="uk-UA" sz="2000" b="1" dirty="0" smtClean="0">
                <a:solidFill>
                  <a:srgbClr val="7030A0"/>
                </a:solidFill>
              </a:rPr>
              <a:t>: на </a:t>
            </a:r>
            <a:r>
              <a:rPr lang="uk-UA" sz="2000" b="1" dirty="0">
                <a:solidFill>
                  <a:srgbClr val="7030A0"/>
                </a:solidFill>
              </a:rPr>
              <a:t>4 банки малинового варення більше</a:t>
            </a:r>
            <a:r>
              <a:rPr lang="uk-UA" sz="2000" b="1" dirty="0" smtClean="0">
                <a:solidFill>
                  <a:srgbClr val="7030A0"/>
                </a:solidFill>
              </a:rPr>
              <a:t>.</a:t>
            </a:r>
            <a:endParaRPr lang="x-none" sz="2000" b="1">
              <a:solidFill>
                <a:srgbClr val="7030A0"/>
              </a:solidFill>
            </a:endParaRPr>
          </a:p>
        </p:txBody>
      </p:sp>
      <p:pic>
        <p:nvPicPr>
          <p:cNvPr id="53" name="Picture 2" descr="Конспект урока по библейской истории и христианской этике &quot;Скромность  украшает человека.&quot; (1 класс)">
            <a:extLst>
              <a:ext uri="{FF2B5EF4-FFF2-40B4-BE49-F238E27FC236}">
                <a16:creationId xmlns:a16="http://schemas.microsoft.com/office/drawing/2014/main" xmlns="" id="{4D37A335-2E5B-FFA0-7DB4-7347EB73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" b="100000" l="2960" r="98309">
                        <a14:foregroundMark x1="46300" y1="59400" x2="46300" y2="59400"/>
                        <a14:foregroundMark x1="43129" y1="58400" x2="43129" y2="58400"/>
                        <a14:foregroundMark x1="43763" y1="58800" x2="45032" y2="59400"/>
                        <a14:foregroundMark x1="45455" y1="60000" x2="45455" y2="60000"/>
                        <a14:foregroundMark x1="44609" y1="60400" x2="44609" y2="60400"/>
                        <a14:foregroundMark x1="43763" y1="60400" x2="43763" y2="60400"/>
                        <a14:foregroundMark x1="45032" y1="59200" x2="45032" y2="5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61" y="170409"/>
            <a:ext cx="1801784" cy="19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6 Числа 21_100\№106 Порівняння чисел\2024-04-01_225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63" y="1221463"/>
            <a:ext cx="7294193" cy="50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28184" y="450883"/>
            <a:ext cx="8732066" cy="6479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6" descr="Mr Peabody Stickers | Redbubble">
            <a:extLst>
              <a:ext uri="{FF2B5EF4-FFF2-40B4-BE49-F238E27FC236}">
                <a16:creationId xmlns="" xmlns:a16="http://schemas.microsoft.com/office/drawing/2014/main" id="{CE94B359-AB57-2E17-0863-113A237FA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0197" y="273650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885585" y="1489739"/>
            <a:ext cx="29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&gt;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90775" y="5767111"/>
            <a:ext cx="79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6д.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85229" y="5675047"/>
            <a:ext cx="73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5д.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1761" y="5705556"/>
            <a:ext cx="94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8од.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2155" y="1478853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38" y="-2083999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7406" y="1816662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8941" y="1761336"/>
            <a:ext cx="29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&gt;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949" y="1718691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796" y="1368040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98709" y="5800488"/>
            <a:ext cx="79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0од.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25376" y="4327425"/>
            <a:ext cx="123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58   60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24896" y="4327425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  <p:bldP spid="6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лас\2 Матем\1 УРОКИ Листопад\6 Числа 21_100\№106 Порівняння чисел\2024-04-01_230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9" y="1252685"/>
            <a:ext cx="6378411" cy="532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28184" y="450883"/>
            <a:ext cx="8732066" cy="6479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6" descr="Mr Peabody Stickers | Redbubble">
            <a:extLst>
              <a:ext uri="{FF2B5EF4-FFF2-40B4-BE49-F238E27FC236}">
                <a16:creationId xmlns="" xmlns:a16="http://schemas.microsoft.com/office/drawing/2014/main" id="{CE94B359-AB57-2E17-0863-113A237FA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0197" y="273650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038" y="-2083999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20186432">
            <a:off x="6496644" y="1974663"/>
            <a:ext cx="9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_ см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65770">
            <a:off x="8368986" y="1958237"/>
            <a:ext cx="9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_ см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11672">
            <a:off x="6462923" y="2852068"/>
            <a:ext cx="9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_ см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330" y="2913594"/>
            <a:ext cx="99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_ см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980566" y="3733799"/>
            <a:ext cx="1131497" cy="29391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20" grpId="0"/>
      <p:bldP spid="21" grpId="0"/>
      <p:bldP spid="22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8" descr="Modelir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2859547"/>
            <a:ext cx="2746121" cy="34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004827" y="422211"/>
            <a:ext cx="8732066" cy="1177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Порівняння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01572" y="2159642"/>
            <a:ext cx="2619811" cy="2059719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894175" y="2321571"/>
            <a:ext cx="203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4       50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3827" y="3189501"/>
            <a:ext cx="249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+ 2       5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398355" y="2414455"/>
            <a:ext cx="707136" cy="621792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793850" y="3252941"/>
            <a:ext cx="707136" cy="621792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8" descr="Modelir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6" y="2859547"/>
            <a:ext cx="2746121" cy="34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5060955" y="2166442"/>
            <a:ext cx="2619811" cy="2059719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299969" y="2328371"/>
            <a:ext cx="2289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60       5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3210" y="3196301"/>
            <a:ext cx="2497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       5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57738" y="2421255"/>
            <a:ext cx="707136" cy="621792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53233" y="3259741"/>
            <a:ext cx="707136" cy="621792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8" descr="Modelir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88" y="2859547"/>
            <a:ext cx="2746121" cy="34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8813024" y="2126541"/>
            <a:ext cx="3233776" cy="2059719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9398150" y="2309311"/>
            <a:ext cx="2316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70       70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52420" y="3189501"/>
            <a:ext cx="3239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2      7 + 2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0148033" y="2402195"/>
            <a:ext cx="707136" cy="621792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182964" y="3242746"/>
            <a:ext cx="688236" cy="621792"/>
          </a:xfrm>
          <a:prstGeom prst="round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484193" y="2321571"/>
            <a:ext cx="53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39665" y="3156400"/>
            <a:ext cx="53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50137" y="2356892"/>
            <a:ext cx="53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82135" y="3156400"/>
            <a:ext cx="53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275104" y="2321571"/>
            <a:ext cx="53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304379" y="3171636"/>
            <a:ext cx="53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9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 animBg="1"/>
      <p:bldP spid="68" grpId="0" animBg="1"/>
      <p:bldP spid="70" grpId="0" animBg="1"/>
      <p:bldP spid="71" grpId="0"/>
      <p:bldP spid="72" grpId="0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63152" y="500284"/>
            <a:ext cx="8811364" cy="8394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9995" y="2278583"/>
            <a:ext cx="1135169" cy="11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64162" y="421445"/>
            <a:ext cx="8732066" cy="7215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0263" y="1675679"/>
            <a:ext cx="2717383" cy="2762209"/>
          </a:xfrm>
          <a:prstGeom prst="roundRect">
            <a:avLst/>
          </a:prstGeom>
          <a:gradFill flip="none" rotWithShape="1">
            <a:gsLst>
              <a:gs pos="0">
                <a:srgbClr val="00C362">
                  <a:tint val="66000"/>
                  <a:satMod val="160000"/>
                </a:srgbClr>
              </a:gs>
              <a:gs pos="50000">
                <a:srgbClr val="00C362">
                  <a:tint val="44500"/>
                  <a:satMod val="160000"/>
                </a:srgbClr>
              </a:gs>
              <a:gs pos="100000">
                <a:srgbClr val="00C362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Любе сонечко ясно світить,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Посилає всім привіти,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Ніжно гріє і ласкає,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83" y="1502228"/>
            <a:ext cx="5498053" cy="4657636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8837536" y="1675679"/>
            <a:ext cx="2717383" cy="2762209"/>
          </a:xfrm>
          <a:prstGeom prst="roundRect">
            <a:avLst/>
          </a:prstGeom>
          <a:gradFill flip="none" rotWithShape="1">
            <a:gsLst>
              <a:gs pos="0">
                <a:srgbClr val="00C362">
                  <a:tint val="66000"/>
                  <a:satMod val="160000"/>
                </a:srgbClr>
              </a:gs>
              <a:gs pos="50000">
                <a:srgbClr val="00C362">
                  <a:tint val="44500"/>
                  <a:satMod val="160000"/>
                </a:srgbClr>
              </a:gs>
              <a:gs pos="100000">
                <a:srgbClr val="00C362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 роботи закликає.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Не баріться, поспішайте,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І навчатись починайте.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40950" y="500284"/>
            <a:ext cx="8811364" cy="8394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wordwall.net/resourceajax/qr?shareLocation=4&amp;activityId=687670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902" y="2201620"/>
            <a:ext cx="1169653" cy="11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GettyImages 10459508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94" y="980304"/>
            <a:ext cx="7391585" cy="54204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Клипарт человек (5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555" y="2160085"/>
            <a:ext cx="3826839" cy="45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602996" y="480096"/>
            <a:ext cx="8732066" cy="7724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«Інтерв'ю»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34492" y="2010509"/>
            <a:ext cx="387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Що найбільше вас вразило чи здивувало під час уроку?</a:t>
            </a:r>
          </a:p>
        </p:txBody>
      </p:sp>
      <p:sp>
        <p:nvSpPr>
          <p:cNvPr id="35" name="Овальная выноска 34"/>
          <p:cNvSpPr/>
          <p:nvPr/>
        </p:nvSpPr>
        <p:spPr>
          <a:xfrm rot="20466178">
            <a:off x="3133915" y="1252520"/>
            <a:ext cx="3704880" cy="1668359"/>
          </a:xfrm>
          <a:prstGeom prst="wedgeEllipseCallout">
            <a:avLst>
              <a:gd name="adj1" fmla="val -35606"/>
              <a:gd name="adj2" fmla="val 73611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20392107">
            <a:off x="3355596" y="1394201"/>
            <a:ext cx="3152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Чи було вам важко? Якщо так, то що саме? </a:t>
            </a:r>
          </a:p>
        </p:txBody>
      </p:sp>
      <p:sp>
        <p:nvSpPr>
          <p:cNvPr id="37" name="Овальная выноска 36"/>
          <p:cNvSpPr/>
          <p:nvPr/>
        </p:nvSpPr>
        <p:spPr>
          <a:xfrm rot="19852055">
            <a:off x="8129372" y="1635293"/>
            <a:ext cx="3301565" cy="1760211"/>
          </a:xfrm>
          <a:prstGeom prst="wedgeEllipseCallout">
            <a:avLst>
              <a:gd name="adj1" fmla="val -54920"/>
              <a:gd name="adj2" fmla="val 72927"/>
            </a:avLst>
          </a:prstGeom>
          <a:gradFill flip="none" rotWithShape="1">
            <a:gsLst>
              <a:gs pos="0">
                <a:srgbClr val="70D7E5">
                  <a:tint val="66000"/>
                  <a:satMod val="160000"/>
                </a:srgbClr>
              </a:gs>
              <a:gs pos="50000">
                <a:srgbClr val="70D7E5">
                  <a:tint val="44500"/>
                  <a:satMod val="160000"/>
                </a:srgbClr>
              </a:gs>
              <a:gs pos="100000">
                <a:srgbClr val="70D7E5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9622232">
            <a:off x="8622968" y="1822900"/>
            <a:ext cx="250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7030A0"/>
                </a:solidFill>
              </a:rPr>
              <a:t>Чого ви навчились на уроці?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4" descr="Free photo Keyboard Protection Numbers Keypad Password Access - Max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74" y="1109723"/>
            <a:ext cx="5198380" cy="56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Скругленный прямоугольник 184"/>
          <p:cNvSpPr/>
          <p:nvPr/>
        </p:nvSpPr>
        <p:spPr>
          <a:xfrm>
            <a:off x="6812707" y="195681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120380" y="1363360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 дес.</a:t>
            </a:r>
          </a:p>
        </p:txBody>
      </p:sp>
      <p:pic>
        <p:nvPicPr>
          <p:cNvPr id="18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146671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1466711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146671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196420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196420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196420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24617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246170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24617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296300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296300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296300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344854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344854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344854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396179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3961800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3961799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445929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4459298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4459297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49567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495679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49567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5458093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5458094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5458093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537545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873254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208118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538213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1853365" y="594363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209630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545339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2880203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210298" y="5943636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" descr="J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17">
            <a:off x="3525450" y="5943635"/>
            <a:ext cx="584192" cy="3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TextBox 286"/>
          <p:cNvSpPr txBox="1"/>
          <p:nvPr/>
        </p:nvSpPr>
        <p:spPr>
          <a:xfrm>
            <a:off x="4120380" y="1847925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 дес.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4120380" y="2347712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 дес.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4120380" y="2858676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 дес.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4120380" y="3329513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 дес.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4120380" y="3815359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6 дес.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4120380" y="4288945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7 дес.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4120380" y="4772042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8 дес.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4120380" y="5245628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9 дес.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4120380" y="5702847"/>
            <a:ext cx="193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 дес.</a:t>
            </a:r>
          </a:p>
        </p:txBody>
      </p:sp>
      <p:sp>
        <p:nvSpPr>
          <p:cNvPr id="296" name="Скругленный прямоугольник 295"/>
          <p:cNvSpPr/>
          <p:nvPr/>
        </p:nvSpPr>
        <p:spPr>
          <a:xfrm>
            <a:off x="7875975" y="195681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Скругленный прямоугольник 296"/>
          <p:cNvSpPr/>
          <p:nvPr/>
        </p:nvSpPr>
        <p:spPr>
          <a:xfrm>
            <a:off x="8952181" y="195681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Скругленный прямоугольник 297"/>
          <p:cNvSpPr/>
          <p:nvPr/>
        </p:nvSpPr>
        <p:spPr>
          <a:xfrm>
            <a:off x="6812707" y="2978687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Скругленный прямоугольник 298"/>
          <p:cNvSpPr/>
          <p:nvPr/>
        </p:nvSpPr>
        <p:spPr>
          <a:xfrm>
            <a:off x="7875975" y="2978687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Скругленный прямоугольник 299"/>
          <p:cNvSpPr/>
          <p:nvPr/>
        </p:nvSpPr>
        <p:spPr>
          <a:xfrm>
            <a:off x="8952181" y="2978687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Скругленный прямоугольник 300"/>
          <p:cNvSpPr/>
          <p:nvPr/>
        </p:nvSpPr>
        <p:spPr>
          <a:xfrm>
            <a:off x="6812707" y="4052234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Скругленный прямоугольник 301"/>
          <p:cNvSpPr/>
          <p:nvPr/>
        </p:nvSpPr>
        <p:spPr>
          <a:xfrm>
            <a:off x="7875975" y="4052234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Скругленный прямоугольник 302"/>
          <p:cNvSpPr/>
          <p:nvPr/>
        </p:nvSpPr>
        <p:spPr>
          <a:xfrm>
            <a:off x="8952181" y="4052234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Скругленный прямоугольник 303"/>
          <p:cNvSpPr/>
          <p:nvPr/>
        </p:nvSpPr>
        <p:spPr>
          <a:xfrm>
            <a:off x="7875975" y="5062309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Скругленный прямоугольник 304"/>
          <p:cNvSpPr/>
          <p:nvPr/>
        </p:nvSpPr>
        <p:spPr>
          <a:xfrm>
            <a:off x="7875974" y="5062309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Скругленный прямоугольник 305"/>
          <p:cNvSpPr/>
          <p:nvPr/>
        </p:nvSpPr>
        <p:spPr>
          <a:xfrm>
            <a:off x="7875974" y="506230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Скругленный прямоугольник 306"/>
          <p:cNvSpPr/>
          <p:nvPr/>
        </p:nvSpPr>
        <p:spPr>
          <a:xfrm>
            <a:off x="7866350" y="506230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Скругленный прямоугольник 307"/>
          <p:cNvSpPr/>
          <p:nvPr/>
        </p:nvSpPr>
        <p:spPr>
          <a:xfrm>
            <a:off x="7866349" y="506135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Скругленный прямоугольник 308"/>
          <p:cNvSpPr/>
          <p:nvPr/>
        </p:nvSpPr>
        <p:spPr>
          <a:xfrm>
            <a:off x="7875973" y="506135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Скругленный прямоугольник 309"/>
          <p:cNvSpPr/>
          <p:nvPr/>
        </p:nvSpPr>
        <p:spPr>
          <a:xfrm>
            <a:off x="7885596" y="506135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Скругленный прямоугольник 310"/>
          <p:cNvSpPr/>
          <p:nvPr/>
        </p:nvSpPr>
        <p:spPr>
          <a:xfrm>
            <a:off x="7885596" y="5047229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Скругленный прямоугольник 311"/>
          <p:cNvSpPr/>
          <p:nvPr/>
        </p:nvSpPr>
        <p:spPr>
          <a:xfrm>
            <a:off x="7897174" y="5061358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Скругленный прямоугольник 312"/>
          <p:cNvSpPr/>
          <p:nvPr/>
        </p:nvSpPr>
        <p:spPr>
          <a:xfrm>
            <a:off x="7897173" y="5059495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Скругленный прямоугольник 313"/>
          <p:cNvSpPr/>
          <p:nvPr/>
        </p:nvSpPr>
        <p:spPr>
          <a:xfrm>
            <a:off x="6820379" y="1966021"/>
            <a:ext cx="934777" cy="864249"/>
          </a:xfrm>
          <a:prstGeom prst="round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1380888" y="456502"/>
            <a:ext cx="9374197" cy="7626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Лічба </a:t>
            </a:r>
            <a:r>
              <a:rPr lang="uk-UA" sz="4000" b="1" dirty="0">
                <a:solidFill>
                  <a:schemeClr val="bg1"/>
                </a:solidFill>
              </a:rPr>
              <a:t>десятками в порядку зростання</a:t>
            </a:r>
          </a:p>
        </p:txBody>
      </p:sp>
      <p:pic>
        <p:nvPicPr>
          <p:cNvPr id="316" name="Picture 2" descr="Хомяк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5811D1D4-A08A-54E7-B092-A21AF4E2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555" y="3971106"/>
            <a:ext cx="1656300" cy="24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6083842"/>
            <a:ext cx="1678593" cy="59193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6083843"/>
            <a:ext cx="1783429" cy="5919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6083843"/>
            <a:ext cx="1783429" cy="59193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6083842"/>
            <a:ext cx="1695377" cy="59193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15" y="6083842"/>
            <a:ext cx="1678593" cy="59193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5598343"/>
            <a:ext cx="1678593" cy="5919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5125337"/>
            <a:ext cx="1678593" cy="5919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4646085"/>
            <a:ext cx="1678593" cy="5919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4160586"/>
            <a:ext cx="1678593" cy="591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693827"/>
            <a:ext cx="1678593" cy="59193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3244784"/>
            <a:ext cx="1678593" cy="59193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2762930"/>
            <a:ext cx="1678593" cy="59193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2281405"/>
            <a:ext cx="1678593" cy="59193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3" y="1823504"/>
            <a:ext cx="1678593" cy="59193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739363" y="61545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39363" y="569016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39363" y="519457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39363" y="473701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39363" y="423033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39363" y="378840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39363" y="3330617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39363" y="286385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9363" y="2343579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31456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0" y="5624361"/>
            <a:ext cx="1783429" cy="59193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5617949"/>
            <a:ext cx="1783429" cy="591931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5628680"/>
            <a:ext cx="1695377" cy="59193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5164879"/>
            <a:ext cx="1783429" cy="59193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5164879"/>
            <a:ext cx="1783429" cy="59193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5164878"/>
            <a:ext cx="1695377" cy="59193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06" y="4685475"/>
            <a:ext cx="1783429" cy="591932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4675785"/>
            <a:ext cx="1783429" cy="591931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4692846"/>
            <a:ext cx="1695377" cy="59193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4206070"/>
            <a:ext cx="1783429" cy="591932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4206070"/>
            <a:ext cx="1783429" cy="59193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4206069"/>
            <a:ext cx="1695377" cy="59193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7" y="3741620"/>
            <a:ext cx="1783429" cy="59193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37" y="3731560"/>
            <a:ext cx="1783429" cy="59193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3731560"/>
            <a:ext cx="1695377" cy="59193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3244784"/>
            <a:ext cx="1783429" cy="591932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3244784"/>
            <a:ext cx="1783429" cy="591931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3244783"/>
            <a:ext cx="1695377" cy="591931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2785300"/>
            <a:ext cx="1783429" cy="591932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2785300"/>
            <a:ext cx="1783429" cy="591931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2785299"/>
            <a:ext cx="1695377" cy="59193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2304655"/>
            <a:ext cx="1783429" cy="59193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2304655"/>
            <a:ext cx="1783429" cy="591931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2304654"/>
            <a:ext cx="1695377" cy="591931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68" y="1845171"/>
            <a:ext cx="1783429" cy="59193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76" y="1845171"/>
            <a:ext cx="1783429" cy="59193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4" y="1845170"/>
            <a:ext cx="1695377" cy="591931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5598343"/>
            <a:ext cx="1678593" cy="59193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5125337"/>
            <a:ext cx="1678593" cy="591932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4646085"/>
            <a:ext cx="1678593" cy="59193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4160586"/>
            <a:ext cx="1678593" cy="591932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3693827"/>
            <a:ext cx="1678593" cy="591932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3244784"/>
            <a:ext cx="1678593" cy="591932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2762930"/>
            <a:ext cx="1678593" cy="591932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2281405"/>
            <a:ext cx="1678593" cy="591932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87" y="1823504"/>
            <a:ext cx="1678593" cy="591932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0589433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589433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589433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589433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589433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589433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589433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0589433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400068" y="1876771"/>
            <a:ext cx="91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589433" y="61399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448925" y="1178471"/>
            <a:ext cx="1223391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656365" y="61399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656365" y="567561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656365" y="5180018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656365" y="472246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56365" y="42157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56365" y="377385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56365" y="331606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656365" y="2849305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656365" y="232902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628760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4343852" y="1165127"/>
            <a:ext cx="1209906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22042" y="60957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722723" y="565634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22723" y="516074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722723" y="470319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722723" y="419651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22723" y="375458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722723" y="329679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22723" y="283003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722723" y="23097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13314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6422066" y="1165127"/>
            <a:ext cx="1210050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613191" y="613200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613191" y="5667631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613191" y="5172036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613191" y="471448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613191" y="420780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613191" y="3765870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8613191" y="3308082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613191" y="2841323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613191" y="232104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595972" y="1875254"/>
            <a:ext cx="66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8296141" y="1165127"/>
            <a:ext cx="1219707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10261229" y="1190722"/>
            <a:ext cx="1230174" cy="798438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0" name="Picture 6" descr="Картинки по запросу &quot;клипарт пьедестал&quot;">
            <a:extLst>
              <a:ext uri="{FF2B5EF4-FFF2-40B4-BE49-F238E27FC236}">
                <a16:creationId xmlns="" xmlns:a16="http://schemas.microsoft.com/office/drawing/2014/main" id="{D32505FE-C054-E18A-56B4-ECED552A1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7" t="23673" r="17959"/>
          <a:stretch/>
        </p:blipFill>
        <p:spPr bwMode="auto">
          <a:xfrm>
            <a:off x="206880" y="4630144"/>
            <a:ext cx="1927753" cy="19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4" descr="шерман">
            <a:extLst>
              <a:ext uri="{FF2B5EF4-FFF2-40B4-BE49-F238E27FC236}">
                <a16:creationId xmlns="" xmlns:a16="http://schemas.microsoft.com/office/drawing/2014/main" id="{D091A5EE-EEBF-61F6-59BB-2D948E85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7" y="2915333"/>
            <a:ext cx="1468192" cy="17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Прямоугольник 181"/>
          <p:cNvSpPr/>
          <p:nvPr/>
        </p:nvSpPr>
        <p:spPr>
          <a:xfrm>
            <a:off x="1371600" y="456501"/>
            <a:ext cx="9426732" cy="6754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Лічба </a:t>
            </a:r>
            <a:r>
              <a:rPr lang="uk-UA" sz="3600" b="1" dirty="0">
                <a:solidFill>
                  <a:schemeClr val="bg1"/>
                </a:solidFill>
              </a:rPr>
              <a:t>десятками в порядку зростання</a:t>
            </a:r>
          </a:p>
        </p:txBody>
      </p:sp>
    </p:spTree>
    <p:extLst>
      <p:ext uri="{BB962C8B-B14F-4D97-AF65-F5344CB8AC3E}">
        <p14:creationId xmlns:p14="http://schemas.microsoft.com/office/powerpoint/2010/main" val="17879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 animBg="1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 animBg="1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 animBg="1"/>
      <p:bldP spid="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762389" y="615983"/>
            <a:ext cx="8732066" cy="7882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«Намисто»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851433" y="2216164"/>
            <a:ext cx="1056677" cy="11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356271" y="2422963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2692351" y="237646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076476" y="2578056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198176" y="264690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7" t="-2563" r="69956" b="54902"/>
          <a:stretch/>
        </p:blipFill>
        <p:spPr bwMode="auto">
          <a:xfrm>
            <a:off x="7709376" y="2174878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903078" y="2376467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575164" y="225777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573062" y="2113515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Математический диктант &quot;Числа от 1 до 100. Внетабличное умножение и  деление&quot;; 3 класс - Математика - Начальные классы - Pedsovet.s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30185" y="2174878"/>
            <a:ext cx="1057388" cy="10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958663" y="2254629"/>
            <a:ext cx="106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C08FE8-0A15-78F3-6080-CF376D618298}"/>
              </a:ext>
            </a:extLst>
          </p:cNvPr>
          <p:cNvSpPr txBox="1"/>
          <p:nvPr/>
        </p:nvSpPr>
        <p:spPr>
          <a:xfrm>
            <a:off x="2773389" y="2471361"/>
            <a:ext cx="9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10C109E-D6B7-F831-F9C2-90BD77B184A8}"/>
              </a:ext>
            </a:extLst>
          </p:cNvPr>
          <p:cNvSpPr txBox="1"/>
          <p:nvPr/>
        </p:nvSpPr>
        <p:spPr>
          <a:xfrm>
            <a:off x="3629973" y="2294273"/>
            <a:ext cx="84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0489EE3-2521-40CB-48AF-D4743D4083E0}"/>
              </a:ext>
            </a:extLst>
          </p:cNvPr>
          <p:cNvSpPr txBox="1"/>
          <p:nvPr/>
        </p:nvSpPr>
        <p:spPr>
          <a:xfrm>
            <a:off x="4464581" y="2465742"/>
            <a:ext cx="86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FE8CB57-C632-F2F5-5C6D-D4846A1B7BC5}"/>
              </a:ext>
            </a:extLst>
          </p:cNvPr>
          <p:cNvSpPr txBox="1"/>
          <p:nvPr/>
        </p:nvSpPr>
        <p:spPr>
          <a:xfrm>
            <a:off x="5293683" y="2701529"/>
            <a:ext cx="834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3C79B74-100B-63ED-622A-959BBC2F2AFD}"/>
              </a:ext>
            </a:extLst>
          </p:cNvPr>
          <p:cNvSpPr txBox="1"/>
          <p:nvPr/>
        </p:nvSpPr>
        <p:spPr>
          <a:xfrm>
            <a:off x="6149243" y="2658232"/>
            <a:ext cx="81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ED77736-04F4-6968-1CEA-6747BC32DE3A}"/>
              </a:ext>
            </a:extLst>
          </p:cNvPr>
          <p:cNvSpPr txBox="1"/>
          <p:nvPr/>
        </p:nvSpPr>
        <p:spPr>
          <a:xfrm>
            <a:off x="6996095" y="2492236"/>
            <a:ext cx="939902" cy="85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1656F23-21A9-26CF-ED63-1F50606D14DA}"/>
              </a:ext>
            </a:extLst>
          </p:cNvPr>
          <p:cNvSpPr txBox="1"/>
          <p:nvPr/>
        </p:nvSpPr>
        <p:spPr>
          <a:xfrm>
            <a:off x="7850155" y="2245781"/>
            <a:ext cx="91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C45C913-B02C-121B-2612-79E049BB55D6}"/>
              </a:ext>
            </a:extLst>
          </p:cNvPr>
          <p:cNvSpPr txBox="1"/>
          <p:nvPr/>
        </p:nvSpPr>
        <p:spPr>
          <a:xfrm>
            <a:off x="8732329" y="2206778"/>
            <a:ext cx="87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E7B3336-A662-DCF7-16BB-0318F1317D88}"/>
              </a:ext>
            </a:extLst>
          </p:cNvPr>
          <p:cNvSpPr txBox="1"/>
          <p:nvPr/>
        </p:nvSpPr>
        <p:spPr>
          <a:xfrm>
            <a:off x="9665305" y="2174878"/>
            <a:ext cx="87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2A6A0E2-AB94-9D87-7CD6-10D0F0FFA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733069" y="4743354"/>
            <a:ext cx="1339522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86AF0D6-2E0B-2A78-E568-EEBABFF81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2757555" y="4698053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B681058-888A-6C02-1493-0D7F95C1C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3588638" y="4698053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595E2EB-4177-B614-D6B3-4D4E61527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436380" y="4490753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89C6232-6F12-A76F-85E1-717507E5C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313406" y="4698053"/>
            <a:ext cx="1220336" cy="12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CDC3CBF-7CA2-FD8A-B5B7-DEC8BF72E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144378" y="4673962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91882C4-564D-7D8F-937B-F664EFDF7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06394" y="4484227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C3A5482-261A-585E-325D-5CEFC871A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7834091" y="4579095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F180C7F-A31A-68C4-700F-F0734053FD11}"/>
              </a:ext>
            </a:extLst>
          </p:cNvPr>
          <p:cNvSpPr txBox="1"/>
          <p:nvPr/>
        </p:nvSpPr>
        <p:spPr>
          <a:xfrm>
            <a:off x="1795145" y="4743354"/>
            <a:ext cx="1258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724C387-8D3F-D667-1819-D9870FB45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8696107" y="4673962"/>
            <a:ext cx="1221157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8E07BD20-05F8-5497-6868-6F51856B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523915" y="4429278"/>
            <a:ext cx="1220336" cy="12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07C966A-FCE3-4992-9CD2-616EBD32CF06}"/>
              </a:ext>
            </a:extLst>
          </p:cNvPr>
          <p:cNvSpPr txBox="1"/>
          <p:nvPr/>
        </p:nvSpPr>
        <p:spPr>
          <a:xfrm>
            <a:off x="2876741" y="4819877"/>
            <a:ext cx="122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2BB0443-7E91-C131-9324-621DCDDA43AB}"/>
              </a:ext>
            </a:extLst>
          </p:cNvPr>
          <p:cNvSpPr txBox="1"/>
          <p:nvPr/>
        </p:nvSpPr>
        <p:spPr>
          <a:xfrm>
            <a:off x="3721218" y="4774576"/>
            <a:ext cx="102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C6C4F5ED-EC5E-A18A-7F0F-D6653B04E59D}"/>
              </a:ext>
            </a:extLst>
          </p:cNvPr>
          <p:cNvSpPr txBox="1"/>
          <p:nvPr/>
        </p:nvSpPr>
        <p:spPr>
          <a:xfrm>
            <a:off x="4532492" y="4608646"/>
            <a:ext cx="104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C93AB80-CC2B-65BD-DEBE-8916FE5B8CFF}"/>
              </a:ext>
            </a:extLst>
          </p:cNvPr>
          <p:cNvSpPr txBox="1"/>
          <p:nvPr/>
        </p:nvSpPr>
        <p:spPr>
          <a:xfrm>
            <a:off x="5376043" y="4754842"/>
            <a:ext cx="104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3E2A3433-2E0C-C5EB-6DC2-7931AE8A3507}"/>
              </a:ext>
            </a:extLst>
          </p:cNvPr>
          <p:cNvSpPr txBox="1"/>
          <p:nvPr/>
        </p:nvSpPr>
        <p:spPr>
          <a:xfrm>
            <a:off x="6321181" y="4696988"/>
            <a:ext cx="100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7375085-9CEF-4118-2E63-AF0C8A59403D}"/>
              </a:ext>
            </a:extLst>
          </p:cNvPr>
          <p:cNvSpPr txBox="1"/>
          <p:nvPr/>
        </p:nvSpPr>
        <p:spPr>
          <a:xfrm>
            <a:off x="7108606" y="4574645"/>
            <a:ext cx="99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997AA76-DC5A-3EB1-E894-8C9D6DFC2A33}"/>
              </a:ext>
            </a:extLst>
          </p:cNvPr>
          <p:cNvSpPr txBox="1"/>
          <p:nvPr/>
        </p:nvSpPr>
        <p:spPr>
          <a:xfrm>
            <a:off x="7972822" y="4640458"/>
            <a:ext cx="120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1582126-2440-1054-9C79-55D6D92D043B}"/>
              </a:ext>
            </a:extLst>
          </p:cNvPr>
          <p:cNvSpPr txBox="1"/>
          <p:nvPr/>
        </p:nvSpPr>
        <p:spPr>
          <a:xfrm>
            <a:off x="8823055" y="4745140"/>
            <a:ext cx="105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F3C23F8-3D6B-765F-087D-40D17D8B0BFA}"/>
              </a:ext>
            </a:extLst>
          </p:cNvPr>
          <p:cNvSpPr txBox="1"/>
          <p:nvPr/>
        </p:nvSpPr>
        <p:spPr>
          <a:xfrm>
            <a:off x="9733640" y="4531117"/>
            <a:ext cx="130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3" grpId="0"/>
      <p:bldP spid="44" grpId="0"/>
      <p:bldP spid="78" grpId="0"/>
      <p:bldP spid="80" grpId="0"/>
      <p:bldP spid="81" grpId="0"/>
      <p:bldP spid="83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208314" y="410525"/>
            <a:ext cx="9827688" cy="8522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попереднє  </a:t>
            </a:r>
            <a:r>
              <a:rPr lang="uk-UA" sz="2800" b="1" dirty="0">
                <a:solidFill>
                  <a:schemeClr val="bg1"/>
                </a:solidFill>
              </a:rPr>
              <a:t>та </a:t>
            </a:r>
            <a:r>
              <a:rPr lang="uk-UA" sz="2800" b="1" dirty="0" smtClean="0">
                <a:solidFill>
                  <a:schemeClr val="bg1"/>
                </a:solidFill>
              </a:rPr>
              <a:t>наступне до кожного числа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9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8" y="1442923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97" y="1427813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9" y="3339946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поезд шаржа иллюстрация вектора. иллюстрации насчитывающей малыши - 211718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69" y="3330060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2269788" y="1992190"/>
            <a:ext cx="86121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55156" y="1992190"/>
            <a:ext cx="93110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10405" y="1992190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22320" y="2036760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12035" y="3894819"/>
            <a:ext cx="886946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45552" y="3881182"/>
            <a:ext cx="89862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590752" y="3881182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496480" y="3925752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53658" y="1982304"/>
            <a:ext cx="86121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350938" y="2004642"/>
            <a:ext cx="93110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469949" y="1982304"/>
            <a:ext cx="903398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418102" y="2049212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311515" y="3890645"/>
            <a:ext cx="873633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406890" y="3890645"/>
            <a:ext cx="933507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0564546" y="3890645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9476461" y="3935215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12" descr="поезд шаржа иллюстрация вектора. иллюстрации насчитывающей малыши - 21171893">
            <a:extLst>
              <a:ext uri="{FF2B5EF4-FFF2-40B4-BE49-F238E27FC236}">
                <a16:creationId xmlns="" xmlns:a16="http://schemas.microsoft.com/office/drawing/2014/main" id="{77D1A78F-E455-2F94-1611-26AB82C6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9" y="5156818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поезд шаржа иллюстрация вектора. иллюстрации насчитывающей малыши - 21171893">
            <a:extLst>
              <a:ext uri="{FF2B5EF4-FFF2-40B4-BE49-F238E27FC236}">
                <a16:creationId xmlns="" xmlns:a16="http://schemas.microsoft.com/office/drawing/2014/main" id="{21489AA7-71C5-4635-E42E-6952B609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69" y="5146932"/>
            <a:ext cx="4889816" cy="13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="" xmlns:a16="http://schemas.microsoft.com/office/drawing/2014/main" id="{D3575669-269A-8C92-E4CB-B12A035CFE41}"/>
              </a:ext>
            </a:extLst>
          </p:cNvPr>
          <p:cNvSpPr/>
          <p:nvPr/>
        </p:nvSpPr>
        <p:spPr>
          <a:xfrm>
            <a:off x="2312035" y="5711691"/>
            <a:ext cx="886946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="" xmlns:a16="http://schemas.microsoft.com/office/drawing/2014/main" id="{190A1601-CB19-924D-E341-0DBCF202E27F}"/>
              </a:ext>
            </a:extLst>
          </p:cNvPr>
          <p:cNvSpPr/>
          <p:nvPr/>
        </p:nvSpPr>
        <p:spPr>
          <a:xfrm>
            <a:off x="3445552" y="5698054"/>
            <a:ext cx="898629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="" xmlns:a16="http://schemas.microsoft.com/office/drawing/2014/main" id="{5440BEE8-3D28-7498-9214-BD40D72148CC}"/>
              </a:ext>
            </a:extLst>
          </p:cNvPr>
          <p:cNvSpPr/>
          <p:nvPr/>
        </p:nvSpPr>
        <p:spPr>
          <a:xfrm>
            <a:off x="4590752" y="5698054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="" xmlns:a16="http://schemas.microsoft.com/office/drawing/2014/main" id="{0A9BCE13-6548-2704-1CC7-7F1FB76071C6}"/>
              </a:ext>
            </a:extLst>
          </p:cNvPr>
          <p:cNvSpPr/>
          <p:nvPr/>
        </p:nvSpPr>
        <p:spPr>
          <a:xfrm>
            <a:off x="3496480" y="5742624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Скругленный прямоугольник 68">
            <a:extLst>
              <a:ext uri="{FF2B5EF4-FFF2-40B4-BE49-F238E27FC236}">
                <a16:creationId xmlns="" xmlns:a16="http://schemas.microsoft.com/office/drawing/2014/main" id="{9C208B7F-DC10-AA08-B44A-AD8CF4583C8A}"/>
              </a:ext>
            </a:extLst>
          </p:cNvPr>
          <p:cNvSpPr/>
          <p:nvPr/>
        </p:nvSpPr>
        <p:spPr>
          <a:xfrm>
            <a:off x="8311515" y="5707517"/>
            <a:ext cx="873633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Скругленный прямоугольник 69">
            <a:extLst>
              <a:ext uri="{FF2B5EF4-FFF2-40B4-BE49-F238E27FC236}">
                <a16:creationId xmlns="" xmlns:a16="http://schemas.microsoft.com/office/drawing/2014/main" id="{CF23EF9A-FEC5-0B04-BA04-D9AEF53E7ECA}"/>
              </a:ext>
            </a:extLst>
          </p:cNvPr>
          <p:cNvSpPr/>
          <p:nvPr/>
        </p:nvSpPr>
        <p:spPr>
          <a:xfrm>
            <a:off x="9406890" y="5707517"/>
            <a:ext cx="933507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60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70">
            <a:extLst>
              <a:ext uri="{FF2B5EF4-FFF2-40B4-BE49-F238E27FC236}">
                <a16:creationId xmlns="" xmlns:a16="http://schemas.microsoft.com/office/drawing/2014/main" id="{18066E93-FCBC-D17A-5466-F32F79BE3B96}"/>
              </a:ext>
            </a:extLst>
          </p:cNvPr>
          <p:cNvSpPr/>
          <p:nvPr/>
        </p:nvSpPr>
        <p:spPr>
          <a:xfrm>
            <a:off x="10564546" y="5707517"/>
            <a:ext cx="855750" cy="4679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Скругленный прямоугольник 71">
            <a:extLst>
              <a:ext uri="{FF2B5EF4-FFF2-40B4-BE49-F238E27FC236}">
                <a16:creationId xmlns="" xmlns:a16="http://schemas.microsoft.com/office/drawing/2014/main" id="{0F46CAD3-27C8-79C6-3E9B-892B218B0B22}"/>
              </a:ext>
            </a:extLst>
          </p:cNvPr>
          <p:cNvSpPr/>
          <p:nvPr/>
        </p:nvSpPr>
        <p:spPr>
          <a:xfrm>
            <a:off x="9476461" y="5752087"/>
            <a:ext cx="796772" cy="37883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TextBox 6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001485" y="494528"/>
            <a:ext cx="9622971" cy="8586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Відновлення таблиці розрядів. Гра «Вантажник»</a:t>
            </a:r>
          </a:p>
        </p:txBody>
      </p:sp>
      <p:pic>
        <p:nvPicPr>
          <p:cNvPr id="67" name="Picture 2" descr="грузовая машина рисунок - bagno.site">
            <a:extLst>
              <a:ext uri="{FF2B5EF4-FFF2-40B4-BE49-F238E27FC236}">
                <a16:creationId xmlns="" xmlns:a16="http://schemas.microsoft.com/office/drawing/2014/main" id="{CF286593-363F-64F6-4F11-197BA429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16" y="1551864"/>
            <a:ext cx="7533236" cy="49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" name="Таблиця 6">
            <a:extLst>
              <a:ext uri="{FF2B5EF4-FFF2-40B4-BE49-F238E27FC236}">
                <a16:creationId xmlns="" xmlns:a16="http://schemas.microsoft.com/office/drawing/2014/main" id="{74246541-68AE-8A14-30F4-44ECE2E0C238}"/>
              </a:ext>
            </a:extLst>
          </p:cNvPr>
          <p:cNvGraphicFramePr>
            <a:graphicFrameLocks noGrp="1"/>
          </p:cNvGraphicFramePr>
          <p:nvPr/>
        </p:nvGraphicFramePr>
        <p:xfrm>
          <a:off x="5104434" y="1831754"/>
          <a:ext cx="4208241" cy="2782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747">
                  <a:extLst>
                    <a:ext uri="{9D8B030D-6E8A-4147-A177-3AD203B41FA5}">
                      <a16:colId xmlns="" xmlns:a16="http://schemas.microsoft.com/office/drawing/2014/main" val="3574638320"/>
                    </a:ext>
                  </a:extLst>
                </a:gridCol>
                <a:gridCol w="1402747">
                  <a:extLst>
                    <a:ext uri="{9D8B030D-6E8A-4147-A177-3AD203B41FA5}">
                      <a16:colId xmlns="" xmlns:a16="http://schemas.microsoft.com/office/drawing/2014/main" val="1925758220"/>
                    </a:ext>
                  </a:extLst>
                </a:gridCol>
                <a:gridCol w="1402747">
                  <a:extLst>
                    <a:ext uri="{9D8B030D-6E8A-4147-A177-3AD203B41FA5}">
                      <a16:colId xmlns="" xmlns:a16="http://schemas.microsoft.com/office/drawing/2014/main" val="4067835540"/>
                    </a:ext>
                  </a:extLst>
                </a:gridCol>
              </a:tblGrid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229139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7803847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1198375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253455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722810"/>
                  </a:ext>
                </a:extLst>
              </a:tr>
              <a:tr h="463722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9266004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28C68F3-0709-897F-EC3A-A04B6911AB57}"/>
              </a:ext>
            </a:extLst>
          </p:cNvPr>
          <p:cNvSpPr txBox="1"/>
          <p:nvPr/>
        </p:nvSpPr>
        <p:spPr>
          <a:xfrm>
            <a:off x="5569905" y="2213332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5535FF4-0156-A5F3-BF1A-8E413D98A747}"/>
              </a:ext>
            </a:extLst>
          </p:cNvPr>
          <p:cNvSpPr txBox="1"/>
          <p:nvPr/>
        </p:nvSpPr>
        <p:spPr>
          <a:xfrm>
            <a:off x="8076703" y="1810800"/>
            <a:ext cx="109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2210D21-CF11-0D4B-6803-A5D24A104EF2}"/>
              </a:ext>
            </a:extLst>
          </p:cNvPr>
          <p:cNvSpPr txBox="1"/>
          <p:nvPr/>
        </p:nvSpPr>
        <p:spPr>
          <a:xfrm>
            <a:off x="5221219" y="1791184"/>
            <a:ext cx="14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Десятки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34A7618-D933-8F28-99B5-E975099B0DDB}"/>
              </a:ext>
            </a:extLst>
          </p:cNvPr>
          <p:cNvSpPr txBox="1"/>
          <p:nvPr/>
        </p:nvSpPr>
        <p:spPr>
          <a:xfrm>
            <a:off x="6494821" y="1803346"/>
            <a:ext cx="143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620B8D5-30C9-6EC5-5388-55C7E63A8DC7}"/>
              </a:ext>
            </a:extLst>
          </p:cNvPr>
          <p:cNvSpPr txBox="1"/>
          <p:nvPr/>
        </p:nvSpPr>
        <p:spPr>
          <a:xfrm>
            <a:off x="5569906" y="2667281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835557A-F483-711E-B93C-1D3654CB50DF}"/>
              </a:ext>
            </a:extLst>
          </p:cNvPr>
          <p:cNvSpPr txBox="1"/>
          <p:nvPr/>
        </p:nvSpPr>
        <p:spPr>
          <a:xfrm>
            <a:off x="5596309" y="3177089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6C4C653-D196-80FE-4843-FCF58D5DF0C1}"/>
              </a:ext>
            </a:extLst>
          </p:cNvPr>
          <p:cNvSpPr txBox="1"/>
          <p:nvPr/>
        </p:nvSpPr>
        <p:spPr>
          <a:xfrm>
            <a:off x="5596308" y="3640683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5043643-E9F1-6CF1-1C05-B7749E594C54}"/>
              </a:ext>
            </a:extLst>
          </p:cNvPr>
          <p:cNvSpPr txBox="1"/>
          <p:nvPr/>
        </p:nvSpPr>
        <p:spPr>
          <a:xfrm>
            <a:off x="5606910" y="4057381"/>
            <a:ext cx="53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3892F3E-5C94-8071-0DBD-21BF875B18B3}"/>
              </a:ext>
            </a:extLst>
          </p:cNvPr>
          <p:cNvSpPr txBox="1"/>
          <p:nvPr/>
        </p:nvSpPr>
        <p:spPr>
          <a:xfrm>
            <a:off x="6935972" y="2189728"/>
            <a:ext cx="67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26EE61A-6EB1-5C8F-B032-AC0D5288C3A4}"/>
              </a:ext>
            </a:extLst>
          </p:cNvPr>
          <p:cNvSpPr txBox="1"/>
          <p:nvPr/>
        </p:nvSpPr>
        <p:spPr>
          <a:xfrm>
            <a:off x="8358653" y="2200421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15A3943-F271-6D75-BB30-CECEAB0FBB59}"/>
              </a:ext>
            </a:extLst>
          </p:cNvPr>
          <p:cNvSpPr txBox="1"/>
          <p:nvPr/>
        </p:nvSpPr>
        <p:spPr>
          <a:xfrm>
            <a:off x="6964278" y="267059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45BFE6F-57C5-4534-EB57-7FD3815269DD}"/>
              </a:ext>
            </a:extLst>
          </p:cNvPr>
          <p:cNvSpPr txBox="1"/>
          <p:nvPr/>
        </p:nvSpPr>
        <p:spPr>
          <a:xfrm>
            <a:off x="8358653" y="268023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46CA6D2-B60A-BF18-A075-E300AB27BE04}"/>
              </a:ext>
            </a:extLst>
          </p:cNvPr>
          <p:cNvSpPr txBox="1"/>
          <p:nvPr/>
        </p:nvSpPr>
        <p:spPr>
          <a:xfrm>
            <a:off x="6971966" y="3145219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88C2472-68A6-0D27-56AC-38CD7FAF6747}"/>
              </a:ext>
            </a:extLst>
          </p:cNvPr>
          <p:cNvSpPr txBox="1"/>
          <p:nvPr/>
        </p:nvSpPr>
        <p:spPr>
          <a:xfrm>
            <a:off x="8358653" y="313966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A87B20A-2C51-2C07-FFF1-8AB23FFDAB29}"/>
              </a:ext>
            </a:extLst>
          </p:cNvPr>
          <p:cNvSpPr txBox="1"/>
          <p:nvPr/>
        </p:nvSpPr>
        <p:spPr>
          <a:xfrm>
            <a:off x="6963048" y="3617915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A5CE822-9587-8CF8-9F93-1EF1F6343047}"/>
              </a:ext>
            </a:extLst>
          </p:cNvPr>
          <p:cNvSpPr txBox="1"/>
          <p:nvPr/>
        </p:nvSpPr>
        <p:spPr>
          <a:xfrm>
            <a:off x="8347623" y="3598217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D1E9F124-A092-F112-4DD8-0476D67C0296}"/>
              </a:ext>
            </a:extLst>
          </p:cNvPr>
          <p:cNvSpPr txBox="1"/>
          <p:nvPr/>
        </p:nvSpPr>
        <p:spPr>
          <a:xfrm>
            <a:off x="6963047" y="4076780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9CDD83F-45CA-1908-1BAD-2B6212CC9715}"/>
              </a:ext>
            </a:extLst>
          </p:cNvPr>
          <p:cNvSpPr txBox="1"/>
          <p:nvPr/>
        </p:nvSpPr>
        <p:spPr>
          <a:xfrm>
            <a:off x="8372549" y="4056774"/>
            <a:ext cx="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33695" y="521215"/>
            <a:ext cx="8732066" cy="7197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«Потяг»</a:t>
            </a:r>
          </a:p>
        </p:txBody>
      </p:sp>
      <p:pic>
        <p:nvPicPr>
          <p:cNvPr id="50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8" y="4006352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4211283" y="4287136"/>
            <a:ext cx="4386233" cy="7361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ланцюжком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2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FEBCB94-8449-8B26-470C-CC831156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9" t="-868" r="11107" b="868"/>
          <a:stretch/>
        </p:blipFill>
        <p:spPr bwMode="auto">
          <a:xfrm flipH="1">
            <a:off x="23880" y="2192240"/>
            <a:ext cx="2220821" cy="20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9A668AE0-04DE-C4EF-D6CF-489FAD50A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212854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кутник: округлені кути 27">
            <a:extLst>
              <a:ext uri="{FF2B5EF4-FFF2-40B4-BE49-F238E27FC236}">
                <a16:creationId xmlns="" xmlns:a16="http://schemas.microsoft.com/office/drawing/2014/main" id="{EEA4BFB2-B873-0237-5A06-18571CF79A31}"/>
              </a:ext>
            </a:extLst>
          </p:cNvPr>
          <p:cNvSpPr/>
          <p:nvPr/>
        </p:nvSpPr>
        <p:spPr>
          <a:xfrm>
            <a:off x="244429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E29858C-C745-ECE6-ECAD-A5DB3753113D}"/>
              </a:ext>
            </a:extLst>
          </p:cNvPr>
          <p:cNvSpPr txBox="1"/>
          <p:nvPr/>
        </p:nvSpPr>
        <p:spPr>
          <a:xfrm>
            <a:off x="254436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EF72D9D5-83C5-9C8F-7E51-5C3A2685E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357543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кутник: округлені кути 48">
            <a:extLst>
              <a:ext uri="{FF2B5EF4-FFF2-40B4-BE49-F238E27FC236}">
                <a16:creationId xmlns="" xmlns:a16="http://schemas.microsoft.com/office/drawing/2014/main" id="{B6A540DC-C68E-61D0-1DAB-311B7D34F06E}"/>
              </a:ext>
            </a:extLst>
          </p:cNvPr>
          <p:cNvSpPr/>
          <p:nvPr/>
        </p:nvSpPr>
        <p:spPr>
          <a:xfrm>
            <a:off x="389118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4A1D063-AD2E-C9B4-F623-18109936C218}"/>
              </a:ext>
            </a:extLst>
          </p:cNvPr>
          <p:cNvSpPr txBox="1"/>
          <p:nvPr/>
        </p:nvSpPr>
        <p:spPr>
          <a:xfrm>
            <a:off x="399125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94CA312-0DD0-090C-9610-84305DEC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502231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кутник: округлені кути 51">
            <a:extLst>
              <a:ext uri="{FF2B5EF4-FFF2-40B4-BE49-F238E27FC236}">
                <a16:creationId xmlns="" xmlns:a16="http://schemas.microsoft.com/office/drawing/2014/main" id="{19B78403-AD2C-AB15-85D2-BA2C3EFA7529}"/>
              </a:ext>
            </a:extLst>
          </p:cNvPr>
          <p:cNvSpPr/>
          <p:nvPr/>
        </p:nvSpPr>
        <p:spPr>
          <a:xfrm>
            <a:off x="533806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8106865-05C4-3877-93DF-9A023E14ECA1}"/>
              </a:ext>
            </a:extLst>
          </p:cNvPr>
          <p:cNvSpPr txBox="1"/>
          <p:nvPr/>
        </p:nvSpPr>
        <p:spPr>
          <a:xfrm>
            <a:off x="5438137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FC1C108-C8E6-3E5F-04A7-8C344063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6407077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кутник: округлені кути 67">
            <a:extLst>
              <a:ext uri="{FF2B5EF4-FFF2-40B4-BE49-F238E27FC236}">
                <a16:creationId xmlns="" xmlns:a16="http://schemas.microsoft.com/office/drawing/2014/main" id="{3629E157-95F9-5738-0817-0A1E06E3E232}"/>
              </a:ext>
            </a:extLst>
          </p:cNvPr>
          <p:cNvSpPr/>
          <p:nvPr/>
        </p:nvSpPr>
        <p:spPr>
          <a:xfrm>
            <a:off x="6722825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922E967-EB79-09F0-56DB-7E226CEB19A9}"/>
              </a:ext>
            </a:extLst>
          </p:cNvPr>
          <p:cNvSpPr txBox="1"/>
          <p:nvPr/>
        </p:nvSpPr>
        <p:spPr>
          <a:xfrm>
            <a:off x="6822896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0FB04E8-0AF7-B628-B7B4-E61B3805E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779183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кутник: округлені кути 79">
            <a:extLst>
              <a:ext uri="{FF2B5EF4-FFF2-40B4-BE49-F238E27FC236}">
                <a16:creationId xmlns="" xmlns:a16="http://schemas.microsoft.com/office/drawing/2014/main" id="{E02A4BAE-177C-D213-C18D-249CDAB0DF1E}"/>
              </a:ext>
            </a:extLst>
          </p:cNvPr>
          <p:cNvSpPr/>
          <p:nvPr/>
        </p:nvSpPr>
        <p:spPr>
          <a:xfrm>
            <a:off x="810758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42B8354-5F00-EB91-6479-63A4F5E00C34}"/>
              </a:ext>
            </a:extLst>
          </p:cNvPr>
          <p:cNvSpPr txBox="1"/>
          <p:nvPr/>
        </p:nvSpPr>
        <p:spPr>
          <a:xfrm>
            <a:off x="820765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B837D801-27E7-E921-C553-6B6F2FB1D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917659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кутник: округлені кути 92">
            <a:extLst>
              <a:ext uri="{FF2B5EF4-FFF2-40B4-BE49-F238E27FC236}">
                <a16:creationId xmlns="" xmlns:a16="http://schemas.microsoft.com/office/drawing/2014/main" id="{09DD4D6A-3384-C7DA-FDEC-18D62D05450D}"/>
              </a:ext>
            </a:extLst>
          </p:cNvPr>
          <p:cNvSpPr/>
          <p:nvPr/>
        </p:nvSpPr>
        <p:spPr>
          <a:xfrm>
            <a:off x="949234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125EAE6-A452-B6E0-1C33-E6D4960A7CF5}"/>
              </a:ext>
            </a:extLst>
          </p:cNvPr>
          <p:cNvSpPr txBox="1"/>
          <p:nvPr/>
        </p:nvSpPr>
        <p:spPr>
          <a:xfrm>
            <a:off x="959241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" name="Picture 2" descr="Поезд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A537A0D-B0BE-0755-EEFA-2DA68780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1056134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кутник: округлені кути 95">
            <a:extLst>
              <a:ext uri="{FF2B5EF4-FFF2-40B4-BE49-F238E27FC236}">
                <a16:creationId xmlns="" xmlns:a16="http://schemas.microsoft.com/office/drawing/2014/main" id="{088AF978-DE7D-0173-5218-A1E61FE0235C}"/>
              </a:ext>
            </a:extLst>
          </p:cNvPr>
          <p:cNvSpPr/>
          <p:nvPr/>
        </p:nvSpPr>
        <p:spPr>
          <a:xfrm>
            <a:off x="1087709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F7B3F9A-2C9F-C1CA-A37E-2F0F5AA00E01}"/>
              </a:ext>
            </a:extLst>
          </p:cNvPr>
          <p:cNvSpPr txBox="1"/>
          <p:nvPr/>
        </p:nvSpPr>
        <p:spPr>
          <a:xfrm>
            <a:off x="10977167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Стрілка: вигнута вгору 5">
            <a:extLst>
              <a:ext uri="{FF2B5EF4-FFF2-40B4-BE49-F238E27FC236}">
                <a16:creationId xmlns="" xmlns:a16="http://schemas.microsoft.com/office/drawing/2014/main" id="{2EA0C555-9F47-0B12-9717-9DB0835A6B70}"/>
              </a:ext>
            </a:extLst>
          </p:cNvPr>
          <p:cNvSpPr/>
          <p:nvPr/>
        </p:nvSpPr>
        <p:spPr>
          <a:xfrm>
            <a:off x="2969443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D9021A6-F5F9-F699-EEBD-86B25E4F2D8C}"/>
              </a:ext>
            </a:extLst>
          </p:cNvPr>
          <p:cNvSpPr txBox="1"/>
          <p:nvPr/>
        </p:nvSpPr>
        <p:spPr>
          <a:xfrm>
            <a:off x="3183841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6" name="Стрілка: вигнута вгору 97">
            <a:extLst>
              <a:ext uri="{FF2B5EF4-FFF2-40B4-BE49-F238E27FC236}">
                <a16:creationId xmlns="" xmlns:a16="http://schemas.microsoft.com/office/drawing/2014/main" id="{2AEA29F7-A67D-8528-BEA2-C5F7DAD763EA}"/>
              </a:ext>
            </a:extLst>
          </p:cNvPr>
          <p:cNvSpPr/>
          <p:nvPr/>
        </p:nvSpPr>
        <p:spPr>
          <a:xfrm>
            <a:off x="4544545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3FC84E9-3396-078B-03A8-46F85205922D}"/>
              </a:ext>
            </a:extLst>
          </p:cNvPr>
          <p:cNvSpPr txBox="1"/>
          <p:nvPr/>
        </p:nvSpPr>
        <p:spPr>
          <a:xfrm>
            <a:off x="4758943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+ 2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8" name="Стрілка: вигнута вгору 99">
            <a:extLst>
              <a:ext uri="{FF2B5EF4-FFF2-40B4-BE49-F238E27FC236}">
                <a16:creationId xmlns="" xmlns:a16="http://schemas.microsoft.com/office/drawing/2014/main" id="{C70B90E3-ADEB-4C14-4B9B-0E89FEC3207D}"/>
              </a:ext>
            </a:extLst>
          </p:cNvPr>
          <p:cNvSpPr/>
          <p:nvPr/>
        </p:nvSpPr>
        <p:spPr>
          <a:xfrm>
            <a:off x="596582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E55E0D9-6FDB-3C8D-5049-530FE0E78710}"/>
              </a:ext>
            </a:extLst>
          </p:cNvPr>
          <p:cNvSpPr txBox="1"/>
          <p:nvPr/>
        </p:nvSpPr>
        <p:spPr>
          <a:xfrm>
            <a:off x="6180222" y="1663399"/>
            <a:ext cx="7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– 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0" name="Стрілка: вигнута вгору 101">
            <a:extLst>
              <a:ext uri="{FF2B5EF4-FFF2-40B4-BE49-F238E27FC236}">
                <a16:creationId xmlns="" xmlns:a16="http://schemas.microsoft.com/office/drawing/2014/main" id="{3549FC9B-FF14-1609-8CED-E7F58FF27280}"/>
              </a:ext>
            </a:extLst>
          </p:cNvPr>
          <p:cNvSpPr/>
          <p:nvPr/>
        </p:nvSpPr>
        <p:spPr>
          <a:xfrm>
            <a:off x="7367627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467C91D-B02C-BC8D-0032-0EDD4DB8B5CA}"/>
              </a:ext>
            </a:extLst>
          </p:cNvPr>
          <p:cNvSpPr txBox="1"/>
          <p:nvPr/>
        </p:nvSpPr>
        <p:spPr>
          <a:xfrm>
            <a:off x="7582025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+ 2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2" name="Стрілка: вигнута вгору 103">
            <a:extLst>
              <a:ext uri="{FF2B5EF4-FFF2-40B4-BE49-F238E27FC236}">
                <a16:creationId xmlns="" xmlns:a16="http://schemas.microsoft.com/office/drawing/2014/main" id="{CB87297B-1F72-C8D6-A94B-7873E5FDCAC1}"/>
              </a:ext>
            </a:extLst>
          </p:cNvPr>
          <p:cNvSpPr/>
          <p:nvPr/>
        </p:nvSpPr>
        <p:spPr>
          <a:xfrm>
            <a:off x="865969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6B5EC0F-03BB-EA77-2257-F5AF33A469E8}"/>
              </a:ext>
            </a:extLst>
          </p:cNvPr>
          <p:cNvSpPr txBox="1"/>
          <p:nvPr/>
        </p:nvSpPr>
        <p:spPr>
          <a:xfrm>
            <a:off x="8874092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Стрілка: вигнута вгору 105">
            <a:extLst>
              <a:ext uri="{FF2B5EF4-FFF2-40B4-BE49-F238E27FC236}">
                <a16:creationId xmlns="" xmlns:a16="http://schemas.microsoft.com/office/drawing/2014/main" id="{8EBF3218-DB8A-016C-55CF-0D2F5FD12469}"/>
              </a:ext>
            </a:extLst>
          </p:cNvPr>
          <p:cNvSpPr/>
          <p:nvPr/>
        </p:nvSpPr>
        <p:spPr>
          <a:xfrm>
            <a:off x="10052776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AF7661C-E37B-BAC2-5EC7-304AE857EA73}"/>
              </a:ext>
            </a:extLst>
          </p:cNvPr>
          <p:cNvSpPr txBox="1"/>
          <p:nvPr/>
        </p:nvSpPr>
        <p:spPr>
          <a:xfrm>
            <a:off x="10267174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4" grpId="0"/>
      <p:bldP spid="67" grpId="0"/>
      <p:bldP spid="70" grpId="0"/>
      <p:bldP spid="73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82" grpId="0" animBg="1"/>
      <p:bldP spid="83" grpId="0"/>
      <p:bldP spid="84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916443" y="430232"/>
            <a:ext cx="8732066" cy="8542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58742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700142" y="1492574"/>
            <a:ext cx="7948367" cy="43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670D37-82BC-C1BE-4A38-B864B6575146}"/>
              </a:ext>
            </a:extLst>
          </p:cNvPr>
          <p:cNvSpPr txBox="1"/>
          <p:nvPr/>
        </p:nvSpPr>
        <p:spPr>
          <a:xfrm>
            <a:off x="3033171" y="2156095"/>
            <a:ext cx="70905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rgbClr val="7030A0"/>
                </a:solidFill>
              </a:rPr>
              <a:t>Що означає порівняти два числа?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r>
              <a:rPr lang="uk-UA" sz="3200" b="1" dirty="0" smtClean="0">
                <a:solidFill>
                  <a:srgbClr val="7030A0"/>
                </a:solidFill>
              </a:rPr>
              <a:t>      </a:t>
            </a:r>
            <a:r>
              <a:rPr lang="uk-UA" sz="3200" b="1" dirty="0" smtClean="0">
                <a:solidFill>
                  <a:srgbClr val="0070C0"/>
                </a:solidFill>
              </a:rPr>
              <a:t>18    8</a:t>
            </a:r>
            <a:r>
              <a:rPr lang="uk-UA" sz="3200" b="1" dirty="0" smtClean="0">
                <a:solidFill>
                  <a:srgbClr val="FF0000"/>
                </a:solidFill>
              </a:rPr>
              <a:t>      </a:t>
            </a:r>
            <a:r>
              <a:rPr lang="uk-UA" sz="3200" b="1" dirty="0" smtClean="0">
                <a:solidFill>
                  <a:srgbClr val="00B050"/>
                </a:solidFill>
              </a:rPr>
              <a:t>18     38   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18    19   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rgbClr val="7030A0"/>
                </a:solidFill>
              </a:rPr>
              <a:t>Яким способом це можна зробити?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rgbClr val="7030A0"/>
                </a:solidFill>
              </a:rPr>
              <a:t>Як дізнатися, на скільки одне число більше чи менше іншого</a:t>
            </a:r>
            <a:r>
              <a:rPr lang="uk-UA" sz="32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18    38 </a:t>
            </a:r>
            <a:r>
              <a:rPr lang="uk-UA" sz="3200" b="1" dirty="0" smtClean="0">
                <a:solidFill>
                  <a:srgbClr val="7030A0"/>
                </a:solidFill>
              </a:rPr>
              <a:t>на ?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2492" y="263156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5659403" y="266422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7387026" y="26642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3504033" y="461830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682" y="4618308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38 – 18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1231" y="461830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20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3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12461</TotalTime>
  <Words>795</Words>
  <Application>Microsoft Office PowerPoint</Application>
  <PresentationFormat>Произвольный</PresentationFormat>
  <Paragraphs>317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1334</cp:revision>
  <dcterms:created xsi:type="dcterms:W3CDTF">2018-01-05T16:38:53Z</dcterms:created>
  <dcterms:modified xsi:type="dcterms:W3CDTF">2024-04-02T07:32:44Z</dcterms:modified>
</cp:coreProperties>
</file>