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1230" r:id="rId3"/>
    <p:sldId id="1232" r:id="rId4"/>
    <p:sldId id="1233" r:id="rId5"/>
    <p:sldId id="1227" r:id="rId6"/>
    <p:sldId id="1090" r:id="rId7"/>
    <p:sldId id="1137" r:id="rId8"/>
    <p:sldId id="1221" r:id="rId9"/>
    <p:sldId id="1206" r:id="rId10"/>
    <p:sldId id="1217" r:id="rId11"/>
    <p:sldId id="1075" r:id="rId12"/>
    <p:sldId id="352" r:id="rId13"/>
    <p:sldId id="122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5050"/>
    <a:srgbClr val="FF66FF"/>
    <a:srgbClr val="295FFF"/>
    <a:srgbClr val="78B64E"/>
    <a:srgbClr val="F5F6F9"/>
    <a:srgbClr val="F7F8FB"/>
    <a:srgbClr val="FCFCFE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rfa4yt3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770" y="4603935"/>
            <a:ext cx="9089571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Добираю </a:t>
            </a:r>
            <a:r>
              <a:rPr lang="ru-RU" sz="4400" b="1" dirty="0" err="1" smtClean="0">
                <a:solidFill>
                  <a:schemeClr val="bg1"/>
                </a:solidFill>
              </a:rPr>
              <a:t>протилежні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за </a:t>
            </a:r>
            <a:r>
              <a:rPr lang="ru-RU" sz="4400" b="1" dirty="0" err="1">
                <a:solidFill>
                  <a:schemeClr val="bg1"/>
                </a:solidFill>
              </a:rPr>
              <a:t>значенням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</a:rPr>
              <a:t>слова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62" y="1488993"/>
            <a:ext cx="2364549" cy="236454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3" y="1488994"/>
            <a:ext cx="2364549" cy="236454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500" y="445326"/>
            <a:ext cx="8933727" cy="840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Знайди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протилежні</a:t>
            </a:r>
            <a:r>
              <a:rPr lang="ru-RU" sz="3600" b="1" dirty="0" smtClean="0">
                <a:solidFill>
                  <a:schemeClr val="bg1"/>
                </a:solidFill>
              </a:rPr>
              <a:t> за </a:t>
            </a:r>
            <a:r>
              <a:rPr lang="ru-RU" sz="3600" b="1" dirty="0" err="1">
                <a:solidFill>
                  <a:schemeClr val="bg1"/>
                </a:solidFill>
              </a:rPr>
              <a:t>значенням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слова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42555" y="1497982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повільно</a:t>
            </a:r>
            <a:endParaRPr lang="ru-RU" sz="35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09875" y="2093418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мовчати</a:t>
            </a:r>
            <a:endParaRPr lang="ru-RU" sz="35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77194" y="1456401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кінець</a:t>
            </a:r>
            <a:endParaRPr lang="ru-RU" sz="35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66549" y="2336190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/>
              <a:t>початок</a:t>
            </a:r>
            <a:endParaRPr lang="ru-RU" sz="35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42555" y="3353003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говорити</a:t>
            </a:r>
            <a:endParaRPr lang="ru-RU" sz="35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29139" y="4326838"/>
            <a:ext cx="2386584" cy="78849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старий</a:t>
            </a:r>
            <a:endParaRPr lang="ru-RU" sz="35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38212" y="3124681"/>
            <a:ext cx="2386584" cy="78849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новий</a:t>
            </a:r>
            <a:endParaRPr lang="ru-RU" sz="35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66549" y="4028995"/>
            <a:ext cx="2386584" cy="78849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сумний</a:t>
            </a:r>
            <a:endParaRPr lang="ru-RU" sz="3500" dirty="0"/>
          </a:p>
        </p:txBody>
      </p:sp>
      <p:cxnSp>
        <p:nvCxnSpPr>
          <p:cNvPr id="8" name="Прямая соединительная линия 7"/>
          <p:cNvCxnSpPr>
            <a:stCxn id="2" idx="2"/>
            <a:endCxn id="21" idx="0"/>
          </p:cNvCxnSpPr>
          <p:nvPr/>
        </p:nvCxnSpPr>
        <p:spPr>
          <a:xfrm>
            <a:off x="2035847" y="2286473"/>
            <a:ext cx="5835382" cy="294470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0" idx="2"/>
            <a:endCxn id="13" idx="3"/>
          </p:cNvCxnSpPr>
          <p:nvPr/>
        </p:nvCxnSpPr>
        <p:spPr>
          <a:xfrm flipH="1">
            <a:off x="3229139" y="2881909"/>
            <a:ext cx="1474028" cy="86534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006125" y="5231177"/>
            <a:ext cx="2386584" cy="78849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/>
              <a:t>веселий</a:t>
            </a:r>
            <a:endParaRPr lang="ru-RU" sz="35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77937" y="5231176"/>
            <a:ext cx="2386584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 smtClean="0"/>
              <a:t>швидко</a:t>
            </a:r>
            <a:endParaRPr lang="ru-RU" sz="3500" dirty="0"/>
          </a:p>
        </p:txBody>
      </p:sp>
      <p:cxnSp>
        <p:nvCxnSpPr>
          <p:cNvPr id="28" name="Прямая соединительная линия 27"/>
          <p:cNvCxnSpPr>
            <a:stCxn id="11" idx="2"/>
            <a:endCxn id="12" idx="1"/>
          </p:cNvCxnSpPr>
          <p:nvPr/>
        </p:nvCxnSpPr>
        <p:spPr>
          <a:xfrm>
            <a:off x="7370486" y="2244892"/>
            <a:ext cx="1596063" cy="48554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15" idx="1"/>
            <a:endCxn id="14" idx="0"/>
          </p:cNvCxnSpPr>
          <p:nvPr/>
        </p:nvCxnSpPr>
        <p:spPr>
          <a:xfrm flipH="1">
            <a:off x="4422431" y="3518927"/>
            <a:ext cx="1815781" cy="80791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7" idx="1"/>
            <a:endCxn id="19" idx="3"/>
          </p:cNvCxnSpPr>
          <p:nvPr/>
        </p:nvCxnSpPr>
        <p:spPr>
          <a:xfrm flipH="1">
            <a:off x="3392709" y="4423241"/>
            <a:ext cx="5573840" cy="1202182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913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643" y="690473"/>
            <a:ext cx="8732066" cy="8117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3542" y="1850571"/>
            <a:ext cx="4365171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познайомились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пари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протилежних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запам’ятав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/ла?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601" y="1850571"/>
            <a:ext cx="2806083" cy="33847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74383" y="2045163"/>
            <a:ext cx="2388022" cy="29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71579" y="527308"/>
            <a:ext cx="8811364" cy="8124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0838" y="2198451"/>
            <a:ext cx="1235414" cy="12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смайл</a:t>
            </a:r>
            <a:r>
              <a:rPr lang="uk-UA" sz="2400" b="1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b="1" smtClean="0">
                <a:solidFill>
                  <a:srgbClr val="0070C0"/>
                </a:solidFill>
              </a:rPr>
              <a:t>свої емоції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8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5" y="4649241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6" y="462191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4052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7" y="2240527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4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99" y="2291974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2162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3617" y="443153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73077" y="1655337"/>
            <a:ext cx="6145168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Тож 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урок свій починаймо.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973616" y="1284074"/>
            <a:ext cx="7944093" cy="795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Вибер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собі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позначку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погоди,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відповідає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зараз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твоєму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внутрішньому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стану (настрою), та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коментар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до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картки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3616" y="437557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16" y="2226989"/>
            <a:ext cx="1922145" cy="17809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39" y="2204771"/>
            <a:ext cx="2056765" cy="17809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847" y="2216035"/>
            <a:ext cx="2054808" cy="17696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28797" y="4453057"/>
            <a:ext cx="2043486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Якщо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душі</a:t>
            </a:r>
            <a:r>
              <a:rPr lang="ru-RU" sz="2000" b="1" dirty="0">
                <a:solidFill>
                  <a:schemeClr val="bg1"/>
                </a:solidFill>
              </a:rPr>
              <a:t> опади, </a:t>
            </a:r>
            <a:r>
              <a:rPr lang="ru-RU" sz="2000" b="1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зливи</a:t>
            </a:r>
            <a:r>
              <a:rPr lang="ru-RU" sz="2000" b="1" dirty="0">
                <a:solidFill>
                  <a:schemeClr val="bg1"/>
                </a:solidFill>
              </a:rPr>
              <a:t> часто </a:t>
            </a:r>
            <a:r>
              <a:rPr lang="ru-RU" sz="2000" b="1" dirty="0" err="1">
                <a:solidFill>
                  <a:schemeClr val="bg1"/>
                </a:solidFill>
              </a:rPr>
              <a:t>буває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райдуга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917" y="4453057"/>
            <a:ext cx="382188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роздратований</a:t>
            </a:r>
            <a:r>
              <a:rPr lang="ru-RU" sz="2000" b="1" dirty="0" smtClean="0"/>
              <a:t>/а, </a:t>
            </a:r>
            <a:r>
              <a:rPr lang="ru-RU" sz="2000" b="1" dirty="0" err="1" smtClean="0"/>
              <a:t>готовий</a:t>
            </a:r>
            <a:r>
              <a:rPr lang="ru-RU" sz="2000" b="1" dirty="0" smtClean="0"/>
              <a:t>/а </a:t>
            </a:r>
            <a:r>
              <a:rPr lang="ru-RU" sz="2000" b="1" dirty="0" err="1" smtClean="0"/>
              <a:t>метати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блискавки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Заспокойся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блискавок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постраждати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Все </a:t>
            </a:r>
            <a:r>
              <a:rPr lang="ru-RU" sz="2000" b="1" dirty="0"/>
              <a:t>буде добре!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9813" y="4453056"/>
            <a:ext cx="2814873" cy="1804749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зимно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 smtClean="0"/>
              <a:t>сумно</a:t>
            </a:r>
            <a:r>
              <a:rPr lang="ru-RU" sz="2000" b="1" dirty="0"/>
              <a:t>. Не </a:t>
            </a:r>
            <a:r>
              <a:rPr lang="ru-RU" sz="2000" b="1" dirty="0" err="1" smtClean="0"/>
              <a:t>забувай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сніжинки</a:t>
            </a:r>
            <a:r>
              <a:rPr lang="ru-RU" sz="2000" b="1" dirty="0"/>
              <a:t> та </a:t>
            </a:r>
            <a:r>
              <a:rPr lang="ru-RU" sz="2000" b="1" dirty="0" err="1"/>
              <a:t>крижинки</a:t>
            </a:r>
            <a:r>
              <a:rPr lang="ru-RU" sz="2000" b="1" dirty="0"/>
              <a:t> </a:t>
            </a:r>
            <a:r>
              <a:rPr lang="ru-RU" sz="2000" b="1" dirty="0" err="1"/>
              <a:t>однаково</a:t>
            </a:r>
            <a:r>
              <a:rPr lang="ru-RU" sz="2000" b="1" dirty="0"/>
              <a:t> </a:t>
            </a:r>
            <a:r>
              <a:rPr lang="ru-RU" sz="2000" b="1" dirty="0" err="1"/>
              <a:t>розтануть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23134" y="4470838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Сьогодні</a:t>
            </a:r>
            <a:r>
              <a:rPr lang="ru-RU" sz="2000" b="1" dirty="0"/>
              <a:t> у </a:t>
            </a:r>
            <a:r>
              <a:rPr lang="ru-RU" sz="2000" b="1" dirty="0" smtClean="0"/>
              <a:t>тебе  </a:t>
            </a:r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err="1"/>
              <a:t>сонячно</a:t>
            </a:r>
            <a:r>
              <a:rPr lang="ru-RU" sz="2000" b="1" dirty="0"/>
              <a:t>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 smtClean="0"/>
              <a:t>зумієш</a:t>
            </a:r>
            <a:r>
              <a:rPr lang="ru-RU" sz="2000" b="1" dirty="0" smtClean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теплом </a:t>
            </a:r>
            <a:r>
              <a:rPr lang="ru-RU" sz="2000" b="1" dirty="0" err="1"/>
              <a:t>зігріти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6743"/>
          <a:stretch/>
        </p:blipFill>
        <p:spPr>
          <a:xfrm>
            <a:off x="986743" y="2238860"/>
            <a:ext cx="2144560" cy="17904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6775" y="3947618"/>
            <a:ext cx="21103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блискавиці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22806" y="3985734"/>
            <a:ext cx="185546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дощить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694710" y="3985734"/>
            <a:ext cx="17308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зимно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91346" y="3947618"/>
            <a:ext cx="1790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сонячно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359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3447" y="420163"/>
            <a:ext cx="8732066" cy="769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«Так – Ні»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0000"/>
            <a:ext cx="3048000" cy="30480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9311" y="1351742"/>
            <a:ext cx="8102546" cy="3539430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У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слові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 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море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 4 звуки. 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Алфавіт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має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28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літер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Назви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міст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пишуться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з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маленької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літери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В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українській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мові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6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голосних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звуків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Столиця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нашої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країни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—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Київ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У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слові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 </a:t>
            </a:r>
            <a:r>
              <a:rPr kumimoji="0" lang="ru-RU" altLang="ru-RU" sz="32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юнга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 5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літер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У 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слові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 </a:t>
            </a:r>
            <a:r>
              <a:rPr kumimoji="0" lang="ru-RU" altLang="ru-RU" sz="3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ясний</a:t>
            </a: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6 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звуків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8"/>
          <a:stretch/>
        </p:blipFill>
        <p:spPr>
          <a:xfrm>
            <a:off x="1733068" y="5186053"/>
            <a:ext cx="7065836" cy="15406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1165" y="5791200"/>
            <a:ext cx="1505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ні</a:t>
            </a:r>
            <a:endParaRPr lang="ru-RU" sz="4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83929" y="5791200"/>
            <a:ext cx="1505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/>
              <a:t>так</a:t>
            </a:r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19633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0059" y="420163"/>
            <a:ext cx="8732066" cy="769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вірш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01791" y="1339954"/>
            <a:ext cx="5399952" cy="30469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Є 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у мене старший брат,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Все у нас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із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 ним не в лад:</a:t>
            </a:r>
          </a:p>
          <a:p>
            <a:pPr algn="ctr"/>
            <a:r>
              <a:rPr lang="ru-RU" sz="3200" dirty="0" err="1">
                <a:solidFill>
                  <a:schemeClr val="bg1"/>
                </a:solidFill>
                <a:latin typeface="+mn-lt"/>
              </a:rPr>
              <a:t>Він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білявий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, я –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чорнявий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,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Я меткий, а брат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мій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млявий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,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Я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високий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 і тонкий,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Брат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товстенький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 і </a:t>
            </a:r>
            <a:r>
              <a:rPr lang="ru-RU" sz="3200" dirty="0" err="1">
                <a:solidFill>
                  <a:schemeClr val="bg1"/>
                </a:solidFill>
                <a:latin typeface="+mn-lt"/>
              </a:rPr>
              <a:t>низький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4098" name="Picture 2" descr="D:\Картинки до тестів\Людина\Хлопчик задоволени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818" r="12441" b="1116"/>
          <a:stretch/>
        </p:blipFill>
        <p:spPr bwMode="auto">
          <a:xfrm>
            <a:off x="9313332" y="1883228"/>
            <a:ext cx="2017585" cy="424980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Картинки до тестів\Людина\Хлоп з книг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1" y="2697279"/>
            <a:ext cx="2432304" cy="389534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90827" y="4502460"/>
            <a:ext cx="3821880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Про </a:t>
            </a:r>
            <a:r>
              <a:rPr lang="ru-RU" sz="2000" b="1" dirty="0" err="1" smtClean="0">
                <a:solidFill>
                  <a:srgbClr val="0070C0"/>
                </a:solidFill>
              </a:rPr>
              <a:t>що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дізналися</a:t>
            </a:r>
            <a:r>
              <a:rPr lang="ru-RU" sz="2000" b="1" dirty="0" smtClean="0">
                <a:solidFill>
                  <a:srgbClr val="0070C0"/>
                </a:solidFill>
              </a:rPr>
              <a:t> з </a:t>
            </a:r>
            <a:r>
              <a:rPr lang="ru-RU" sz="2000" b="1" dirty="0" err="1" smtClean="0">
                <a:solidFill>
                  <a:srgbClr val="0070C0"/>
                </a:solidFill>
              </a:rPr>
              <a:t>вірша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Знайди слова, що мають </a:t>
            </a:r>
            <a:r>
              <a:rPr lang="uk-UA" sz="2000" b="1" dirty="0">
                <a:solidFill>
                  <a:srgbClr val="0070C0"/>
                </a:solidFill>
              </a:rPr>
              <a:t>протилежні </a:t>
            </a:r>
            <a:r>
              <a:rPr lang="uk-UA" sz="2000" b="1" dirty="0" smtClean="0">
                <a:solidFill>
                  <a:srgbClr val="0070C0"/>
                </a:solidFill>
              </a:rPr>
              <a:t>значення, навпаки.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114800" y="2863448"/>
            <a:ext cx="13933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319336" y="2863448"/>
            <a:ext cx="1627235" cy="50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641450" y="3331534"/>
            <a:ext cx="1170035" cy="5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6874508" y="3331534"/>
            <a:ext cx="1333321" cy="5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457879" y="3832276"/>
            <a:ext cx="1343888" cy="50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580594" y="4267705"/>
            <a:ext cx="1627235" cy="50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6210479" y="3832782"/>
            <a:ext cx="1183732" cy="1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240163" y="4268715"/>
            <a:ext cx="2079173" cy="1"/>
          </a:xfrm>
          <a:prstGeom prst="line">
            <a:avLst/>
          </a:prstGeom>
          <a:ln w="381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2014827"/>
            <a:ext cx="5725886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ознайомимося з </a:t>
            </a:r>
            <a:r>
              <a:rPr lang="ru-RU" sz="2800" b="1" dirty="0" err="1" smtClean="0">
                <a:solidFill>
                  <a:schemeClr val="bg1"/>
                </a:solidFill>
              </a:rPr>
              <a:t>протилежними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ru-RU" sz="2800" b="1" dirty="0" err="1">
                <a:solidFill>
                  <a:schemeClr val="bg1"/>
                </a:solidFill>
              </a:rPr>
              <a:t>значенням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словами; </a:t>
            </a:r>
            <a:r>
              <a:rPr lang="ru-RU" sz="2800" b="1" dirty="0" err="1">
                <a:solidFill>
                  <a:schemeClr val="bg1"/>
                </a:solidFill>
              </a:rPr>
              <a:t>вчитимемося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розпізнавати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добирати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слова, 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протилежні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 </a:t>
            </a:r>
            <a:r>
              <a:rPr lang="ru-RU" sz="2800" b="1" dirty="0" err="1" smtClean="0">
                <a:solidFill>
                  <a:schemeClr val="bg1"/>
                </a:solidFill>
              </a:rPr>
              <a:t>значенням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Перетворимо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спишемо</a:t>
            </a:r>
            <a:r>
              <a:rPr lang="ru-RU" sz="2800" b="1" dirty="0" smtClean="0">
                <a:solidFill>
                  <a:schemeClr val="bg1"/>
                </a:solidFill>
              </a:rPr>
              <a:t> текст.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17189" r="38576" b="73939"/>
          <a:stretch/>
        </p:blipFill>
        <p:spPr>
          <a:xfrm>
            <a:off x="1723542" y="1482256"/>
            <a:ext cx="8714157" cy="96455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05633" y="477287"/>
            <a:ext cx="8732066" cy="796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11" t="20851" r="62035" b="66734"/>
          <a:stretch/>
        </p:blipFill>
        <p:spPr>
          <a:xfrm>
            <a:off x="1953766" y="1509098"/>
            <a:ext cx="1241988" cy="7020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11" t="20851" r="62035" b="66734"/>
          <a:stretch/>
        </p:blipFill>
        <p:spPr>
          <a:xfrm>
            <a:off x="3531510" y="1482256"/>
            <a:ext cx="1241988" cy="70201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38" t="20700" r="52770" b="66885"/>
          <a:stretch/>
        </p:blipFill>
        <p:spPr>
          <a:xfrm>
            <a:off x="4909184" y="1482255"/>
            <a:ext cx="954271" cy="7020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738" t="21433" r="52770" b="66885"/>
          <a:stretch/>
        </p:blipFill>
        <p:spPr>
          <a:xfrm>
            <a:off x="6319248" y="1529456"/>
            <a:ext cx="954271" cy="6605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33" t="21002" r="44362" b="61741"/>
          <a:stretch/>
        </p:blipFill>
        <p:spPr>
          <a:xfrm>
            <a:off x="7952774" y="1509098"/>
            <a:ext cx="885230" cy="9757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33" t="21002" r="44362" b="61741"/>
          <a:stretch/>
        </p:blipFill>
        <p:spPr>
          <a:xfrm>
            <a:off x="9456450" y="1503822"/>
            <a:ext cx="885230" cy="9757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3230" r="6786"/>
          <a:stretch/>
        </p:blipFill>
        <p:spPr>
          <a:xfrm>
            <a:off x="2111830" y="2542355"/>
            <a:ext cx="6419328" cy="40484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23542" y="480132"/>
            <a:ext cx="8732066" cy="9115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Ґаджик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розсипав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малюнках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мають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протилежне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значення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r>
              <a:rPr lang="ru-RU" sz="2800" b="1" dirty="0" err="1">
                <a:solidFill>
                  <a:schemeClr val="bg1"/>
                </a:solidFill>
              </a:rPr>
              <a:t>З’єднай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їх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лініями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9174304" y="2713891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2560305" y="3439886"/>
            <a:ext cx="2761189" cy="1261508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325551" y="4822371"/>
            <a:ext cx="2803051" cy="1288966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050547" y="4521098"/>
            <a:ext cx="2078055" cy="1607559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7189" r="43201" b="68267"/>
          <a:stretch/>
        </p:blipFill>
        <p:spPr>
          <a:xfrm>
            <a:off x="1488905" y="1373256"/>
            <a:ext cx="9176106" cy="18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47801" y="517945"/>
            <a:ext cx="9217210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пари </a:t>
            </a:r>
            <a:r>
              <a:rPr lang="ru-RU" sz="3600" b="1" dirty="0" err="1">
                <a:solidFill>
                  <a:schemeClr val="bg1"/>
                </a:solidFill>
              </a:rPr>
              <a:t>з’єднаних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малюнку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63" t="21304" r="25432" b="66586"/>
          <a:stretch/>
        </p:blipFill>
        <p:spPr>
          <a:xfrm>
            <a:off x="1627903" y="1405198"/>
            <a:ext cx="1769204" cy="7832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13" t="37553" r="39882" b="49449"/>
          <a:stretch/>
        </p:blipFill>
        <p:spPr>
          <a:xfrm>
            <a:off x="3777716" y="1405198"/>
            <a:ext cx="3290781" cy="7976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5" t="53314" r="52634" b="28040"/>
          <a:stretch/>
        </p:blipFill>
        <p:spPr>
          <a:xfrm>
            <a:off x="7233700" y="1310851"/>
            <a:ext cx="2158150" cy="12001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66" t="53314" r="26368" b="28040"/>
          <a:stretch/>
        </p:blipFill>
        <p:spPr>
          <a:xfrm>
            <a:off x="1627902" y="2293501"/>
            <a:ext cx="2563805" cy="11780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95" t="75426" r="55779" b="16715"/>
          <a:stretch/>
        </p:blipFill>
        <p:spPr>
          <a:xfrm>
            <a:off x="4214670" y="2629581"/>
            <a:ext cx="1862288" cy="5058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7188" r="43481" b="65989"/>
          <a:stretch/>
        </p:blipFill>
        <p:spPr>
          <a:xfrm>
            <a:off x="1966966" y="4104227"/>
            <a:ext cx="88560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20" t="70494" r="30144" b="11879"/>
          <a:stretch/>
        </p:blipFill>
        <p:spPr>
          <a:xfrm>
            <a:off x="2142436" y="4072208"/>
            <a:ext cx="2740493" cy="11605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19" t="20993" r="25559" b="62128"/>
          <a:stretch/>
        </p:blipFill>
        <p:spPr>
          <a:xfrm>
            <a:off x="5080929" y="4103588"/>
            <a:ext cx="4864864" cy="11285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72" t="40780" r="48783" b="42341"/>
          <a:stretch/>
        </p:blipFill>
        <p:spPr>
          <a:xfrm>
            <a:off x="2240246" y="5264762"/>
            <a:ext cx="2856418" cy="1101399"/>
          </a:xfrm>
          <a:prstGeom prst="rect">
            <a:avLst/>
          </a:prstGeom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7142"/>
            <a:ext cx="1054100" cy="8708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30-31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03514" y="3261869"/>
            <a:ext cx="1030471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</a:rPr>
              <a:t>Уранці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сонечко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rgbClr val="FFFF00"/>
                </a:solidFill>
              </a:rPr>
              <a:t>сходить</a:t>
            </a:r>
            <a:r>
              <a:rPr lang="ru-RU" sz="3600" dirty="0">
                <a:solidFill>
                  <a:schemeClr val="bg1"/>
                </a:solidFill>
              </a:rPr>
              <a:t>, а </a:t>
            </a:r>
            <a:r>
              <a:rPr lang="ru-RU" sz="3600" b="1" dirty="0" err="1">
                <a:solidFill>
                  <a:schemeClr val="bg1"/>
                </a:solidFill>
              </a:rPr>
              <a:t>ввечері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заходить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0775" y="405055"/>
            <a:ext cx="10167453" cy="1000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  <a:r>
              <a:rPr lang="ru-RU" sz="3200" b="1" dirty="0" err="1">
                <a:solidFill>
                  <a:schemeClr val="bg1"/>
                </a:solidFill>
              </a:rPr>
              <a:t>Знайди</a:t>
            </a:r>
            <a:r>
              <a:rPr lang="ru-RU" sz="3200" b="1" dirty="0">
                <a:solidFill>
                  <a:schemeClr val="bg1"/>
                </a:solidFill>
              </a:rPr>
              <a:t> до </a:t>
            </a:r>
            <a:r>
              <a:rPr lang="ru-RU" sz="3200" b="1" dirty="0" err="1">
                <a:solidFill>
                  <a:schemeClr val="bg1"/>
                </a:solidFill>
              </a:rPr>
              <a:t>виділених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протилежні</a:t>
            </a:r>
            <a:r>
              <a:rPr lang="ru-RU" sz="3200" b="1" dirty="0" smtClean="0">
                <a:solidFill>
                  <a:schemeClr val="bg1"/>
                </a:solidFill>
              </a:rPr>
              <a:t> за </a:t>
            </a:r>
            <a:r>
              <a:rPr lang="ru-RU" sz="3200" b="1" dirty="0" err="1">
                <a:solidFill>
                  <a:schemeClr val="bg1"/>
                </a:solidFill>
              </a:rPr>
              <a:t>значенням</a:t>
            </a:r>
            <a:r>
              <a:rPr lang="ru-RU" sz="3200" b="1" dirty="0">
                <a:solidFill>
                  <a:schemeClr val="bg1"/>
                </a:solidFill>
              </a:rPr>
              <a:t>. Запиши </a:t>
            </a:r>
            <a:r>
              <a:rPr lang="ru-RU" sz="3200" b="1" dirty="0" err="1">
                <a:solidFill>
                  <a:schemeClr val="bg1"/>
                </a:solidFill>
              </a:rPr>
              <a:t>утворені</a:t>
            </a:r>
            <a:r>
              <a:rPr lang="ru-RU" sz="3200" b="1" dirty="0">
                <a:solidFill>
                  <a:schemeClr val="bg1"/>
                </a:solidFill>
              </a:rPr>
              <a:t> пари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endParaRPr lang="uk-UA" sz="3200" b="1" dirty="0">
              <a:solidFill>
                <a:srgbClr val="FFFF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2807" b="63139"/>
          <a:stretch/>
        </p:blipFill>
        <p:spPr>
          <a:xfrm>
            <a:off x="4585287" y="4037424"/>
            <a:ext cx="660600" cy="8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188" r="35510" b="65989"/>
          <a:stretch/>
        </p:blipFill>
        <p:spPr>
          <a:xfrm>
            <a:off x="1154772" y="2435043"/>
            <a:ext cx="99044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33889" y="492700"/>
            <a:ext cx="9825283" cy="11391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Прочитай текст. </a:t>
            </a:r>
            <a:r>
              <a:rPr lang="ru-RU" sz="3200" b="1" dirty="0" err="1">
                <a:solidFill>
                  <a:schemeClr val="bg1"/>
                </a:solidFill>
              </a:rPr>
              <a:t>Зміни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виділені</a:t>
            </a:r>
            <a:r>
              <a:rPr lang="ru-RU" sz="3200" b="1" dirty="0">
                <a:solidFill>
                  <a:schemeClr val="bg1"/>
                </a:solidFill>
              </a:rPr>
              <a:t> слова на </a:t>
            </a:r>
            <a:r>
              <a:rPr lang="ru-RU" sz="3200" b="1" dirty="0" err="1" smtClean="0">
                <a:solidFill>
                  <a:schemeClr val="bg1"/>
                </a:solidFill>
              </a:rPr>
              <a:t>протилежні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Запиши </a:t>
            </a:r>
            <a:r>
              <a:rPr lang="ru-RU" sz="3200" b="1" dirty="0" err="1">
                <a:solidFill>
                  <a:schemeClr val="bg1"/>
                </a:solidFill>
              </a:rPr>
              <a:t>утворений</a:t>
            </a:r>
            <a:r>
              <a:rPr lang="ru-RU" sz="3200" b="1" dirty="0">
                <a:solidFill>
                  <a:schemeClr val="bg1"/>
                </a:solidFill>
              </a:rPr>
              <a:t> текст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5972" y="1631884"/>
            <a:ext cx="99044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Зима</a:t>
            </a:r>
            <a:r>
              <a:rPr lang="ru-RU" sz="3200" dirty="0">
                <a:solidFill>
                  <a:srgbClr val="0070C0"/>
                </a:solidFill>
              </a:rPr>
              <a:t>. </a:t>
            </a:r>
            <a:r>
              <a:rPr lang="ru-RU" sz="3200" b="1" dirty="0">
                <a:solidFill>
                  <a:srgbClr val="0070C0"/>
                </a:solidFill>
              </a:rPr>
              <a:t>Холодно</a:t>
            </a:r>
            <a:r>
              <a:rPr lang="ru-RU" sz="3200" dirty="0">
                <a:solidFill>
                  <a:srgbClr val="0070C0"/>
                </a:solidFill>
              </a:rPr>
              <a:t>. </a:t>
            </a:r>
            <a:r>
              <a:rPr lang="ru-RU" sz="3200" b="1" dirty="0" err="1">
                <a:solidFill>
                  <a:srgbClr val="0070C0"/>
                </a:solidFill>
              </a:rPr>
              <a:t>Мовчать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70C0"/>
                </a:solidFill>
              </a:rPr>
              <a:t>пташки. </a:t>
            </a:r>
            <a:r>
              <a:rPr lang="ru-RU" sz="3200" b="1" dirty="0" err="1">
                <a:solidFill>
                  <a:srgbClr val="0070C0"/>
                </a:solidFill>
              </a:rPr>
              <a:t>Сумно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70C0"/>
                </a:solidFill>
              </a:rPr>
              <a:t>в садах </a:t>
            </a:r>
            <a:r>
              <a:rPr lang="ru-RU" sz="3200" dirty="0" smtClean="0">
                <a:solidFill>
                  <a:srgbClr val="0070C0"/>
                </a:solidFill>
              </a:rPr>
              <a:t>і </a:t>
            </a:r>
            <a:r>
              <a:rPr lang="uk-UA" sz="3200" dirty="0" smtClean="0">
                <a:solidFill>
                  <a:srgbClr val="0070C0"/>
                </a:solidFill>
              </a:rPr>
              <a:t>лісах</a:t>
            </a:r>
            <a:r>
              <a:rPr lang="uk-UA" sz="3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94" t="20843" r="40160" b="65963"/>
          <a:stretch/>
        </p:blipFill>
        <p:spPr>
          <a:xfrm>
            <a:off x="1245641" y="2435042"/>
            <a:ext cx="3874494" cy="8583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56" t="36838" r="25967" b="49968"/>
          <a:stretch/>
        </p:blipFill>
        <p:spPr>
          <a:xfrm>
            <a:off x="5380908" y="2373522"/>
            <a:ext cx="5586943" cy="8583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21" t="53963" r="32858" b="28600"/>
          <a:stretch/>
        </p:blipFill>
        <p:spPr>
          <a:xfrm>
            <a:off x="1175972" y="3386868"/>
            <a:ext cx="4749032" cy="1134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4" t="72705" r="57224" b="14101"/>
          <a:stretch/>
        </p:blipFill>
        <p:spPr>
          <a:xfrm>
            <a:off x="5923096" y="3524872"/>
            <a:ext cx="2008539" cy="85832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В саду справжнє літо. Нові зустрічі та сюрпризи. - Перший Буковинський  Вiтапарку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 r="16189" b="13483"/>
          <a:stretch/>
        </p:blipFill>
        <p:spPr bwMode="auto">
          <a:xfrm>
            <a:off x="8174379" y="4076067"/>
            <a:ext cx="3537857" cy="24592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огляд за фруктовими деревами взимку | Cам собі агрон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72" y="4516972"/>
            <a:ext cx="2755354" cy="21092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2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36196" y="447542"/>
            <a:ext cx="8732066" cy="8943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пропонує гру «Скажи навпаки»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92491" y="2337999"/>
            <a:ext cx="6301212" cy="19945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/>
              <a:t>Марійка</a:t>
            </a:r>
            <a:r>
              <a:rPr lang="ru-RU" sz="2800" b="1" dirty="0"/>
              <a:t> говорить, а Наталя … .</a:t>
            </a:r>
          </a:p>
          <a:p>
            <a:r>
              <a:rPr lang="ru-RU" sz="2800" b="1" dirty="0" err="1"/>
              <a:t>Лід</a:t>
            </a:r>
            <a:r>
              <a:rPr lang="ru-RU" sz="2800" b="1" dirty="0"/>
              <a:t> </a:t>
            </a:r>
            <a:r>
              <a:rPr lang="ru-RU" sz="2800" b="1" dirty="0" err="1"/>
              <a:t>холодний</a:t>
            </a:r>
            <a:r>
              <a:rPr lang="ru-RU" sz="2800" b="1" dirty="0"/>
              <a:t>, а чай … .</a:t>
            </a:r>
          </a:p>
          <a:p>
            <a:r>
              <a:rPr lang="ru-RU" sz="2800" b="1" dirty="0"/>
              <a:t>Дорога </a:t>
            </a:r>
            <a:r>
              <a:rPr lang="ru-RU" sz="2800" b="1" dirty="0" smtClean="0"/>
              <a:t>широка</a:t>
            </a:r>
            <a:r>
              <a:rPr lang="ru-RU" sz="2800" b="1" dirty="0"/>
              <a:t>, а стежка … .</a:t>
            </a:r>
          </a:p>
          <a:p>
            <a:r>
              <a:rPr lang="ru-RU" sz="2800" b="1" dirty="0"/>
              <a:t>Слон великий, а мишка … 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92491" y="1415358"/>
            <a:ext cx="7575771" cy="8053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Пограй у неї з друзями — один читає початок речення, а інший — продовжує його словом із протилежним значенням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29442" y="2413678"/>
            <a:ext cx="1764261" cy="493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 smtClean="0"/>
              <a:t>мовчить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26681" y="2907509"/>
            <a:ext cx="1669477" cy="493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 smtClean="0"/>
              <a:t>гарячий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61419" y="3401340"/>
            <a:ext cx="1479909" cy="493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 smtClean="0"/>
              <a:t>вузька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12001" y="3895171"/>
            <a:ext cx="1978743" cy="493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 smtClean="0"/>
              <a:t>маленька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>
            <a:off x="365687" y="1415358"/>
            <a:ext cx="2301313" cy="341416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858664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6594" y="5065134"/>
            <a:ext cx="10553755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Ясно, </a:t>
            </a:r>
            <a:r>
              <a:rPr lang="ru-RU" sz="2800" dirty="0" err="1" smtClean="0"/>
              <a:t>голосно</a:t>
            </a:r>
            <a:r>
              <a:rPr lang="ru-RU" sz="2800" dirty="0" smtClean="0"/>
              <a:t>, зима, хлопчик, ранок, </a:t>
            </a:r>
            <a:r>
              <a:rPr lang="ru-RU" sz="2800" dirty="0"/>
              <a:t>м</a:t>
            </a:r>
            <a:r>
              <a:rPr lang="uk-UA" sz="2800" dirty="0" smtClean="0"/>
              <a:t>окрий, ситий, плаче, </a:t>
            </a:r>
            <a:r>
              <a:rPr lang="uk-UA" sz="2800" dirty="0"/>
              <a:t>п</a:t>
            </a:r>
            <a:r>
              <a:rPr lang="uk-UA" sz="2800" dirty="0" smtClean="0"/>
              <a:t>оганий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3400" y="5619767"/>
            <a:ext cx="141576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/>
              <a:t>Хмарно</a:t>
            </a:r>
            <a:r>
              <a:rPr lang="ru-RU" sz="2800" dirty="0" smtClean="0"/>
              <a:t> </a:t>
            </a:r>
            <a:endParaRPr lang="uk-UA" sz="2800" dirty="0" smtClean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92491" y="4435037"/>
            <a:ext cx="8337858" cy="5477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Родзинка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пропонує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позмагатися</a:t>
            </a:r>
            <a:r>
              <a:rPr lang="ru-RU" sz="2000" b="1" dirty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хто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швидше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добере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протилежне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слово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36196" y="5625362"/>
            <a:ext cx="104831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 тихо</a:t>
            </a:r>
            <a:endParaRPr lang="uk-UA" sz="2800" dirty="0" smtClean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62778" y="5641801"/>
            <a:ext cx="867953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/>
              <a:t>літо</a:t>
            </a:r>
            <a:r>
              <a:rPr lang="ru-RU" sz="2800" dirty="0" smtClean="0"/>
              <a:t> </a:t>
            </a:r>
            <a:endParaRPr lang="uk-UA" sz="2800" dirty="0" smtClean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30731" y="5641801"/>
            <a:ext cx="1578831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/>
              <a:t>дівчинка</a:t>
            </a:r>
            <a:endParaRPr lang="uk-UA" sz="2800" dirty="0" smtClean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77734" y="5631658"/>
            <a:ext cx="104894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/>
              <a:t>вечір</a:t>
            </a:r>
            <a:endParaRPr lang="uk-UA" sz="2800" dirty="0" smtClean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67006" y="5646522"/>
            <a:ext cx="112531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smtClean="0"/>
              <a:t>с</a:t>
            </a:r>
            <a:r>
              <a:rPr lang="uk-UA" sz="2800" dirty="0" err="1" smtClean="0"/>
              <a:t>ухий</a:t>
            </a:r>
            <a:endParaRPr lang="uk-UA" sz="2800" dirty="0" smtClean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66111" y="5641801"/>
            <a:ext cx="1723653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голодний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890744" y="5641801"/>
            <a:ext cx="153694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сміється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336309" y="5625362"/>
            <a:ext cx="163672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хороший </a:t>
            </a:r>
          </a:p>
        </p:txBody>
      </p:sp>
    </p:spTree>
    <p:extLst>
      <p:ext uri="{BB962C8B-B14F-4D97-AF65-F5344CB8AC3E}">
        <p14:creationId xmlns:p14="http://schemas.microsoft.com/office/powerpoint/2010/main" val="5415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1" grpId="0" animBg="1"/>
      <p:bldP spid="12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45922</TotalTime>
  <Words>479</Words>
  <Application>Microsoft Office PowerPoint</Application>
  <PresentationFormat>Произвольный</PresentationFormat>
  <Paragraphs>107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3146</cp:revision>
  <dcterms:created xsi:type="dcterms:W3CDTF">2018-01-05T16:38:53Z</dcterms:created>
  <dcterms:modified xsi:type="dcterms:W3CDTF">2024-04-22T16:03:47Z</dcterms:modified>
</cp:coreProperties>
</file>