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1207" r:id="rId3"/>
    <p:sldId id="1208" r:id="rId4"/>
    <p:sldId id="1200" r:id="rId5"/>
    <p:sldId id="1199" r:id="rId6"/>
    <p:sldId id="1214" r:id="rId7"/>
    <p:sldId id="1215" r:id="rId8"/>
    <p:sldId id="1197" r:id="rId9"/>
    <p:sldId id="1213" r:id="rId10"/>
    <p:sldId id="1209" r:id="rId11"/>
    <p:sldId id="1204" r:id="rId12"/>
    <p:sldId id="1185" r:id="rId13"/>
    <p:sldId id="1135" r:id="rId14"/>
    <p:sldId id="1211" r:id="rId15"/>
    <p:sldId id="1212" r:id="rId16"/>
    <p:sldId id="794" r:id="rId17"/>
    <p:sldId id="850" r:id="rId18"/>
    <p:sldId id="121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295FFF"/>
    <a:srgbClr val="E838BA"/>
    <a:srgbClr val="EF71CE"/>
    <a:srgbClr val="463EDE"/>
    <a:srgbClr val="322ADA"/>
    <a:srgbClr val="FF505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 autoAdjust="0"/>
    <p:restoredTop sz="94660"/>
  </p:normalViewPr>
  <p:slideViewPr>
    <p:cSldViewPr snapToGrid="0">
      <p:cViewPr varScale="1">
        <p:scale>
          <a:sx n="83" d="100"/>
          <a:sy n="83" d="100"/>
        </p:scale>
        <p:origin x="-546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248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2381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18.04.2024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18.04.2024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2knyzxxk23" TargetMode="External"/><Relationship Id="rId5" Type="http://schemas.microsoft.com/office/2007/relationships/hdphoto" Target="../media/hdphoto1.wdp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53478" y="4670449"/>
            <a:ext cx="9284042" cy="9534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000" b="1" dirty="0">
                <a:solidFill>
                  <a:schemeClr val="bg1"/>
                </a:solidFill>
              </a:rPr>
              <a:t>В</a:t>
            </a:r>
            <a:r>
              <a:rPr lang="ru-RU" sz="5000" b="1" dirty="0" err="1" smtClean="0">
                <a:solidFill>
                  <a:schemeClr val="bg1"/>
                </a:solidFill>
              </a:rPr>
              <a:t>ірші</a:t>
            </a:r>
            <a:r>
              <a:rPr lang="ru-RU" sz="5000" b="1" dirty="0" smtClean="0">
                <a:solidFill>
                  <a:schemeClr val="bg1"/>
                </a:solidFill>
              </a:rPr>
              <a:t> </a:t>
            </a:r>
            <a:r>
              <a:rPr lang="ru-RU" sz="5000" b="1" dirty="0">
                <a:solidFill>
                  <a:schemeClr val="bg1"/>
                </a:solidFill>
              </a:rPr>
              <a:t>про </a:t>
            </a:r>
            <a:r>
              <a:rPr lang="ru-RU" sz="5000" b="1" dirty="0" err="1">
                <a:solidFill>
                  <a:schemeClr val="bg1"/>
                </a:solidFill>
              </a:rPr>
              <a:t>дні</a:t>
            </a:r>
            <a:r>
              <a:rPr lang="ru-RU" sz="5000" b="1" dirty="0">
                <a:solidFill>
                  <a:schemeClr val="bg1"/>
                </a:solidFill>
              </a:rPr>
              <a:t> </a:t>
            </a:r>
            <a:r>
              <a:rPr lang="ru-RU" sz="5000" b="1" dirty="0" err="1">
                <a:solidFill>
                  <a:schemeClr val="bg1"/>
                </a:solidFill>
              </a:rPr>
              <a:t>тижня</a:t>
            </a:r>
            <a:endParaRPr lang="uk-UA" sz="5000" b="1" i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478" y="1055101"/>
            <a:ext cx="3344557" cy="3344557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534150" y="1464659"/>
            <a:ext cx="4103370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Післябукварний</a:t>
            </a:r>
            <a:r>
              <a:rPr lang="uk-UA" sz="2800" b="1" dirty="0" smtClean="0">
                <a:solidFill>
                  <a:schemeClr val="bg1"/>
                </a:solidFill>
              </a:rPr>
              <a:t>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10</a:t>
            </a:r>
            <a:r>
              <a:rPr lang="uk-UA" sz="2800" b="1" dirty="0" smtClean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17109" y="582906"/>
            <a:ext cx="8756193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754141"/>
            <a:ext cx="4190035" cy="41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21706" y="1994171"/>
            <a:ext cx="6045354" cy="29625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читання ми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попрацюємо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віршами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дні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тижня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дізнаємось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робить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кожний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день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тижня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Продовжимо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роботу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назвами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днів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тижня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зошиті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2838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6314" y="1181021"/>
            <a:ext cx="4801536" cy="485402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Днів у тижні рівно сім —</a:t>
            </a:r>
          </a:p>
          <a:p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нàзви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вивчимо усі.</a:t>
            </a:r>
          </a:p>
          <a:p>
            <a:r>
              <a:rPr lang="uk-UA" sz="2800" b="1" u="sng" dirty="0">
                <a:solidFill>
                  <a:schemeClr val="accent2">
                    <a:lumMod val="75000"/>
                  </a:schemeClr>
                </a:solidFill>
              </a:rPr>
              <a:t>Понеділок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— перший день,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а за ним </a:t>
            </a:r>
            <a:r>
              <a:rPr lang="uk-UA" sz="2800" b="1" u="sng" dirty="0">
                <a:solidFill>
                  <a:schemeClr val="accent2">
                    <a:lumMod val="75000"/>
                  </a:schemeClr>
                </a:solidFill>
              </a:rPr>
              <a:t>вівторок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йде.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Далі </a:t>
            </a:r>
            <a:r>
              <a:rPr lang="uk-UA" sz="2800" b="1" u="sng" dirty="0">
                <a:solidFill>
                  <a:schemeClr val="accent2">
                    <a:lumMod val="75000"/>
                  </a:schemeClr>
                </a:solidFill>
              </a:rPr>
              <a:t>середа, четвер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—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твердо знаю я тепер.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Після </a:t>
            </a:r>
            <a:r>
              <a:rPr lang="uk-UA" sz="2800" b="1" u="sng" dirty="0">
                <a:solidFill>
                  <a:schemeClr val="accent2">
                    <a:lumMod val="75000"/>
                  </a:schemeClr>
                </a:solidFill>
              </a:rPr>
              <a:t>п’ятниці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— </a:t>
            </a:r>
            <a:r>
              <a:rPr lang="uk-UA" sz="2800" b="1" u="sng" dirty="0">
                <a:solidFill>
                  <a:schemeClr val="accent2">
                    <a:lumMod val="75000"/>
                  </a:schemeClr>
                </a:solidFill>
              </a:rPr>
              <a:t>субота,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де кінчається робота.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Ну, а сьомий день який?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Та звичайно ж —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вихідний.</a:t>
            </a:r>
          </a:p>
          <a:p>
            <a:pPr algn="ctr"/>
            <a:r>
              <a:rPr lang="uk-UA" sz="2800" b="1" i="1" dirty="0" smtClean="0">
                <a:solidFill>
                  <a:schemeClr val="accent2">
                    <a:lumMod val="75000"/>
                  </a:schemeClr>
                </a:solidFill>
              </a:rPr>
              <a:t>                Володимир Слєпцов</a:t>
            </a:r>
            <a:endParaRPr lang="uk-UA" sz="2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69745" y="428613"/>
            <a:ext cx="8756193" cy="6723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Прочитай </a:t>
            </a:r>
            <a:r>
              <a:rPr lang="ru-RU" sz="3600" b="1" dirty="0" err="1">
                <a:solidFill>
                  <a:schemeClr val="bg1"/>
                </a:solidFill>
              </a:rPr>
              <a:t>вірш</a:t>
            </a:r>
            <a:r>
              <a:rPr lang="ru-RU" sz="3600" b="1" dirty="0">
                <a:solidFill>
                  <a:schemeClr val="bg1"/>
                </a:solidFill>
              </a:rPr>
              <a:t> разом </a:t>
            </a:r>
            <a:r>
              <a:rPr lang="ru-RU" sz="3600" b="1" dirty="0" err="1">
                <a:solidFill>
                  <a:schemeClr val="bg1"/>
                </a:solidFill>
              </a:rPr>
              <a:t>із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Щебетунчиком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9727464" y="1292099"/>
            <a:ext cx="2455161" cy="2961481"/>
          </a:xfrm>
          <a:prstGeom prst="rect">
            <a:avLst/>
          </a:prstGeom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48732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9</a:t>
            </a:r>
            <a:r>
              <a:rPr lang="uk-UA" sz="2800" b="1" dirty="0" smtClean="0">
                <a:solidFill>
                  <a:schemeClr val="bg1"/>
                </a:solidFill>
              </a:rPr>
              <a:t>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957913" y="4266630"/>
            <a:ext cx="4776483" cy="20681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4013" indent="-354013">
              <a:buAutoNum type="arabicPeriod"/>
            </a:pPr>
            <a:r>
              <a:rPr lang="ru-RU" sz="2400" b="1" dirty="0" err="1"/>
              <a:t>Скільки</a:t>
            </a:r>
            <a:r>
              <a:rPr lang="ru-RU" sz="2400" b="1" dirty="0"/>
              <a:t> </a:t>
            </a:r>
            <a:r>
              <a:rPr lang="ru-RU" sz="2400" b="1" dirty="0" err="1"/>
              <a:t>днів</a:t>
            </a:r>
            <a:r>
              <a:rPr lang="ru-RU" sz="2400" b="1" dirty="0"/>
              <a:t> у </a:t>
            </a:r>
            <a:r>
              <a:rPr lang="ru-RU" sz="2400" b="1" dirty="0" err="1"/>
              <a:t>тижні</a:t>
            </a:r>
            <a:r>
              <a:rPr lang="ru-RU" sz="2400" b="1" dirty="0"/>
              <a:t>?</a:t>
            </a:r>
          </a:p>
          <a:p>
            <a:pPr marL="354013" indent="-354013">
              <a:buAutoNum type="arabicPeriod"/>
            </a:pPr>
            <a:r>
              <a:rPr lang="ru-RU" sz="2400" b="1" dirty="0"/>
              <a:t>Як </a:t>
            </a:r>
            <a:r>
              <a:rPr lang="ru-RU" sz="2400" b="1" dirty="0" err="1"/>
              <a:t>називається</a:t>
            </a:r>
            <a:r>
              <a:rPr lang="ru-RU" sz="2400" b="1" dirty="0"/>
              <a:t> перший день?</a:t>
            </a:r>
          </a:p>
          <a:p>
            <a:pPr marL="354013" indent="-354013">
              <a:buAutoNum type="arabicPeriod"/>
            </a:pPr>
            <a:r>
              <a:rPr lang="ru-RU" sz="2400" b="1" dirty="0" err="1"/>
              <a:t>Які</a:t>
            </a:r>
            <a:r>
              <a:rPr lang="ru-RU" sz="2400" b="1" dirty="0"/>
              <a:t> </a:t>
            </a:r>
            <a:r>
              <a:rPr lang="ru-RU" sz="2400" b="1" dirty="0" err="1"/>
              <a:t>дні</a:t>
            </a:r>
            <a:r>
              <a:rPr lang="ru-RU" sz="2400" b="1" dirty="0"/>
              <a:t> </a:t>
            </a:r>
            <a:r>
              <a:rPr lang="ru-RU" sz="2400" b="1" dirty="0" err="1"/>
              <a:t>йдуть</a:t>
            </a:r>
            <a:r>
              <a:rPr lang="ru-RU" sz="2400" b="1" dirty="0"/>
              <a:t> </a:t>
            </a:r>
            <a:r>
              <a:rPr lang="ru-RU" sz="2400" b="1" dirty="0" err="1"/>
              <a:t>після</a:t>
            </a:r>
            <a:r>
              <a:rPr lang="ru-RU" sz="2400" b="1" dirty="0"/>
              <a:t> </a:t>
            </a:r>
            <a:r>
              <a:rPr lang="ru-RU" sz="2400" b="1" dirty="0" err="1"/>
              <a:t>понеділка</a:t>
            </a:r>
            <a:r>
              <a:rPr lang="ru-RU" sz="2400" b="1" dirty="0"/>
              <a:t>?</a:t>
            </a:r>
          </a:p>
          <a:p>
            <a:pPr marL="354013" indent="-354013">
              <a:buAutoNum type="arabicPeriod"/>
            </a:pPr>
            <a:r>
              <a:rPr lang="ru-RU" sz="2400" b="1" dirty="0"/>
              <a:t>Як </a:t>
            </a:r>
            <a:r>
              <a:rPr lang="ru-RU" sz="2400" b="1" dirty="0" err="1"/>
              <a:t>називається</a:t>
            </a:r>
            <a:r>
              <a:rPr lang="ru-RU" sz="2400" b="1" dirty="0"/>
              <a:t> </a:t>
            </a:r>
            <a:r>
              <a:rPr lang="ru-RU" sz="2400" b="1" dirty="0" err="1"/>
              <a:t>вихідний</a:t>
            </a:r>
            <a:r>
              <a:rPr lang="ru-RU" sz="2400" b="1" dirty="0"/>
              <a:t> день </a:t>
            </a:r>
            <a:r>
              <a:rPr lang="ru-RU" sz="2400" b="1" dirty="0" err="1"/>
              <a:t>після</a:t>
            </a:r>
            <a:r>
              <a:rPr lang="ru-RU" sz="2400" b="1" dirty="0"/>
              <a:t> </a:t>
            </a:r>
            <a:r>
              <a:rPr lang="ru-RU" sz="2400" b="1" dirty="0" err="1"/>
              <a:t>суботи</a:t>
            </a:r>
            <a:r>
              <a:rPr lang="ru-RU" sz="2400" b="1" dirty="0"/>
              <a:t>?</a:t>
            </a:r>
            <a:endParaRPr lang="uk-UA" sz="2400" b="1" dirty="0"/>
          </a:p>
        </p:txBody>
      </p:sp>
      <p:pic>
        <p:nvPicPr>
          <p:cNvPr id="2050" name="Picture 2" descr="Дні у тижні дивовижні | Джміль – журнал для дітей, їхніх батьків і педагогі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1194071"/>
            <a:ext cx="4069614" cy="307255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123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563445" y="511522"/>
            <a:ext cx="8732066" cy="81435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 і відгадай загадку</a:t>
            </a:r>
          </a:p>
        </p:txBody>
      </p:sp>
      <p:pic>
        <p:nvPicPr>
          <p:cNvPr id="2050" name="Picture 2" descr="Ребенок читает книгу, сидящую на полу Pr... | Free Vector #Freepik  #freevector #background #school #book #cartoon | Иллюстратор, Милые рисунки,  Школьные фрес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725" y="1562418"/>
            <a:ext cx="2266786" cy="3421906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563445" y="1555324"/>
            <a:ext cx="5694605" cy="3429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 err="1"/>
              <a:t>Їх</a:t>
            </a:r>
            <a:r>
              <a:rPr lang="ru-RU" sz="3200" dirty="0"/>
              <a:t> в </a:t>
            </a:r>
            <a:r>
              <a:rPr lang="ru-RU" sz="3200" dirty="0" err="1"/>
              <a:t>родині</a:t>
            </a:r>
            <a:r>
              <a:rPr lang="ru-RU" sz="3200" dirty="0"/>
              <a:t> </a:t>
            </a:r>
            <a:r>
              <a:rPr lang="ru-RU" sz="3200" dirty="0" err="1"/>
              <a:t>рівно</a:t>
            </a:r>
            <a:r>
              <a:rPr lang="ru-RU" sz="3200" dirty="0"/>
              <a:t> </a:t>
            </a:r>
            <a:r>
              <a:rPr lang="ru-RU" sz="3200" dirty="0" err="1"/>
              <a:t>сім</a:t>
            </a:r>
            <a:r>
              <a:rPr lang="ru-RU" sz="3200" dirty="0"/>
              <a:t>,</a:t>
            </a:r>
          </a:p>
          <a:p>
            <a:r>
              <a:rPr lang="ru-RU" sz="3200" dirty="0"/>
              <a:t>і вони </a:t>
            </a:r>
            <a:r>
              <a:rPr lang="ru-RU" sz="3200" dirty="0" err="1"/>
              <a:t>відомі</a:t>
            </a:r>
            <a:r>
              <a:rPr lang="ru-RU" sz="3200" dirty="0"/>
              <a:t> </a:t>
            </a:r>
            <a:r>
              <a:rPr lang="ru-RU" sz="3200" dirty="0" err="1"/>
              <a:t>всім</a:t>
            </a:r>
            <a:r>
              <a:rPr lang="ru-RU" sz="3200" dirty="0"/>
              <a:t>.</a:t>
            </a:r>
          </a:p>
          <a:p>
            <a:r>
              <a:rPr lang="ru-RU" sz="3200" dirty="0" err="1"/>
              <a:t>Йдуть</a:t>
            </a:r>
            <a:r>
              <a:rPr lang="ru-RU" sz="3200" dirty="0"/>
              <a:t> вони </a:t>
            </a:r>
            <a:r>
              <a:rPr lang="ru-RU" sz="3200" dirty="0" err="1"/>
              <a:t>завжди</a:t>
            </a:r>
            <a:r>
              <a:rPr lang="ru-RU" sz="3200" dirty="0"/>
              <a:t> по </a:t>
            </a:r>
            <a:r>
              <a:rPr lang="ru-RU" sz="3200" dirty="0" err="1"/>
              <a:t>черзі</a:t>
            </a:r>
            <a:r>
              <a:rPr lang="ru-RU" sz="3200" dirty="0"/>
              <a:t>,</a:t>
            </a:r>
          </a:p>
          <a:p>
            <a:r>
              <a:rPr lang="ru-RU" sz="3200" dirty="0"/>
              <a:t>за </a:t>
            </a:r>
            <a:r>
              <a:rPr lang="ru-RU" sz="3200" dirty="0" err="1"/>
              <a:t>останнім</a:t>
            </a:r>
            <a:r>
              <a:rPr lang="ru-RU" sz="3200" dirty="0"/>
              <a:t> — </a:t>
            </a:r>
            <a:r>
              <a:rPr lang="ru-RU" sz="3200" dirty="0" err="1"/>
              <a:t>знову</a:t>
            </a:r>
            <a:r>
              <a:rPr lang="ru-RU" sz="3200" dirty="0"/>
              <a:t> перший.</a:t>
            </a:r>
          </a:p>
          <a:p>
            <a:r>
              <a:rPr lang="ru-RU" sz="3200" dirty="0" err="1"/>
              <a:t>Віком</a:t>
            </a:r>
            <a:r>
              <a:rPr lang="ru-RU" sz="3200" dirty="0"/>
              <a:t> </a:t>
            </a:r>
            <a:r>
              <a:rPr lang="ru-RU" sz="3200" dirty="0" err="1"/>
              <a:t>рівні</a:t>
            </a:r>
            <a:r>
              <a:rPr lang="ru-RU" sz="3200" dirty="0"/>
              <a:t> </a:t>
            </a:r>
            <a:r>
              <a:rPr lang="ru-RU" sz="3200" dirty="0" err="1"/>
              <a:t>всі</a:t>
            </a:r>
            <a:r>
              <a:rPr lang="ru-RU" sz="3200" dirty="0"/>
              <a:t> </a:t>
            </a:r>
            <a:r>
              <a:rPr lang="ru-RU" sz="3200" dirty="0" err="1"/>
              <a:t>брати</a:t>
            </a:r>
            <a:r>
              <a:rPr lang="ru-RU" sz="3200" dirty="0"/>
              <a:t>.</a:t>
            </a:r>
          </a:p>
          <a:p>
            <a:r>
              <a:rPr lang="ru-RU" sz="3200" dirty="0" err="1"/>
              <a:t>Спробуй</a:t>
            </a:r>
            <a:r>
              <a:rPr lang="ru-RU" sz="3200" dirty="0"/>
              <a:t> </a:t>
            </a:r>
            <a:r>
              <a:rPr lang="ru-RU" sz="3200" dirty="0" err="1"/>
              <a:t>їх</a:t>
            </a:r>
            <a:r>
              <a:rPr lang="ru-RU" sz="3200" dirty="0"/>
              <a:t> </a:t>
            </a:r>
            <a:r>
              <a:rPr lang="ru-RU" sz="3200" dirty="0" err="1"/>
              <a:t>назвати</a:t>
            </a:r>
            <a:r>
              <a:rPr lang="ru-RU" sz="3200" dirty="0"/>
              <a:t> </a:t>
            </a:r>
            <a:r>
              <a:rPr lang="ru-RU" sz="3200" dirty="0" err="1"/>
              <a:t>ти</a:t>
            </a:r>
            <a:r>
              <a:rPr lang="ru-RU" sz="3200" dirty="0"/>
              <a:t>.</a:t>
            </a:r>
            <a:endParaRPr lang="uk-UA" sz="3200" dirty="0"/>
          </a:p>
        </p:txBody>
      </p:sp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14442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9</a:t>
            </a:r>
            <a:r>
              <a:rPr lang="uk-UA" sz="2800" b="1" dirty="0" smtClean="0">
                <a:solidFill>
                  <a:schemeClr val="bg1"/>
                </a:solidFill>
              </a:rPr>
              <a:t>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563445" y="5170974"/>
            <a:ext cx="5963188" cy="10001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/>
              <a:t>1. Як </a:t>
            </a:r>
            <a:r>
              <a:rPr lang="ru-RU" sz="2400" dirty="0" err="1"/>
              <a:t>називається</a:t>
            </a:r>
            <a:r>
              <a:rPr lang="ru-RU" sz="2400" dirty="0"/>
              <a:t> </a:t>
            </a:r>
            <a:r>
              <a:rPr lang="ru-RU" sz="2400" dirty="0" err="1"/>
              <a:t>ця</a:t>
            </a:r>
            <a:r>
              <a:rPr lang="ru-RU" sz="2400" dirty="0"/>
              <a:t> родина?</a:t>
            </a:r>
          </a:p>
          <a:p>
            <a:pPr algn="just"/>
            <a:r>
              <a:rPr lang="ru-RU" sz="2400" dirty="0"/>
              <a:t>2. Назви </a:t>
            </a:r>
            <a:r>
              <a:rPr lang="ru-RU" sz="2400" dirty="0" err="1"/>
              <a:t>імена</a:t>
            </a:r>
            <a:r>
              <a:rPr lang="ru-RU" sz="2400" dirty="0"/>
              <a:t> </a:t>
            </a:r>
            <a:r>
              <a:rPr lang="ru-RU" sz="2400" dirty="0" err="1"/>
              <a:t>братів</a:t>
            </a:r>
            <a:r>
              <a:rPr lang="ru-RU" sz="2400" dirty="0"/>
              <a:t>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760875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15285" y="1290467"/>
            <a:ext cx="9052837" cy="440120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Хто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молодець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pPr algn="just"/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Вранці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ми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із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добрим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ділом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привітали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__________.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Ніченька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минула скоро, —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трудовий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іде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_________.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Спритна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вміла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молода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вже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настала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_______.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Йде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четвертий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день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тепер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називається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_______.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Діло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добре ладиться, як настала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_________.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Дома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скрізь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кипить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робота, як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почався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день —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______.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А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субота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з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хлібом-сіллю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привела сестру —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________.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Ось і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тижневі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кінець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хто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трудився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—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молодець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                                        Степан </a:t>
            </a:r>
            <a:r>
              <a:rPr lang="ru-RU" sz="2800" b="1" i="1" dirty="0" err="1">
                <a:solidFill>
                  <a:schemeClr val="accent2">
                    <a:lumMod val="75000"/>
                  </a:schemeClr>
                </a:solidFill>
              </a:rPr>
              <a:t>Жупанин</a:t>
            </a:r>
            <a:endParaRPr lang="uk-UA" sz="2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25795" r="11159" b="18756"/>
          <a:stretch/>
        </p:blipFill>
        <p:spPr>
          <a:xfrm>
            <a:off x="10102194" y="1280904"/>
            <a:ext cx="1594183" cy="129542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304190" y="517172"/>
            <a:ext cx="9564577" cy="6280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Прочитай </a:t>
            </a:r>
            <a:r>
              <a:rPr lang="ru-RU" sz="3600" b="1" dirty="0" err="1">
                <a:solidFill>
                  <a:schemeClr val="bg1"/>
                </a:solidFill>
              </a:rPr>
              <a:t>вірш</a:t>
            </a:r>
            <a:r>
              <a:rPr lang="ru-RU" sz="3600" b="1" dirty="0">
                <a:solidFill>
                  <a:schemeClr val="bg1"/>
                </a:solidFill>
              </a:rPr>
              <a:t>. Добери </a:t>
            </a:r>
            <a:r>
              <a:rPr lang="ru-RU" sz="3600" b="1" dirty="0" err="1">
                <a:solidFill>
                  <a:schemeClr val="bg1"/>
                </a:solidFill>
              </a:rPr>
              <a:t>пропущені</a:t>
            </a:r>
            <a:r>
              <a:rPr lang="ru-RU" sz="3600" b="1" dirty="0">
                <a:solidFill>
                  <a:schemeClr val="bg1"/>
                </a:solidFill>
              </a:rPr>
              <a:t> слова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30195" t="3765" r="15432" b="21789"/>
          <a:stretch/>
        </p:blipFill>
        <p:spPr>
          <a:xfrm>
            <a:off x="10381889" y="3326606"/>
            <a:ext cx="1314488" cy="144276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31421" t="14991" r="10405" b="759"/>
          <a:stretch/>
        </p:blipFill>
        <p:spPr>
          <a:xfrm>
            <a:off x="397549" y="1290467"/>
            <a:ext cx="950432" cy="150951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3695" t="629" r="25259" b="12034"/>
          <a:stretch/>
        </p:blipFill>
        <p:spPr>
          <a:xfrm>
            <a:off x="252000" y="3412627"/>
            <a:ext cx="1080000" cy="136800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r="15257" b="13928"/>
          <a:stretch/>
        </p:blipFill>
        <p:spPr>
          <a:xfrm>
            <a:off x="3693809" y="5386690"/>
            <a:ext cx="1583202" cy="123318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r="15732"/>
          <a:stretch/>
        </p:blipFill>
        <p:spPr>
          <a:xfrm>
            <a:off x="6094653" y="5292480"/>
            <a:ext cx="1374545" cy="136315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/>
          <a:srcRect l="1493" t="4285" r="4781" b="8274"/>
          <a:stretch/>
        </p:blipFill>
        <p:spPr>
          <a:xfrm>
            <a:off x="1134110" y="5386690"/>
            <a:ext cx="1584000" cy="118800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7" name="Прямоугольник 16"/>
          <p:cNvSpPr/>
          <p:nvPr/>
        </p:nvSpPr>
        <p:spPr>
          <a:xfrm>
            <a:off x="153383" y="2880814"/>
            <a:ext cx="1335174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000" b="1" dirty="0">
                <a:solidFill>
                  <a:srgbClr val="0070C0"/>
                </a:solidFill>
              </a:rPr>
              <a:t>понеділок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52000" y="4901270"/>
            <a:ext cx="113794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000" b="1" dirty="0">
                <a:solidFill>
                  <a:srgbClr val="0070C0"/>
                </a:solidFill>
              </a:rPr>
              <a:t>вівторок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550645" y="5514387"/>
            <a:ext cx="961674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000" b="1" dirty="0">
                <a:solidFill>
                  <a:srgbClr val="0070C0"/>
                </a:solidFill>
              </a:rPr>
              <a:t>середа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025664" y="5914497"/>
            <a:ext cx="93262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000" b="1" dirty="0">
                <a:solidFill>
                  <a:srgbClr val="0070C0"/>
                </a:solidFill>
              </a:rPr>
              <a:t>четвер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718257" y="6079723"/>
            <a:ext cx="116249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000" b="1" dirty="0">
                <a:solidFill>
                  <a:srgbClr val="0070C0"/>
                </a:solidFill>
              </a:rPr>
              <a:t>п'ятниця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0768926" y="2758313"/>
            <a:ext cx="91287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</a:rPr>
              <a:t>субота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0899285" y="4892370"/>
            <a:ext cx="924805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</a:rPr>
              <a:t>неділя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469198" y="1688980"/>
            <a:ext cx="19136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000" b="1" dirty="0">
                <a:solidFill>
                  <a:schemeClr val="accent2">
                    <a:lumMod val="75000"/>
                  </a:schemeClr>
                </a:solidFill>
              </a:rPr>
              <a:t>понеділок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7763509" y="2119597"/>
            <a:ext cx="161935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000" b="1" dirty="0">
                <a:solidFill>
                  <a:schemeClr val="accent2">
                    <a:lumMod val="75000"/>
                  </a:schemeClr>
                </a:solidFill>
              </a:rPr>
              <a:t>вівторок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318393" y="2507124"/>
            <a:ext cx="13478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000" b="1" dirty="0">
                <a:solidFill>
                  <a:schemeClr val="accent2">
                    <a:lumMod val="75000"/>
                  </a:schemeClr>
                </a:solidFill>
              </a:rPr>
              <a:t>середа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763509" y="2932159"/>
            <a:ext cx="130740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000" b="1" dirty="0">
                <a:solidFill>
                  <a:schemeClr val="accent2">
                    <a:lumMod val="75000"/>
                  </a:schemeClr>
                </a:solidFill>
              </a:rPr>
              <a:t>четвер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641086" y="3372940"/>
            <a:ext cx="165622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000" b="1" dirty="0">
                <a:solidFill>
                  <a:schemeClr val="accent2">
                    <a:lumMod val="75000"/>
                  </a:schemeClr>
                </a:solidFill>
              </a:rPr>
              <a:t>п'ятниця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8824344" y="3792704"/>
            <a:ext cx="127785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000" b="1" dirty="0">
                <a:solidFill>
                  <a:schemeClr val="accent2">
                    <a:lumMod val="75000"/>
                  </a:schemeClr>
                </a:solidFill>
              </a:rPr>
              <a:t>субота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8127198" y="4204349"/>
            <a:ext cx="139429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000" b="1" dirty="0">
                <a:solidFill>
                  <a:schemeClr val="accent2">
                    <a:lumMod val="75000"/>
                  </a:schemeClr>
                </a:solidFill>
              </a:rPr>
              <a:t>неділю</a:t>
            </a:r>
          </a:p>
        </p:txBody>
      </p:sp>
      <p:sp>
        <p:nvSpPr>
          <p:cNvPr id="3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14442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9</a:t>
            </a:r>
            <a:r>
              <a:rPr lang="uk-UA" sz="2800" b="1" dirty="0" smtClean="0">
                <a:solidFill>
                  <a:schemeClr val="bg1"/>
                </a:solidFill>
              </a:rPr>
              <a:t>9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99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156804" y="1612604"/>
            <a:ext cx="7066218" cy="27879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AutoNum type="arabicPeriod"/>
            </a:pPr>
            <a:r>
              <a:rPr lang="ru-RU" sz="2400" b="1" dirty="0" err="1" smtClean="0"/>
              <a:t>Скільки</a:t>
            </a:r>
            <a:r>
              <a:rPr lang="ru-RU" sz="2400" b="1" dirty="0" smtClean="0"/>
              <a:t> </a:t>
            </a:r>
            <a:r>
              <a:rPr lang="ru-RU" sz="2400" b="1" dirty="0" err="1"/>
              <a:t>днів</a:t>
            </a:r>
            <a:r>
              <a:rPr lang="ru-RU" sz="2400" b="1" dirty="0"/>
              <a:t> у </a:t>
            </a:r>
            <a:r>
              <a:rPr lang="ru-RU" sz="2400" b="1" dirty="0" err="1"/>
              <a:t>тижні</a:t>
            </a:r>
            <a:r>
              <a:rPr lang="ru-RU" sz="2400" b="1" dirty="0"/>
              <a:t>? </a:t>
            </a:r>
            <a:r>
              <a:rPr lang="ru-RU" sz="2400" b="1" dirty="0" err="1" smtClean="0"/>
              <a:t>Назви</a:t>
            </a:r>
            <a:r>
              <a:rPr lang="ru-RU" sz="2400" b="1" dirty="0" smtClean="0"/>
              <a:t> </a:t>
            </a:r>
            <a:r>
              <a:rPr lang="ru-RU" sz="2400" b="1" dirty="0" err="1"/>
              <a:t>їх</a:t>
            </a:r>
            <a:r>
              <a:rPr lang="ru-RU" sz="2400" b="1" dirty="0"/>
              <a:t> </a:t>
            </a:r>
            <a:r>
              <a:rPr lang="ru-RU" sz="2400" b="1" dirty="0" smtClean="0"/>
              <a:t>по порядку</a:t>
            </a:r>
            <a:r>
              <a:rPr lang="ru-RU" sz="2400" b="1" dirty="0"/>
              <a:t>.</a:t>
            </a:r>
          </a:p>
          <a:p>
            <a:r>
              <a:rPr lang="ru-RU" sz="2400" b="1" dirty="0"/>
              <a:t>2. </a:t>
            </a:r>
            <a:r>
              <a:rPr lang="ru-RU" sz="2400" b="1" dirty="0" err="1"/>
              <a:t>Який</a:t>
            </a:r>
            <a:r>
              <a:rPr lang="ru-RU" sz="2400" b="1" dirty="0"/>
              <a:t> день </a:t>
            </a:r>
            <a:r>
              <a:rPr lang="ru-RU" sz="2400" b="1" dirty="0" err="1"/>
              <a:t>починає</a:t>
            </a:r>
            <a:r>
              <a:rPr lang="ru-RU" sz="2400" b="1" dirty="0"/>
              <a:t> </a:t>
            </a:r>
            <a:r>
              <a:rPr lang="ru-RU" sz="2400" b="1" dirty="0" err="1"/>
              <a:t>тиждень</a:t>
            </a:r>
            <a:r>
              <a:rPr lang="ru-RU" sz="2400" b="1" dirty="0"/>
              <a:t>? </a:t>
            </a:r>
            <a:r>
              <a:rPr lang="ru-RU" sz="2400" b="1" dirty="0" smtClean="0"/>
              <a:t>А </a:t>
            </a:r>
            <a:r>
              <a:rPr lang="ru-RU" sz="2400" b="1" dirty="0" err="1"/>
              <a:t>який</a:t>
            </a:r>
            <a:r>
              <a:rPr lang="ru-RU" sz="2400" b="1" dirty="0"/>
              <a:t> </a:t>
            </a:r>
            <a:r>
              <a:rPr lang="ru-RU" sz="2400" b="1" dirty="0" err="1"/>
              <a:t>закінчує</a:t>
            </a:r>
            <a:r>
              <a:rPr lang="ru-RU" sz="2400" b="1" dirty="0" smtClean="0"/>
              <a:t>?</a:t>
            </a:r>
          </a:p>
          <a:p>
            <a:r>
              <a:rPr lang="uk-UA" sz="2400" b="1" dirty="0" smtClean="0"/>
              <a:t>3. Якого кольору підписані назви вихідних днів?</a:t>
            </a:r>
          </a:p>
          <a:p>
            <a:r>
              <a:rPr lang="uk-UA" sz="2400" b="1" dirty="0"/>
              <a:t> </a:t>
            </a:r>
            <a:r>
              <a:rPr lang="uk-UA" sz="2400" b="1" dirty="0" smtClean="0"/>
              <a:t>    А буднів?</a:t>
            </a:r>
            <a:endParaRPr lang="ru-RU" sz="2400" b="1" dirty="0"/>
          </a:p>
          <a:p>
            <a:r>
              <a:rPr lang="ru-RU" sz="2400" b="1" dirty="0"/>
              <a:t>3. </a:t>
            </a:r>
            <a:r>
              <a:rPr lang="ru-RU" sz="2400" b="1" dirty="0" err="1"/>
              <a:t>Який</a:t>
            </a:r>
            <a:r>
              <a:rPr lang="ru-RU" sz="2400" b="1" dirty="0"/>
              <a:t> день </a:t>
            </a:r>
            <a:r>
              <a:rPr lang="ru-RU" sz="2400" b="1" dirty="0" err="1"/>
              <a:t>тижня</a:t>
            </a:r>
            <a:r>
              <a:rPr lang="ru-RU" sz="2400" b="1" dirty="0"/>
              <a:t> </a:t>
            </a:r>
            <a:r>
              <a:rPr lang="ru-RU" sz="2400" b="1" dirty="0" err="1"/>
              <a:t>тобі</a:t>
            </a:r>
            <a:r>
              <a:rPr lang="ru-RU" sz="2400" b="1" dirty="0"/>
              <a:t> </a:t>
            </a:r>
            <a:r>
              <a:rPr lang="ru-RU" sz="2400" b="1" dirty="0" err="1" smtClean="0"/>
              <a:t>найбільше</a:t>
            </a:r>
            <a:r>
              <a:rPr lang="ru-RU" sz="2400" b="1" dirty="0"/>
              <a:t> </a:t>
            </a:r>
            <a:r>
              <a:rPr lang="ru-RU" sz="2400" b="1" dirty="0" err="1" smtClean="0"/>
              <a:t>подобається</a:t>
            </a:r>
            <a:r>
              <a:rPr lang="ru-RU" sz="2400" b="1" dirty="0"/>
              <a:t>? Поясни, </a:t>
            </a:r>
            <a:r>
              <a:rPr lang="ru-RU" sz="2400" b="1" dirty="0" err="1"/>
              <a:t>чому</a:t>
            </a:r>
            <a:r>
              <a:rPr lang="ru-RU" sz="2400" b="1" dirty="0"/>
              <a:t>.</a:t>
            </a:r>
            <a:endParaRPr lang="uk-UA" sz="2400" b="1" dirty="0"/>
          </a:p>
        </p:txBody>
      </p:sp>
      <p:pic>
        <p:nvPicPr>
          <p:cNvPr id="7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9" y="1612604"/>
            <a:ext cx="3990894" cy="399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732536" y="451551"/>
            <a:ext cx="8732066" cy="8199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Запитання</a:t>
            </a:r>
            <a:r>
              <a:rPr lang="ru-RU" sz="4000" b="1" dirty="0" smtClean="0">
                <a:solidFill>
                  <a:schemeClr val="bg1"/>
                </a:solidFill>
              </a:rPr>
              <a:t> до </a:t>
            </a:r>
            <a:r>
              <a:rPr lang="ru-RU" sz="4000" b="1" dirty="0" err="1" smtClean="0">
                <a:solidFill>
                  <a:schemeClr val="bg1"/>
                </a:solidFill>
              </a:rPr>
              <a:t>уважного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читача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99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56803" y="4525399"/>
            <a:ext cx="2031903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понеділок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42066" y="4525399"/>
            <a:ext cx="1944734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вівторок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64342" y="5142553"/>
            <a:ext cx="1424364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середа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742066" y="5142553"/>
            <a:ext cx="1381084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четвер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605340" y="5757638"/>
            <a:ext cx="1755609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п'ятниця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225876" y="4557778"/>
            <a:ext cx="1349857" cy="58477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</a:rPr>
              <a:t>субота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225876" y="5172863"/>
            <a:ext cx="1371466" cy="58477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</a:rPr>
              <a:t>неділя</a:t>
            </a:r>
          </a:p>
        </p:txBody>
      </p:sp>
    </p:spTree>
    <p:extLst>
      <p:ext uri="{BB962C8B-B14F-4D97-AF65-F5344CB8AC3E}">
        <p14:creationId xmlns:p14="http://schemas.microsoft.com/office/powerpoint/2010/main" val="641038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440214" y="560045"/>
            <a:ext cx="9224798" cy="7201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i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3957" y="1400775"/>
            <a:ext cx="5269507" cy="156966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назви днів тижня. В якому порядку вони розташовані?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Надрукуй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їх в порядку з понеділка. Чи знаєш ти, як утворились назви днів тижня? 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3957" y="3835537"/>
            <a:ext cx="215931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П</a:t>
            </a:r>
            <a:r>
              <a:rPr lang="uk-UA" sz="3200" b="1" dirty="0" smtClean="0">
                <a:solidFill>
                  <a:schemeClr val="bg1"/>
                </a:solidFill>
              </a:rPr>
              <a:t>онеділок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68806" y="3100834"/>
            <a:ext cx="190653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н</a:t>
            </a:r>
            <a:r>
              <a:rPr lang="uk-UA" sz="3200" b="1" dirty="0" smtClean="0">
                <a:solidFill>
                  <a:schemeClr val="bg1"/>
                </a:solidFill>
              </a:rPr>
              <a:t>еділя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0375" y="5398436"/>
            <a:ext cx="5744723" cy="46166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Надрукуй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прислів’я.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3957" y="3100835"/>
            <a:ext cx="215931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err="1" smtClean="0">
                <a:solidFill>
                  <a:srgbClr val="FF0000"/>
                </a:solidFill>
              </a:rPr>
              <a:t>в</a:t>
            </a:r>
            <a:r>
              <a:rPr lang="uk-UA" sz="3200" b="1" dirty="0" err="1" smtClean="0">
                <a:solidFill>
                  <a:schemeClr val="bg1"/>
                </a:solidFill>
              </a:rPr>
              <a:t>іторок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87317" y="3835536"/>
            <a:ext cx="191335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п</a:t>
            </a:r>
            <a:r>
              <a:rPr lang="uk-UA" sz="3200" b="1" dirty="0" smtClean="0">
                <a:solidFill>
                  <a:schemeClr val="bg1"/>
                </a:solidFill>
              </a:rPr>
              <a:t>’ятниця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87317" y="4562955"/>
            <a:ext cx="188802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с</a:t>
            </a:r>
            <a:r>
              <a:rPr lang="uk-UA" sz="3200" b="1" dirty="0" smtClean="0">
                <a:solidFill>
                  <a:schemeClr val="bg1"/>
                </a:solidFill>
              </a:rPr>
              <a:t>убота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87992" y="5336882"/>
            <a:ext cx="464298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b="1" dirty="0" err="1"/>
              <a:t>Йому</a:t>
            </a:r>
            <a:r>
              <a:rPr lang="ru-RU" sz="3200" b="1" dirty="0"/>
              <a:t> </a:t>
            </a:r>
            <a:r>
              <a:rPr lang="ru-RU" sz="3200" b="1" dirty="0" err="1"/>
              <a:t>щодня</a:t>
            </a:r>
            <a:r>
              <a:rPr lang="ru-RU" sz="3200" b="1" dirty="0"/>
              <a:t> </a:t>
            </a:r>
            <a:r>
              <a:rPr lang="ru-RU" sz="3200" b="1" dirty="0" err="1" smtClean="0"/>
              <a:t>неділя</a:t>
            </a:r>
            <a:r>
              <a:rPr lang="uk-UA" sz="3200" b="1" dirty="0" smtClean="0">
                <a:solidFill>
                  <a:schemeClr val="bg1"/>
                </a:solidFill>
              </a:rPr>
              <a:t>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" name="Picture 2" descr="Як швидко та цікаво вивчити з дитиною дні тижня - Аутизон+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" t="5701" r="2715" b="7996"/>
          <a:stretch/>
        </p:blipFill>
        <p:spPr bwMode="auto">
          <a:xfrm>
            <a:off x="6052613" y="1390028"/>
            <a:ext cx="5649513" cy="375770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75201" y="4562954"/>
            <a:ext cx="2158066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с</a:t>
            </a:r>
            <a:r>
              <a:rPr lang="uk-UA" sz="3200" b="1" dirty="0" smtClean="0">
                <a:solidFill>
                  <a:schemeClr val="bg1"/>
                </a:solidFill>
              </a:rPr>
              <a:t>ереда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98470" y="4562953"/>
            <a:ext cx="188998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ч</a:t>
            </a:r>
            <a:r>
              <a:rPr lang="uk-UA" sz="3200" b="1" dirty="0" smtClean="0">
                <a:solidFill>
                  <a:schemeClr val="bg1"/>
                </a:solidFill>
              </a:rPr>
              <a:t>етвер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221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36052" y="469233"/>
            <a:ext cx="8755124" cy="7652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56311" y="1555646"/>
            <a:ext cx="4853349" cy="37856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читали на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важливого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себе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дізналися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Скільки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днів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має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тиждень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Назви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них є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вихідними</a:t>
            </a: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 день твій улюблений?</a:t>
            </a:r>
            <a:endParaRPr lang="uk-UA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9096647" y="2036183"/>
            <a:ext cx="2732921" cy="36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6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2306216" y="442182"/>
            <a:ext cx="8811364" cy="7236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85871" y="1727201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2200" y="219075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18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642732" y="1930783"/>
            <a:ext cx="2317637" cy="168006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Вибери ту акваріумну рибку, що демонструє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твою роботу на </a:t>
            </a:r>
            <a:r>
              <a:rPr lang="uk-UA" sz="2000" b="1" dirty="0" err="1" smtClean="0">
                <a:solidFill>
                  <a:schemeClr val="accent2">
                    <a:lumMod val="75000"/>
                  </a:schemeClr>
                </a:solidFill>
              </a:rPr>
              <a:t>уроці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188719" y="404664"/>
            <a:ext cx="10092691" cy="7611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chemeClr val="bg1"/>
                </a:solidFill>
              </a:rPr>
              <a:t>Рефлексія. Вправа «Рибка»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0" name="Заголовок 3"/>
          <p:cNvSpPr txBox="1">
            <a:spLocks/>
          </p:cNvSpPr>
          <p:nvPr/>
        </p:nvSpPr>
        <p:spPr>
          <a:xfrm>
            <a:off x="9349740" y="1745203"/>
            <a:ext cx="2016868" cy="1025612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Час за роботою пролетів непомітно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Заголовок 3"/>
          <p:cNvSpPr txBox="1">
            <a:spLocks/>
          </p:cNvSpPr>
          <p:nvPr/>
        </p:nvSpPr>
        <p:spPr>
          <a:xfrm>
            <a:off x="449045" y="4286510"/>
            <a:ext cx="2705009" cy="8340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/>
              <a:t>Успішно впорав/</a:t>
            </a:r>
            <a:r>
              <a:rPr lang="uk-UA" sz="2000" b="1" dirty="0" err="1" smtClean="0"/>
              <a:t>лася</a:t>
            </a:r>
            <a:r>
              <a:rPr lang="uk-UA" sz="2000" b="1" dirty="0" smtClean="0"/>
              <a:t> </a:t>
            </a:r>
            <a:r>
              <a:rPr lang="uk-UA" sz="2000" b="1" dirty="0"/>
              <a:t>із </a:t>
            </a:r>
            <a:r>
              <a:rPr lang="uk-UA" sz="2000" b="1" dirty="0" smtClean="0"/>
              <a:t>завданнями</a:t>
            </a:r>
            <a:endParaRPr lang="ru-RU" sz="2000" b="1" dirty="0"/>
          </a:p>
        </p:txBody>
      </p:sp>
      <p:sp>
        <p:nvSpPr>
          <p:cNvPr id="23" name="Заголовок 3"/>
          <p:cNvSpPr txBox="1">
            <a:spLocks/>
          </p:cNvSpPr>
          <p:nvPr/>
        </p:nvSpPr>
        <p:spPr>
          <a:xfrm>
            <a:off x="8866091" y="2959339"/>
            <a:ext cx="2649107" cy="103265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/>
              <a:t>Деякі завдання зроблені мною з допомогою.</a:t>
            </a:r>
            <a:endParaRPr lang="ru-RU" sz="2000" b="1" dirty="0"/>
          </a:p>
        </p:txBody>
      </p:sp>
      <p:pic>
        <p:nvPicPr>
          <p:cNvPr id="11" name="Рисунок 10" descr="C:\Users\Света\AppData\Local\Microsoft\Windows\Temporary Internet Files\Content.Word\Новый рисунок (7).b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49" y="1345807"/>
            <a:ext cx="1609720" cy="2787460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12" name="Рисунок 11" descr="C:\Users\Света\AppData\Local\Microsoft\Windows\Temporary Internet Files\Content.Word\Новый рисунок (8).b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69" y="1345805"/>
            <a:ext cx="1590657" cy="2778377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14" name="Рисунок 13" descr="ÐÐ°ÑÑÐ¸Ð½ÐºÐ¸ Ð¿Ð¾ Ð·Ð°Ð¿ÑÐ¾ÑÑ &quot;Ð¶Ð¾Ð²ÑÐ° ÑÐ¸Ð±Ð°&quot;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920" y="1649889"/>
            <a:ext cx="1922341" cy="1085104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15" name="Рисунок 14" descr="ÐÐ°ÑÑÐ¸Ð½ÐºÐ¸ Ð¿Ð¾ Ð·Ð°Ð¿ÑÐ¾ÑÑ &quot;ÑÐµÑÐ²Ð¾Ð½Ð° Ð°ÐºÐ²Ð°ÑÑÑÐ¼Ð½Ð° ÑÐ¸Ð±Ð°&quot;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158" y="3049250"/>
            <a:ext cx="2013794" cy="1084017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17" name="Заголовок 3"/>
          <p:cNvSpPr txBox="1">
            <a:spLocks/>
          </p:cNvSpPr>
          <p:nvPr/>
        </p:nvSpPr>
        <p:spPr>
          <a:xfrm>
            <a:off x="7993470" y="4293359"/>
            <a:ext cx="2999845" cy="820312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>
                <a:solidFill>
                  <a:schemeClr val="bg1"/>
                </a:solidFill>
              </a:rPr>
              <a:t>Всі завдання уроку мною розв’язані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9" name="Рисунок 18" descr="ÐÐ°ÑÑÐ¸Ð½ÐºÐ¸ Ð¿Ð¾ Ð·Ð°Ð¿ÑÐ¾ÑÑ &quot;Ð·ÐµÐ»ÐµÐ½Ð° ÑÐ¸Ð±Ð° Ð°ÐºÐ²Ð°ÑÑÑÐ¼Ð½Ð°&quot;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331" y="4544558"/>
            <a:ext cx="1989654" cy="1151924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22" name="Рисунок 21" descr="ÐÐ°ÑÑÐ¸Ð½ÐºÐ¸ Ð¿Ð¾ Ð·Ð°Ð¿ÑÐ¾ÑÑ &quot;ÑÐ¸Ð½Ñ Ð°ÐºÐ²Ð°ÑÑÑÐ¼Ð½Ð° ÑÐ¸Ð±Ð°&quot;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48" y="4574440"/>
            <a:ext cx="2132401" cy="112204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30794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351" y="2665819"/>
            <a:ext cx="5938564" cy="298706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72516" y="503283"/>
            <a:ext cx="8732066" cy="7745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Налаштування на урок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5977" y="1757878"/>
            <a:ext cx="5287403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Ось знову лунає дзвінок, 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Запрошує всіх на урок. 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дружно ми працювати, 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Створювати та фантазувати. </a:t>
            </a:r>
          </a:p>
        </p:txBody>
      </p:sp>
    </p:spTree>
    <p:extLst>
      <p:ext uri="{BB962C8B-B14F-4D97-AF65-F5344CB8AC3E}">
        <p14:creationId xmlns:p14="http://schemas.microsoft.com/office/powerpoint/2010/main" val="241607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3"/>
          <p:cNvSpPr txBox="1">
            <a:spLocks/>
          </p:cNvSpPr>
          <p:nvPr/>
        </p:nvSpPr>
        <p:spPr>
          <a:xfrm>
            <a:off x="1188719" y="404664"/>
            <a:ext cx="9841231" cy="7611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>
                <a:solidFill>
                  <a:schemeClr val="bg1"/>
                </a:solidFill>
              </a:rPr>
              <a:t>Емоційне </a:t>
            </a:r>
            <a:r>
              <a:rPr lang="uk-UA" sz="3600" b="1" dirty="0" smtClean="0">
                <a:solidFill>
                  <a:schemeClr val="bg1"/>
                </a:solidFill>
              </a:rPr>
              <a:t>налаштування</a:t>
            </a:r>
            <a:r>
              <a:rPr lang="uk-UA" sz="3600" b="1" dirty="0" smtClean="0">
                <a:solidFill>
                  <a:schemeClr val="bg1"/>
                </a:solidFill>
              </a:rPr>
              <a:t>. </a:t>
            </a:r>
            <a:r>
              <a:rPr lang="uk-UA" sz="3600" b="1" dirty="0" smtClean="0">
                <a:solidFill>
                  <a:schemeClr val="bg1"/>
                </a:solidFill>
              </a:rPr>
              <a:t>Вправа «Рибка»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0" name="Заголовок 3"/>
          <p:cNvSpPr txBox="1">
            <a:spLocks/>
          </p:cNvSpPr>
          <p:nvPr/>
        </p:nvSpPr>
        <p:spPr>
          <a:xfrm>
            <a:off x="9035175" y="1345807"/>
            <a:ext cx="2310937" cy="894475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Готовність  до активної роботи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Заголовок 3"/>
          <p:cNvSpPr txBox="1">
            <a:spLocks/>
          </p:cNvSpPr>
          <p:nvPr/>
        </p:nvSpPr>
        <p:spPr>
          <a:xfrm>
            <a:off x="1461227" y="5268127"/>
            <a:ext cx="3247933" cy="8340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/>
              <a:t>На </a:t>
            </a:r>
            <a:r>
              <a:rPr lang="uk-UA" sz="2000" b="1" dirty="0" err="1"/>
              <a:t>уроці</a:t>
            </a:r>
            <a:r>
              <a:rPr lang="uk-UA" sz="2000" b="1" dirty="0"/>
              <a:t> </a:t>
            </a:r>
            <a:r>
              <a:rPr lang="uk-UA" sz="2000" b="1" dirty="0" smtClean="0"/>
              <a:t>успішно впораєшся </a:t>
            </a:r>
            <a:r>
              <a:rPr lang="uk-UA" sz="2000" b="1" dirty="0"/>
              <a:t>із </a:t>
            </a:r>
            <a:r>
              <a:rPr lang="uk-UA" sz="2000" b="1" dirty="0" smtClean="0"/>
              <a:t>завданнями</a:t>
            </a:r>
            <a:endParaRPr lang="ru-RU" sz="2000" b="1" dirty="0"/>
          </a:p>
        </p:txBody>
      </p:sp>
      <p:sp>
        <p:nvSpPr>
          <p:cNvPr id="23" name="Заголовок 3"/>
          <p:cNvSpPr txBox="1">
            <a:spLocks/>
          </p:cNvSpPr>
          <p:nvPr/>
        </p:nvSpPr>
        <p:spPr>
          <a:xfrm>
            <a:off x="8866091" y="2822179"/>
            <a:ext cx="2649107" cy="103265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/>
              <a:t>Настороженість, </a:t>
            </a:r>
            <a:r>
              <a:rPr lang="uk-UA" sz="2000" b="1" dirty="0"/>
              <a:t>але </a:t>
            </a:r>
            <a:r>
              <a:rPr lang="uk-UA" sz="2000" b="1" dirty="0" smtClean="0"/>
              <a:t>здатність </a:t>
            </a:r>
            <a:r>
              <a:rPr lang="uk-UA" sz="2000" b="1" dirty="0"/>
              <a:t>працювати.</a:t>
            </a:r>
            <a:endParaRPr lang="ru-RU" sz="2000" b="1" dirty="0"/>
          </a:p>
        </p:txBody>
      </p:sp>
      <p:pic>
        <p:nvPicPr>
          <p:cNvPr id="11" name="Рисунок 10" descr="C:\Users\Света\AppData\Local\Microsoft\Windows\Temporary Internet Files\Content.Word\Новый рисунок (7).b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49" y="1345807"/>
            <a:ext cx="1609720" cy="2787460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12" name="Рисунок 11" descr="C:\Users\Света\AppData\Local\Microsoft\Windows\Temporary Internet Files\Content.Word\Новый рисунок (8).b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69" y="1345805"/>
            <a:ext cx="1590657" cy="2778377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14" name="Рисунок 13" descr="ÐÐ°ÑÑÐ¸Ð½ÐºÐ¸ Ð¿Ð¾ Ð·Ð°Ð¿ÑÐ¾ÑÑ &quot;Ð¶Ð¾Ð²ÑÐ° ÑÐ¸Ð±Ð°&quot;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50" y="1345807"/>
            <a:ext cx="1922341" cy="1085104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15" name="Рисунок 14" descr="ÐÐ°ÑÑÐ¸Ð½ÐºÐ¸ Ð¿Ð¾ Ð·Ð°Ð¿ÑÐ¾ÑÑ &quot;ÑÐµÑÐ²Ð¾Ð½Ð° Ð°ÐºÐ²Ð°ÑÑÑÐ¼Ð½Ð° ÑÐ¸Ð±Ð°&quot;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158" y="2770816"/>
            <a:ext cx="2013794" cy="1084017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17" name="Заголовок 3"/>
          <p:cNvSpPr txBox="1">
            <a:spLocks/>
          </p:cNvSpPr>
          <p:nvPr/>
        </p:nvSpPr>
        <p:spPr>
          <a:xfrm>
            <a:off x="7985294" y="4155865"/>
            <a:ext cx="3529901" cy="820312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smtClean="0">
                <a:solidFill>
                  <a:schemeClr val="bg1"/>
                </a:solidFill>
              </a:rPr>
              <a:t>Готовність  до розв’язання серйозних проблем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9" name="Рисунок 18" descr="ÐÐ°ÑÑÐ¸Ð½ÐºÐ¸ Ð¿Ð¾ Ð·Ð°Ð¿ÑÐ¾ÑÑ &quot;Ð·ÐµÐ»ÐµÐ½Ð° ÑÐ¸Ð±Ð° Ð°ÐºÐ²Ð°ÑÑÑÐ¼Ð½Ð°&quot;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281" y="3990059"/>
            <a:ext cx="1989654" cy="1151924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22" name="Рисунок 21" descr="ÐÐ°ÑÑÐ¸Ð½ÐºÐ¸ Ð¿Ð¾ Ð·Ð°Ð¿ÑÐ¾ÑÑ &quot;ÑÐ¸Ð½Ñ Ð°ÐºÐ²Ð°ÑÑÑÐ¼Ð½Ð° ÑÐ¸Ð±Ð°&quot;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709" y="4019941"/>
            <a:ext cx="2132401" cy="112204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16" name="Заголовок 3"/>
          <p:cNvSpPr txBox="1">
            <a:spLocks/>
          </p:cNvSpPr>
          <p:nvPr/>
        </p:nvSpPr>
        <p:spPr>
          <a:xfrm>
            <a:off x="631303" y="1345805"/>
            <a:ext cx="2317637" cy="251787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Вибери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ту рибку, яку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ти хочеш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пустити в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свій акваріум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, а я зроблю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прогноз твого стану на урок.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241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32536" y="528818"/>
            <a:ext cx="8732066" cy="64847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Дихальна вправа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9A2EAED-4814-4E81-9308-19800BEAB0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1" b="34444"/>
          <a:stretch/>
        </p:blipFill>
        <p:spPr>
          <a:xfrm>
            <a:off x="1458216" y="2484315"/>
            <a:ext cx="7057134" cy="3103161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xmlns="" id="{9ACB34C6-F399-4E84-98DF-349132089B93}"/>
              </a:ext>
            </a:extLst>
          </p:cNvPr>
          <p:cNvSpPr/>
          <p:nvPr/>
        </p:nvSpPr>
        <p:spPr>
          <a:xfrm>
            <a:off x="1229616" y="1393140"/>
            <a:ext cx="7514334" cy="919401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слова. Що вони позначають? </a:t>
            </a: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Глибоко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вдихни та на видиху назви дні тижня</a:t>
            </a:r>
            <a:endParaRPr lang="en-US" sz="14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Прямокутник: округлені кути 12">
            <a:extLst>
              <a:ext uri="{FF2B5EF4-FFF2-40B4-BE49-F238E27FC236}">
                <a16:creationId xmlns:a16="http://schemas.microsoft.com/office/drawing/2014/main" xmlns="" id="{9ACB34C6-F399-4E84-98DF-349132089B93}"/>
              </a:ext>
            </a:extLst>
          </p:cNvPr>
          <p:cNvSpPr/>
          <p:nvPr/>
        </p:nvSpPr>
        <p:spPr>
          <a:xfrm>
            <a:off x="8846820" y="1647069"/>
            <a:ext cx="2617470" cy="377904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Понеділок</a:t>
            </a:r>
          </a:p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Вівторок</a:t>
            </a:r>
          </a:p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Середа</a:t>
            </a:r>
          </a:p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Четвер</a:t>
            </a:r>
          </a:p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П’ятниця</a:t>
            </a:r>
          </a:p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Субота</a:t>
            </a:r>
          </a:p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Неділя</a:t>
            </a:r>
          </a:p>
        </p:txBody>
      </p:sp>
    </p:spTree>
    <p:extLst>
      <p:ext uri="{BB962C8B-B14F-4D97-AF65-F5344CB8AC3E}">
        <p14:creationId xmlns:p14="http://schemas.microsoft.com/office/powerpoint/2010/main" val="2824638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A0D3BD1-B781-4FF9-88C8-621C74EB6A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647"/>
          <a:stretch/>
        </p:blipFill>
        <p:spPr>
          <a:xfrm>
            <a:off x="2932686" y="1039242"/>
            <a:ext cx="8500767" cy="56331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55877" y="379340"/>
            <a:ext cx="9714982" cy="6599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 склади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92" y="1704113"/>
            <a:ext cx="2334226" cy="414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09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07351" y="325916"/>
            <a:ext cx="8732066" cy="5888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«Хмарка»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896" y="3601039"/>
            <a:ext cx="3256961" cy="3256961"/>
          </a:xfrm>
          <a:prstGeom prst="rect">
            <a:avLst/>
          </a:prstGeom>
        </p:spPr>
      </p:pic>
      <p:pic>
        <p:nvPicPr>
          <p:cNvPr id="4098" name="Picture 2" descr="Дидактична гра &quot;Скажи лагідн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500" y="1028939"/>
            <a:ext cx="3224118" cy="21601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919242" y="2590657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12131" y="3280455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ау</a:t>
            </a:r>
            <a:endParaRPr lang="ru-RU" sz="3000" b="1" dirty="0"/>
          </a:p>
        </p:txBody>
      </p:sp>
      <p:pic>
        <p:nvPicPr>
          <p:cNvPr id="53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1415225" y="4240420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1608114" y="5029856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ао</a:t>
            </a:r>
            <a:endParaRPr lang="ru-RU" sz="3000" b="1" dirty="0"/>
          </a:p>
        </p:txBody>
      </p:sp>
      <p:pic>
        <p:nvPicPr>
          <p:cNvPr id="58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4351525" y="3280455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4544414" y="4028331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аи</a:t>
            </a:r>
            <a:endParaRPr lang="ru-RU" sz="3000" b="1" dirty="0"/>
          </a:p>
        </p:txBody>
      </p:sp>
      <p:pic>
        <p:nvPicPr>
          <p:cNvPr id="62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5719186" y="4404707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5912075" y="5114448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аі</a:t>
            </a:r>
            <a:endParaRPr lang="ru-RU" sz="3000" b="1" dirty="0"/>
          </a:p>
        </p:txBody>
      </p:sp>
      <p:pic>
        <p:nvPicPr>
          <p:cNvPr id="64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6893423" y="3416721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7086312" y="4126462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ае</a:t>
            </a:r>
            <a:endParaRPr lang="ru-RU" sz="3000" b="1" dirty="0"/>
          </a:p>
        </p:txBody>
      </p:sp>
      <p:pic>
        <p:nvPicPr>
          <p:cNvPr id="17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2811837" y="2657028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118263" y="3397486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уа</a:t>
            </a:r>
            <a:endParaRPr lang="ru-RU" sz="3000" b="1" dirty="0"/>
          </a:p>
        </p:txBody>
      </p:sp>
      <p:pic>
        <p:nvPicPr>
          <p:cNvPr id="19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3118263" y="4707727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311152" y="5417468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уо</a:t>
            </a:r>
            <a:endParaRPr lang="ru-RU" sz="3000" b="1" dirty="0"/>
          </a:p>
        </p:txBody>
      </p:sp>
      <p:pic>
        <p:nvPicPr>
          <p:cNvPr id="21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7607506" y="1470286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922552" y="2198934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уи</a:t>
            </a:r>
            <a:endParaRPr lang="ru-RU" sz="3000" b="1" dirty="0"/>
          </a:p>
        </p:txBody>
      </p:sp>
      <p:pic>
        <p:nvPicPr>
          <p:cNvPr id="23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8199166" y="4240420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8392055" y="4950161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уі</a:t>
            </a:r>
            <a:endParaRPr lang="ru-RU" sz="3000" b="1" dirty="0"/>
          </a:p>
        </p:txBody>
      </p:sp>
      <p:pic>
        <p:nvPicPr>
          <p:cNvPr id="25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9238786" y="2422684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431675" y="3132425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уе</a:t>
            </a:r>
            <a:endParaRPr lang="ru-RU" sz="3000" b="1" dirty="0"/>
          </a:p>
        </p:txBody>
      </p:sp>
      <p:sp>
        <p:nvSpPr>
          <p:cNvPr id="27" name="Заголовок 3"/>
          <p:cNvSpPr txBox="1">
            <a:spLocks/>
          </p:cNvSpPr>
          <p:nvPr/>
        </p:nvSpPr>
        <p:spPr>
          <a:xfrm>
            <a:off x="892118" y="1034462"/>
            <a:ext cx="3177540" cy="13882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000" b="1" dirty="0" smtClean="0">
                <a:solidFill>
                  <a:schemeClr val="bg1"/>
                </a:solidFill>
              </a:rPr>
              <a:t>Хмарка випускає свої крапельки на землю. </a:t>
            </a:r>
          </a:p>
          <a:p>
            <a:pPr lvl="0"/>
            <a:r>
              <a:rPr lang="uk-UA" sz="2000" b="1" dirty="0" smtClean="0">
                <a:solidFill>
                  <a:schemeClr val="bg1"/>
                </a:solidFill>
              </a:rPr>
              <a:t>Але вони швидко випаровуються.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8" name="Заголовок 3"/>
          <p:cNvSpPr txBox="1">
            <a:spLocks/>
          </p:cNvSpPr>
          <p:nvPr/>
        </p:nvSpPr>
        <p:spPr>
          <a:xfrm>
            <a:off x="9060411" y="1094706"/>
            <a:ext cx="2558012" cy="75115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000" b="1" dirty="0" smtClean="0">
                <a:solidFill>
                  <a:schemeClr val="bg1"/>
                </a:solidFill>
              </a:rPr>
              <a:t>Встигни прочитати буквосполучення 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992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56" grpId="0"/>
      <p:bldP spid="56" grpId="1"/>
      <p:bldP spid="59" grpId="0"/>
      <p:bldP spid="59" grpId="1"/>
      <p:bldP spid="63" grpId="0"/>
      <p:bldP spid="63" grpId="1"/>
      <p:bldP spid="65" grpId="0"/>
      <p:bldP spid="65" grpId="1"/>
      <p:bldP spid="18" grpId="0"/>
      <p:bldP spid="18" grpId="1"/>
      <p:bldP spid="20" grpId="0"/>
      <p:bldP spid="20" grpId="1"/>
      <p:bldP spid="22" grpId="0"/>
      <p:bldP spid="22" grpId="1"/>
      <p:bldP spid="24" grpId="0"/>
      <p:bldP spid="24" grpId="1"/>
      <p:bldP spid="26" grpId="0"/>
      <p:bldP spid="2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896" y="3601039"/>
            <a:ext cx="3256961" cy="3256961"/>
          </a:xfrm>
          <a:prstGeom prst="rect">
            <a:avLst/>
          </a:prstGeom>
        </p:spPr>
      </p:pic>
      <p:pic>
        <p:nvPicPr>
          <p:cNvPr id="4100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903226" y="3978427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96115" y="4688168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smtClean="0"/>
              <a:t>ці</a:t>
            </a:r>
            <a:endParaRPr lang="ru-RU" sz="3000" b="1" dirty="0"/>
          </a:p>
        </p:txBody>
      </p:sp>
      <p:pic>
        <p:nvPicPr>
          <p:cNvPr id="53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2633873" y="4489505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2826762" y="5199246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ім</a:t>
            </a:r>
            <a:endParaRPr lang="ru-RU" sz="3000" b="1" dirty="0"/>
          </a:p>
        </p:txBody>
      </p:sp>
      <p:pic>
        <p:nvPicPr>
          <p:cNvPr id="58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6065462" y="3280458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6258351" y="3990199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си</a:t>
            </a:r>
            <a:endParaRPr lang="ru-RU" sz="3000" b="1" dirty="0"/>
          </a:p>
        </p:txBody>
      </p:sp>
      <p:pic>
        <p:nvPicPr>
          <p:cNvPr id="62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7519647" y="4686808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7712536" y="5396549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smtClean="0"/>
              <a:t>іт</a:t>
            </a:r>
            <a:endParaRPr lang="ru-RU" sz="3000" b="1" dirty="0"/>
          </a:p>
        </p:txBody>
      </p:sp>
      <p:pic>
        <p:nvPicPr>
          <p:cNvPr id="64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10136669" y="2011687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10329558" y="2721428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smtClean="0"/>
              <a:t>те</a:t>
            </a:r>
            <a:endParaRPr lang="ru-RU" sz="30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607351" y="325916"/>
            <a:ext cx="8732066" cy="5888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«Хмарка»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8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2038511" y="2565032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201730" y="3335953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smtClean="0"/>
              <a:t>па</a:t>
            </a:r>
            <a:endParaRPr lang="ru-RU" sz="3000" b="1" dirty="0"/>
          </a:p>
        </p:txBody>
      </p:sp>
      <p:pic>
        <p:nvPicPr>
          <p:cNvPr id="20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3880263" y="3025237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073152" y="3734978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ло</a:t>
            </a:r>
            <a:endParaRPr lang="ru-RU" sz="3000" b="1" dirty="0"/>
          </a:p>
        </p:txBody>
      </p:sp>
      <p:pic>
        <p:nvPicPr>
          <p:cNvPr id="22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5635156" y="4804639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828045" y="5514380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ші</a:t>
            </a:r>
            <a:endParaRPr lang="ru-RU" sz="3000" b="1" dirty="0"/>
          </a:p>
        </p:txBody>
      </p:sp>
      <p:pic>
        <p:nvPicPr>
          <p:cNvPr id="24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8634589" y="3021471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8827478" y="3731212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хи</a:t>
            </a:r>
            <a:endParaRPr lang="ru-RU" sz="3000" b="1" dirty="0"/>
          </a:p>
        </p:txBody>
      </p:sp>
      <p:pic>
        <p:nvPicPr>
          <p:cNvPr id="26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7712536" y="1610226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905425" y="2319967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err="1" smtClean="0"/>
              <a:t>фе</a:t>
            </a:r>
            <a:endParaRPr lang="ru-RU" sz="3000" b="1" dirty="0"/>
          </a:p>
        </p:txBody>
      </p:sp>
      <p:sp>
        <p:nvSpPr>
          <p:cNvPr id="29" name="Заголовок 3"/>
          <p:cNvSpPr txBox="1">
            <a:spLocks/>
          </p:cNvSpPr>
          <p:nvPr/>
        </p:nvSpPr>
        <p:spPr>
          <a:xfrm>
            <a:off x="9060411" y="1094706"/>
            <a:ext cx="2558012" cy="75115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000" b="1" dirty="0" smtClean="0">
                <a:solidFill>
                  <a:schemeClr val="bg1"/>
                </a:solidFill>
              </a:rPr>
              <a:t>Встигни прочитати буквосполучення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0" name="Заголовок 3"/>
          <p:cNvSpPr txBox="1">
            <a:spLocks/>
          </p:cNvSpPr>
          <p:nvPr/>
        </p:nvSpPr>
        <p:spPr>
          <a:xfrm>
            <a:off x="892118" y="1034462"/>
            <a:ext cx="3177540" cy="13882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000" b="1" dirty="0" smtClean="0">
                <a:solidFill>
                  <a:schemeClr val="bg1"/>
                </a:solidFill>
              </a:rPr>
              <a:t>Хмарка випускає свої крапельки на землю. </a:t>
            </a:r>
          </a:p>
          <a:p>
            <a:pPr lvl="0"/>
            <a:r>
              <a:rPr lang="uk-UA" sz="2000" b="1" dirty="0" smtClean="0">
                <a:solidFill>
                  <a:schemeClr val="bg1"/>
                </a:solidFill>
              </a:rPr>
              <a:t>Але вони швидко випаровуються.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1" name="Picture 2" descr="Дидактична гра &quot;Скажи лагідно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500" y="1028939"/>
            <a:ext cx="3224118" cy="21601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4185897" y="4665529"/>
            <a:ext cx="1246390" cy="15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378786" y="5375270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smtClean="0"/>
              <a:t>би</a:t>
            </a:r>
            <a:endParaRPr lang="ru-RU" sz="3000" b="1" dirty="0"/>
          </a:p>
        </p:txBody>
      </p:sp>
    </p:spTree>
    <p:extLst>
      <p:ext uri="{BB962C8B-B14F-4D97-AF65-F5344CB8AC3E}">
        <p14:creationId xmlns:p14="http://schemas.microsoft.com/office/powerpoint/2010/main" val="3341892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6" grpId="0"/>
      <p:bldP spid="56" grpId="1"/>
      <p:bldP spid="59" grpId="0"/>
      <p:bldP spid="59" grpId="1"/>
      <p:bldP spid="63" grpId="0"/>
      <p:bldP spid="63" grpId="1"/>
      <p:bldP spid="65" grpId="0"/>
      <p:bldP spid="65" grpId="1"/>
      <p:bldP spid="19" grpId="0"/>
      <p:bldP spid="19" grpId="1"/>
      <p:bldP spid="21" grpId="0"/>
      <p:bldP spid="21" grpId="1"/>
      <p:bldP spid="23" grpId="0"/>
      <p:bldP spid="23" grpId="1"/>
      <p:bldP spid="25" grpId="0"/>
      <p:bldP spid="25" grpId="1"/>
      <p:bldP spid="27" grpId="0"/>
      <p:bldP spid="27" grpId="1"/>
      <p:bldP spid="33" grpId="0"/>
      <p:bldP spid="3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33068" y="499040"/>
            <a:ext cx="8732066" cy="695278"/>
          </a:xfrm>
          <a:prstGeom prst="rect">
            <a:avLst/>
          </a:prstGeom>
          <a:ln w="381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uk-UA" sz="4000" b="1" dirty="0">
                <a:solidFill>
                  <a:schemeClr val="bg1"/>
                </a:solidFill>
              </a:rPr>
              <a:t>Робота з чистомовкою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D9F4608-7AD8-4B8E-AC44-2CFDDE2B7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912" r="13329" b="11505"/>
          <a:stretch/>
        </p:blipFill>
        <p:spPr>
          <a:xfrm flipH="1">
            <a:off x="685800" y="1558782"/>
            <a:ext cx="1959278" cy="3894622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xmlns="" id="{82EE71A2-5B11-4F4E-AE96-039F9C5E3212}"/>
              </a:ext>
            </a:extLst>
          </p:cNvPr>
          <p:cNvSpPr/>
          <p:nvPr/>
        </p:nvSpPr>
        <p:spPr>
          <a:xfrm>
            <a:off x="2836040" y="1731527"/>
            <a:ext cx="8433940" cy="354913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/>
              <a:t>А Б В Г Ґ — гуси, гуси, </a:t>
            </a:r>
            <a:r>
              <a:rPr lang="ru-RU" sz="2800" b="1" dirty="0" smtClean="0"/>
              <a:t>«</a:t>
            </a:r>
            <a:r>
              <a:rPr lang="ru-RU" sz="2800" b="1" dirty="0" err="1" smtClean="0"/>
              <a:t>ґе-ґе-ґе</a:t>
            </a:r>
            <a:r>
              <a:rPr lang="ru-RU" sz="2800" b="1" dirty="0"/>
              <a:t>!»</a:t>
            </a:r>
          </a:p>
          <a:p>
            <a:r>
              <a:rPr lang="ru-RU" sz="2800" b="1" dirty="0"/>
              <a:t>Д Е Є Ж 3 — </a:t>
            </a:r>
            <a:r>
              <a:rPr lang="ru-RU" sz="2800" b="1" dirty="0" err="1"/>
              <a:t>швидко</a:t>
            </a:r>
            <a:r>
              <a:rPr lang="ru-RU" sz="2800" b="1" dirty="0"/>
              <a:t> потяг нас </a:t>
            </a:r>
            <a:r>
              <a:rPr lang="ru-RU" sz="2800" b="1" dirty="0" err="1"/>
              <a:t>везе</a:t>
            </a:r>
            <a:r>
              <a:rPr lang="ru-RU" sz="2800" b="1" dirty="0"/>
              <a:t>.</a:t>
            </a:r>
          </a:p>
          <a:p>
            <a:r>
              <a:rPr lang="ru-RU" sz="2800" b="1" dirty="0" smtClean="0"/>
              <a:t>И І </a:t>
            </a:r>
            <a:r>
              <a:rPr lang="ru-RU" sz="2800" b="1" dirty="0"/>
              <a:t>Ї Й (йот) К — яка ж </a:t>
            </a:r>
            <a:r>
              <a:rPr lang="ru-RU" sz="2800" b="1" dirty="0" err="1"/>
              <a:t>білочка</a:t>
            </a:r>
            <a:r>
              <a:rPr lang="ru-RU" sz="2800" b="1" dirty="0"/>
              <a:t> метка!</a:t>
            </a:r>
          </a:p>
          <a:p>
            <a:r>
              <a:rPr lang="ru-RU" sz="2800" b="1" dirty="0"/>
              <a:t>Л М Н О П — </a:t>
            </a:r>
            <a:r>
              <a:rPr lang="ru-RU" sz="2800" b="1" dirty="0" err="1"/>
              <a:t>їдемо</a:t>
            </a:r>
            <a:r>
              <a:rPr lang="ru-RU" sz="2800" b="1" dirty="0"/>
              <a:t> дружненько ми в купе.</a:t>
            </a:r>
          </a:p>
          <a:p>
            <a:r>
              <a:rPr lang="ru-RU" sz="2800" b="1" dirty="0"/>
              <a:t>Р С Т У Ф — </a:t>
            </a:r>
            <a:r>
              <a:rPr lang="ru-RU" sz="2800" b="1" dirty="0" err="1"/>
              <a:t>їде</a:t>
            </a:r>
            <a:r>
              <a:rPr lang="ru-RU" sz="2800" b="1" dirty="0"/>
              <a:t> з нами й </a:t>
            </a:r>
            <a:r>
              <a:rPr lang="ru-RU" sz="2800" b="1" dirty="0" err="1"/>
              <a:t>добрий</a:t>
            </a:r>
            <a:r>
              <a:rPr lang="ru-RU" sz="2800" b="1" dirty="0"/>
              <a:t> </a:t>
            </a:r>
            <a:r>
              <a:rPr lang="ru-RU" sz="2800" b="1" dirty="0" err="1"/>
              <a:t>ельф</a:t>
            </a:r>
            <a:r>
              <a:rPr lang="ru-RU" sz="2800" b="1" dirty="0"/>
              <a:t>.</a:t>
            </a:r>
          </a:p>
          <a:p>
            <a:r>
              <a:rPr lang="en-US" sz="2800" b="1" dirty="0"/>
              <a:t>X </a:t>
            </a:r>
            <a:r>
              <a:rPr lang="ru-RU" sz="2800" b="1" dirty="0"/>
              <a:t>Ц Ч Ш Щ — </a:t>
            </a:r>
            <a:r>
              <a:rPr lang="ru-RU" sz="2800" b="1" dirty="0" err="1"/>
              <a:t>вибіг</a:t>
            </a:r>
            <a:r>
              <a:rPr lang="ru-RU" sz="2800" b="1" dirty="0"/>
              <a:t> зайчик з-за куща.</a:t>
            </a:r>
          </a:p>
          <a:p>
            <a:r>
              <a:rPr lang="ru-RU" sz="2800" b="1" dirty="0"/>
              <a:t>Ь (знак </a:t>
            </a:r>
            <a:r>
              <a:rPr lang="ru-RU" sz="2800" b="1" dirty="0" err="1"/>
              <a:t>пом'якшення</a:t>
            </a:r>
            <a:r>
              <a:rPr lang="ru-RU" sz="2800" b="1" dirty="0"/>
              <a:t>) Ю Я — ось вся й азбука моя.</a:t>
            </a:r>
          </a:p>
        </p:txBody>
      </p:sp>
    </p:spTree>
    <p:extLst>
      <p:ext uri="{BB962C8B-B14F-4D97-AF65-F5344CB8AC3E}">
        <p14:creationId xmlns:p14="http://schemas.microsoft.com/office/powerpoint/2010/main" val="440583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33068" y="499040"/>
            <a:ext cx="8732066" cy="695278"/>
          </a:xfrm>
          <a:prstGeom prst="rect">
            <a:avLst/>
          </a:prstGeom>
          <a:ln w="381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uk-UA" sz="4000" b="1" dirty="0" smtClean="0">
                <a:solidFill>
                  <a:schemeClr val="bg1"/>
                </a:solidFill>
              </a:rPr>
              <a:t>Робота з прислів’ям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3525" y="1413308"/>
            <a:ext cx="5627852" cy="40011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Прочитай прислів’я. Як ти його розумієш? </a:t>
            </a:r>
            <a:endParaRPr lang="uk-U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525" y="2059741"/>
            <a:ext cx="451057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err="1"/>
              <a:t>Йому</a:t>
            </a:r>
            <a:r>
              <a:rPr lang="ru-RU" sz="3200" b="1" dirty="0"/>
              <a:t> </a:t>
            </a:r>
            <a:r>
              <a:rPr lang="ru-RU" sz="3200" b="1" dirty="0" err="1"/>
              <a:t>щодня</a:t>
            </a:r>
            <a:r>
              <a:rPr lang="ru-RU" sz="3200" b="1" dirty="0"/>
              <a:t> </a:t>
            </a:r>
            <a:r>
              <a:rPr lang="ru-RU" sz="3200" b="1" dirty="0" err="1" smtClean="0"/>
              <a:t>неділя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Розумний, але лінивий»: чому школяр не хоче нічого робити – Моє пташен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684" y="2072397"/>
            <a:ext cx="5829300" cy="36576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2956" y="2760370"/>
            <a:ext cx="4510574" cy="163121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Неділя – це вихідний день для відпочинку після робочих днів. Якщо неділя щодня, то ця людина – ледар. Вона щодня нічого не робить, тільки відпочиває. </a:t>
            </a:r>
            <a:endParaRPr lang="uk-U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3525" y="5022111"/>
            <a:ext cx="4510574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Які дні тижня називають буднями? Чому?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2956" y="4519818"/>
            <a:ext cx="4510574" cy="4001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Які дні тижня – вихідні? Чому?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1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54459</TotalTime>
  <Words>784</Words>
  <Application>Microsoft Office PowerPoint</Application>
  <PresentationFormat>Произвольный</PresentationFormat>
  <Paragraphs>174</Paragraphs>
  <Slides>18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3630</cp:revision>
  <dcterms:created xsi:type="dcterms:W3CDTF">2018-01-05T16:38:53Z</dcterms:created>
  <dcterms:modified xsi:type="dcterms:W3CDTF">2024-04-18T17:27:50Z</dcterms:modified>
</cp:coreProperties>
</file>