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1164" r:id="rId3"/>
    <p:sldId id="1153" r:id="rId4"/>
    <p:sldId id="1162" r:id="rId5"/>
    <p:sldId id="1090" r:id="rId6"/>
    <p:sldId id="1137" r:id="rId7"/>
    <p:sldId id="1151" r:id="rId8"/>
    <p:sldId id="1159" r:id="rId9"/>
    <p:sldId id="1126" r:id="rId10"/>
    <p:sldId id="1156" r:id="rId11"/>
    <p:sldId id="1149" r:id="rId12"/>
    <p:sldId id="1075" r:id="rId13"/>
    <p:sldId id="1163" r:id="rId14"/>
    <p:sldId id="35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66FF"/>
    <a:srgbClr val="295FFF"/>
    <a:srgbClr val="78B64E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bhpev97k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71601" y="4890282"/>
            <a:ext cx="9497488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err="1" smtClean="0">
                <a:solidFill>
                  <a:schemeClr val="bg1"/>
                </a:solidFill>
              </a:rPr>
              <a:t>Близькі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ru-RU" sz="4800" b="1" dirty="0">
                <a:solidFill>
                  <a:schemeClr val="bg1"/>
                </a:solidFill>
              </a:rPr>
              <a:t>за </a:t>
            </a:r>
            <a:r>
              <a:rPr lang="ru-RU" sz="4800" b="1" dirty="0" err="1">
                <a:solidFill>
                  <a:schemeClr val="bg1"/>
                </a:solidFill>
              </a:rPr>
              <a:t>значенням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smtClean="0">
                <a:solidFill>
                  <a:schemeClr val="bg1"/>
                </a:solidFill>
              </a:rPr>
              <a:t>слова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9657" y="1417590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10</a:t>
            </a:r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Вірші про веселку (райдугу) - Мала Сторі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17590"/>
            <a:ext cx="3910545" cy="234632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86581" y="532411"/>
            <a:ext cx="9304616" cy="784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chemeClr val="bg1"/>
                </a:solidFill>
              </a:rPr>
              <a:t>Знайди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близькі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за </a:t>
            </a:r>
            <a:r>
              <a:rPr lang="ru-RU" sz="3600" b="1" dirty="0" err="1" smtClean="0">
                <a:solidFill>
                  <a:schemeClr val="bg1"/>
                </a:solidFill>
              </a:rPr>
              <a:t>значенням</a:t>
            </a:r>
            <a:r>
              <a:rPr lang="ru-RU" sz="3600" b="1" dirty="0" smtClean="0">
                <a:solidFill>
                  <a:schemeClr val="bg1"/>
                </a:solidFill>
              </a:rPr>
              <a:t> слова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22514" y="1456402"/>
            <a:ext cx="2184110" cy="7884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/>
              <a:t>райдуга</a:t>
            </a:r>
            <a:endParaRPr lang="ru-RU" sz="35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93639" y="1456401"/>
            <a:ext cx="2184110" cy="7884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err="1"/>
              <a:t>ласощі</a:t>
            </a:r>
            <a:endParaRPr lang="ru-RU" sz="35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64764" y="1456401"/>
            <a:ext cx="2184110" cy="788491"/>
          </a:xfrm>
          <a:prstGeom prst="roundRect">
            <a:avLst/>
          </a:prstGeom>
          <a:solidFill>
            <a:srgbClr val="CC00C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err="1"/>
              <a:t>гарно</a:t>
            </a:r>
            <a:endParaRPr lang="ru-RU" sz="35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135889" y="1456400"/>
            <a:ext cx="2184110" cy="7884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err="1"/>
              <a:t>солодощі</a:t>
            </a:r>
            <a:endParaRPr lang="ru-RU" sz="35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2514" y="3227312"/>
            <a:ext cx="2184110" cy="7884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/>
              <a:t>секрет</a:t>
            </a:r>
            <a:endParaRPr lang="ru-RU" sz="35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93639" y="3227311"/>
            <a:ext cx="2184110" cy="7884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/>
              <a:t>веселка</a:t>
            </a:r>
            <a:endParaRPr lang="ru-RU" sz="35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64764" y="3227311"/>
            <a:ext cx="2184110" cy="788491"/>
          </a:xfrm>
          <a:prstGeom prst="roundRect">
            <a:avLst/>
          </a:prstGeom>
          <a:solidFill>
            <a:srgbClr val="CC00C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/>
              <a:t>красиво</a:t>
            </a:r>
            <a:endParaRPr lang="ru-RU" sz="35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135889" y="3227310"/>
            <a:ext cx="2184110" cy="7884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err="1"/>
              <a:t>таємниця</a:t>
            </a:r>
            <a:endParaRPr lang="ru-RU" sz="3500" dirty="0"/>
          </a:p>
        </p:txBody>
      </p:sp>
      <p:cxnSp>
        <p:nvCxnSpPr>
          <p:cNvPr id="8" name="Прямая соединительная линия 7"/>
          <p:cNvCxnSpPr>
            <a:stCxn id="2" idx="2"/>
            <a:endCxn id="14" idx="0"/>
          </p:cNvCxnSpPr>
          <p:nvPr/>
        </p:nvCxnSpPr>
        <p:spPr>
          <a:xfrm>
            <a:off x="1614569" y="2244893"/>
            <a:ext cx="2871125" cy="98241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11" idx="2"/>
            <a:endCxn id="15" idx="0"/>
          </p:cNvCxnSpPr>
          <p:nvPr/>
        </p:nvCxnSpPr>
        <p:spPr>
          <a:xfrm>
            <a:off x="7356819" y="2244892"/>
            <a:ext cx="0" cy="982419"/>
          </a:xfrm>
          <a:prstGeom prst="line">
            <a:avLst/>
          </a:prstGeom>
          <a:ln w="38100">
            <a:solidFill>
              <a:srgbClr val="FA36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олилиния 19"/>
          <p:cNvSpPr/>
          <p:nvPr/>
        </p:nvSpPr>
        <p:spPr>
          <a:xfrm>
            <a:off x="4187938" y="2249424"/>
            <a:ext cx="6028001" cy="519002"/>
          </a:xfrm>
          <a:custGeom>
            <a:avLst/>
            <a:gdLst>
              <a:gd name="connsiteX0" fmla="*/ 73166 w 6028001"/>
              <a:gd name="connsiteY0" fmla="*/ 0 h 519002"/>
              <a:gd name="connsiteX1" fmla="*/ 182894 w 6028001"/>
              <a:gd name="connsiteY1" fmla="*/ 356616 h 519002"/>
              <a:gd name="connsiteX2" fmla="*/ 1655078 w 6028001"/>
              <a:gd name="connsiteY2" fmla="*/ 502920 h 519002"/>
              <a:gd name="connsiteX3" fmla="*/ 4297694 w 6028001"/>
              <a:gd name="connsiteY3" fmla="*/ 502920 h 519002"/>
              <a:gd name="connsiteX4" fmla="*/ 5751590 w 6028001"/>
              <a:gd name="connsiteY4" fmla="*/ 393192 h 519002"/>
              <a:gd name="connsiteX5" fmla="*/ 6025910 w 6028001"/>
              <a:gd name="connsiteY5" fmla="*/ 36576 h 51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28001" h="519002">
                <a:moveTo>
                  <a:pt x="73166" y="0"/>
                </a:moveTo>
                <a:cubicBezTo>
                  <a:pt x="-3796" y="136398"/>
                  <a:pt x="-80758" y="272796"/>
                  <a:pt x="182894" y="356616"/>
                </a:cubicBezTo>
                <a:cubicBezTo>
                  <a:pt x="446546" y="440436"/>
                  <a:pt x="969278" y="478536"/>
                  <a:pt x="1655078" y="502920"/>
                </a:cubicBezTo>
                <a:cubicBezTo>
                  <a:pt x="2340878" y="527304"/>
                  <a:pt x="3614942" y="521208"/>
                  <a:pt x="4297694" y="502920"/>
                </a:cubicBezTo>
                <a:cubicBezTo>
                  <a:pt x="4980446" y="484632"/>
                  <a:pt x="5463554" y="470916"/>
                  <a:pt x="5751590" y="393192"/>
                </a:cubicBezTo>
                <a:cubicBezTo>
                  <a:pt x="6039626" y="315468"/>
                  <a:pt x="6032768" y="176022"/>
                  <a:pt x="6025910" y="36576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1386581" y="2935224"/>
            <a:ext cx="9096754" cy="301752"/>
          </a:xfrm>
          <a:custGeom>
            <a:avLst/>
            <a:gdLst>
              <a:gd name="connsiteX0" fmla="*/ 58171 w 9096754"/>
              <a:gd name="connsiteY0" fmla="*/ 301752 h 301752"/>
              <a:gd name="connsiteX1" fmla="*/ 94747 w 9096754"/>
              <a:gd name="connsiteY1" fmla="*/ 64008 h 301752"/>
              <a:gd name="connsiteX2" fmla="*/ 945139 w 9096754"/>
              <a:gd name="connsiteY2" fmla="*/ 9144 h 301752"/>
              <a:gd name="connsiteX3" fmla="*/ 8196331 w 9096754"/>
              <a:gd name="connsiteY3" fmla="*/ 0 h 301752"/>
              <a:gd name="connsiteX4" fmla="*/ 8735827 w 9096754"/>
              <a:gd name="connsiteY4" fmla="*/ 274320 h 30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6754" h="301752">
                <a:moveTo>
                  <a:pt x="58171" y="301752"/>
                </a:moveTo>
                <a:cubicBezTo>
                  <a:pt x="2545" y="207264"/>
                  <a:pt x="-53081" y="112776"/>
                  <a:pt x="94747" y="64008"/>
                </a:cubicBezTo>
                <a:cubicBezTo>
                  <a:pt x="242575" y="15240"/>
                  <a:pt x="945139" y="9144"/>
                  <a:pt x="945139" y="9144"/>
                </a:cubicBezTo>
                <a:lnTo>
                  <a:pt x="8196331" y="0"/>
                </a:lnTo>
                <a:cubicBezTo>
                  <a:pt x="9494779" y="44196"/>
                  <a:pt x="9115303" y="159258"/>
                  <a:pt x="8735827" y="27432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 descr="D:\Картинки до тестів\Картинки природи\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512773" y="4416918"/>
            <a:ext cx="2966366" cy="166858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ᐈ Звідки з'являється веселка? | Discover.in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75" y="4402293"/>
            <a:ext cx="2529405" cy="168320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Цікаве поряд: найдивніші солодощі з усього світу | Діти в місті Україн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7" r="5018"/>
          <a:stretch/>
        </p:blipFill>
        <p:spPr bwMode="auto">
          <a:xfrm>
            <a:off x="8660479" y="4416918"/>
            <a:ext cx="2700000" cy="166858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40" y="4282380"/>
            <a:ext cx="1937658" cy="1937658"/>
          </a:xfrm>
          <a:prstGeom prst="ellips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3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1861" r="33745" b="73408"/>
          <a:stretch/>
        </p:blipFill>
        <p:spPr>
          <a:xfrm>
            <a:off x="781189" y="2880573"/>
            <a:ext cx="10512000" cy="3060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781188" y="518594"/>
            <a:ext cx="10512001" cy="10340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Прочитай </a:t>
            </a:r>
            <a:r>
              <a:rPr lang="ru-RU" sz="2800" b="1" dirty="0">
                <a:solidFill>
                  <a:schemeClr val="bg1"/>
                </a:solidFill>
              </a:rPr>
              <a:t>текст. </a:t>
            </a:r>
            <a:r>
              <a:rPr lang="ru-RU" sz="2800" b="1" dirty="0" err="1" smtClean="0">
                <a:solidFill>
                  <a:schemeClr val="bg1"/>
                </a:solidFill>
              </a:rPr>
              <a:t>Заміни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виділені</a:t>
            </a:r>
            <a:r>
              <a:rPr lang="ru-RU" sz="2800" b="1" dirty="0">
                <a:solidFill>
                  <a:schemeClr val="bg1"/>
                </a:solidFill>
              </a:rPr>
              <a:t> слова </a:t>
            </a:r>
            <a:r>
              <a:rPr lang="ru-RU" sz="2800" b="1" dirty="0" err="1">
                <a:solidFill>
                  <a:schemeClr val="bg1"/>
                </a:solidFill>
              </a:rPr>
              <a:t>близькими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 smtClean="0">
                <a:solidFill>
                  <a:schemeClr val="bg1"/>
                </a:solidFill>
              </a:rPr>
              <a:t>значенням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два речення за вибором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54" t="23082" r="28239" b="64833"/>
          <a:stretch/>
        </p:blipFill>
        <p:spPr>
          <a:xfrm>
            <a:off x="973588" y="2880573"/>
            <a:ext cx="6807225" cy="10436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685" t="35282" r="34915" b="53438"/>
          <a:stretch/>
        </p:blipFill>
        <p:spPr>
          <a:xfrm>
            <a:off x="825391" y="3915417"/>
            <a:ext cx="3235702" cy="9740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50" t="35282" r="57276" b="53438"/>
          <a:stretch/>
        </p:blipFill>
        <p:spPr>
          <a:xfrm>
            <a:off x="7837367" y="2941383"/>
            <a:ext cx="2316054" cy="97403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47" t="47022" r="45322" b="41698"/>
          <a:stretch/>
        </p:blipFill>
        <p:spPr>
          <a:xfrm>
            <a:off x="4118134" y="3929186"/>
            <a:ext cx="4112672" cy="9740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532" t="47713" r="28352" b="41007"/>
          <a:stretch/>
        </p:blipFill>
        <p:spPr>
          <a:xfrm>
            <a:off x="8391921" y="3984992"/>
            <a:ext cx="2627761" cy="97403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53" t="58763" r="28164" b="29957"/>
          <a:stretch/>
        </p:blipFill>
        <p:spPr>
          <a:xfrm>
            <a:off x="973588" y="4881690"/>
            <a:ext cx="6863779" cy="9740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05" t="70043" r="63065" b="18677"/>
          <a:stretch/>
        </p:blipFill>
        <p:spPr>
          <a:xfrm>
            <a:off x="7904905" y="4930926"/>
            <a:ext cx="1800896" cy="97403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781188" y="1676164"/>
            <a:ext cx="10450389" cy="10581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/>
              <a:t>     Діти </a:t>
            </a:r>
            <a:r>
              <a:rPr lang="ru-RU" sz="3200" b="1" dirty="0"/>
              <a:t>розмовляють</a:t>
            </a:r>
            <a:r>
              <a:rPr lang="ru-RU" sz="3200" dirty="0"/>
              <a:t>. </a:t>
            </a:r>
            <a:r>
              <a:rPr lang="ru-RU" sz="3200" dirty="0" err="1"/>
              <a:t>Іринка</a:t>
            </a:r>
            <a:r>
              <a:rPr lang="ru-RU" sz="3200" dirty="0"/>
              <a:t> — </a:t>
            </a:r>
            <a:r>
              <a:rPr lang="ru-RU" sz="3200" dirty="0" smtClean="0"/>
              <a:t>   </a:t>
            </a:r>
            <a:r>
              <a:rPr lang="ru-RU" sz="3200" b="1" dirty="0" err="1" smtClean="0"/>
              <a:t>чемна</a:t>
            </a:r>
            <a:r>
              <a:rPr lang="ru-RU" sz="3200" dirty="0" smtClean="0"/>
              <a:t>   </a:t>
            </a:r>
            <a:r>
              <a:rPr lang="ru-RU" sz="3200" dirty="0" err="1" smtClean="0"/>
              <a:t>дівчинка</a:t>
            </a:r>
            <a:r>
              <a:rPr lang="ru-RU" sz="3200" dirty="0"/>
              <a:t>. </a:t>
            </a:r>
            <a:endParaRPr lang="ru-RU" sz="3200" dirty="0" smtClean="0"/>
          </a:p>
          <a:p>
            <a:pPr algn="just"/>
            <a:r>
              <a:rPr lang="ru-RU" sz="3200" dirty="0" smtClean="0"/>
              <a:t>В </a:t>
            </a:r>
            <a:r>
              <a:rPr lang="ru-RU" sz="3200" dirty="0"/>
              <a:t>Олега </a:t>
            </a:r>
            <a:r>
              <a:rPr lang="ru-RU" sz="3200" dirty="0" smtClean="0"/>
              <a:t> </a:t>
            </a:r>
            <a:r>
              <a:rPr lang="ru-RU" sz="3200" b="1" dirty="0" smtClean="0"/>
              <a:t>веселий</a:t>
            </a:r>
            <a:r>
              <a:rPr lang="ru-RU" sz="3200" dirty="0" smtClean="0"/>
              <a:t>  </a:t>
            </a:r>
            <a:r>
              <a:rPr lang="ru-RU" sz="3200" dirty="0" err="1" smtClean="0"/>
              <a:t>настрій</a:t>
            </a:r>
            <a:r>
              <a:rPr lang="ru-RU" sz="3200" dirty="0"/>
              <a:t>. Мама </a:t>
            </a:r>
            <a:r>
              <a:rPr lang="ru-RU" sz="3200" dirty="0" err="1"/>
              <a:t>зварила</a:t>
            </a:r>
            <a:r>
              <a:rPr lang="ru-RU" sz="3200" dirty="0"/>
              <a:t> </a:t>
            </a:r>
            <a:r>
              <a:rPr lang="ru-RU" sz="3200" dirty="0" smtClean="0"/>
              <a:t>  </a:t>
            </a:r>
            <a:r>
              <a:rPr lang="ru-RU" sz="3200" b="1" dirty="0" err="1" smtClean="0"/>
              <a:t>добрий</a:t>
            </a:r>
            <a:r>
              <a:rPr lang="ru-RU" sz="3200" dirty="0" smtClean="0"/>
              <a:t>   борщ</a:t>
            </a:r>
            <a:r>
              <a:rPr lang="ru-RU" sz="3200" dirty="0"/>
              <a:t>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245693" y="1676164"/>
            <a:ext cx="2500478" cy="5703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 err="1" smtClean="0"/>
              <a:t>говорять</a:t>
            </a:r>
            <a:r>
              <a:rPr lang="ru-RU" sz="3200" dirty="0"/>
              <a:t>.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101804" y="2218389"/>
            <a:ext cx="1787180" cy="4590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 err="1" smtClean="0"/>
              <a:t>смачний</a:t>
            </a:r>
            <a:endParaRPr lang="ru-RU" sz="32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293616" y="1787311"/>
            <a:ext cx="1848301" cy="4179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 err="1" smtClean="0"/>
              <a:t>вихована</a:t>
            </a:r>
            <a:endParaRPr lang="ru-RU" sz="32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263027" y="2250303"/>
            <a:ext cx="1798066" cy="4590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 err="1" smtClean="0"/>
              <a:t>радісний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846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6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98302" y="657815"/>
            <a:ext cx="8732066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79289" y="1571359"/>
            <a:ext cx="4970091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якими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словами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познайомились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близькі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значенням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слова, з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якими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працювали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3652" y="2147685"/>
            <a:ext cx="3489300" cy="4208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40729" y="2856449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404257" y="476672"/>
            <a:ext cx="913311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842444" y="1323079"/>
            <a:ext cx="8458200" cy="6690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err="1" smtClean="0">
                <a:solidFill>
                  <a:srgbClr val="0070C0"/>
                </a:solidFill>
              </a:rPr>
              <a:t>Обери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 err="1" smtClean="0">
                <a:solidFill>
                  <a:srgbClr val="0070C0"/>
                </a:solidFill>
              </a:rPr>
              <a:t>смайл</a:t>
            </a:r>
            <a:r>
              <a:rPr lang="uk-UA" sz="2400" b="1" dirty="0" smtClean="0">
                <a:solidFill>
                  <a:srgbClr val="0070C0"/>
                </a:solidFill>
              </a:rPr>
              <a:t>, яким визначиш </a:t>
            </a:r>
            <a:r>
              <a:rPr lang="uk-UA" sz="2400" b="1" smtClean="0">
                <a:solidFill>
                  <a:srgbClr val="0070C0"/>
                </a:solidFill>
              </a:rPr>
              <a:t>свої емоції </a:t>
            </a:r>
            <a:r>
              <a:rPr lang="uk-UA" sz="2400" b="1" dirty="0" smtClean="0">
                <a:solidFill>
                  <a:srgbClr val="0070C0"/>
                </a:solidFill>
              </a:rPr>
              <a:t>в кінці уроку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892318" y="4609944"/>
            <a:ext cx="2503716" cy="1190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Замріяне очікування кінця уроку</a:t>
            </a:r>
            <a:endParaRPr lang="ru-RU" sz="2400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335485" y="4649241"/>
            <a:ext cx="2231572" cy="11235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Здивувала інформація 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086786" y="4621911"/>
            <a:ext cx="2373338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приносили радість</a:t>
            </a:r>
          </a:p>
        </p:txBody>
      </p:sp>
      <p:pic>
        <p:nvPicPr>
          <p:cNvPr id="5124" name="Picture 4" descr="Азбука емоцій. Радість. | Тест з природничих наук – «На Урок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40528"/>
            <a:ext cx="2718111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Етика та естетика | Вебквест. Ет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07" y="2240527"/>
            <a:ext cx="2473815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Смайли\Рисунок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17759" r="19877" b="22526"/>
          <a:stretch/>
        </p:blipFill>
        <p:spPr bwMode="auto">
          <a:xfrm>
            <a:off x="6335485" y="2291974"/>
            <a:ext cx="2231571" cy="210584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10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99" y="2291974"/>
            <a:ext cx="2105845" cy="210584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3707559" y="4649241"/>
            <a:ext cx="2373338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принесли втому</a:t>
            </a:r>
          </a:p>
        </p:txBody>
      </p:sp>
    </p:spTree>
    <p:extLst>
      <p:ext uri="{BB962C8B-B14F-4D97-AF65-F5344CB8AC3E}">
        <p14:creationId xmlns:p14="http://schemas.microsoft.com/office/powerpoint/2010/main" val="27896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21850" y="477015"/>
            <a:ext cx="8811364" cy="8627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2018" y="2196547"/>
            <a:ext cx="1242392" cy="124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3617" y="443153"/>
            <a:ext cx="793014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873077" y="1655337"/>
            <a:ext cx="6145168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Ось дзвінок сигнал подав —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До роботи час настав.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 smtClean="0">
                <a:solidFill>
                  <a:schemeClr val="bg1"/>
                </a:solidFill>
              </a:rPr>
              <a:t>Тож  </a:t>
            </a:r>
            <a:r>
              <a:rPr lang="uk-UA" sz="3600" b="1" dirty="0">
                <a:solidFill>
                  <a:schemeClr val="bg1"/>
                </a:solidFill>
              </a:rPr>
              <a:t>і ми часу не гаймо,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А урок свій починаймо.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973616" y="1284074"/>
            <a:ext cx="7944093" cy="7950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Вибер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</a:rPr>
              <a:t>и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собі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позначку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погоди,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що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відповідає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зараз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твоєму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внутрішньому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стану (настрою), та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прочитай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коментар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 до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картки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973616" y="437557"/>
            <a:ext cx="7944093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Вправа «Прогноз погоди»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C:\Users\Света\AppData\Local\Microsoft\Windows\Temporary Internet Files\Content.Word\Новый рисунок (3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16" y="2226989"/>
            <a:ext cx="1922145" cy="178096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 descr="ÐÐ°ÑÑÐ¸Ð½ÐºÐ¸ Ð¿Ð¾ Ð·Ð°Ð¿ÑÐ¾ÑÑ &quot;ÑÐ½ÑÐ¶Ð¸Ð½ÐºÐ¸&quot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39" y="2204771"/>
            <a:ext cx="2056765" cy="178096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0" name="Рисунок 9" descr="ÐÐ°ÑÑÐ¸Ð½ÐºÐ¸ Ð¿Ð¾ Ð·Ð°Ð¿ÑÐ¾ÑÑ &quot;ÑÐ¾Ð½ÐµÑÐºÐ¾&quo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847" y="2216035"/>
            <a:ext cx="2054808" cy="176969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128797" y="4453057"/>
            <a:ext cx="2043486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Якщо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на </a:t>
            </a:r>
            <a:r>
              <a:rPr lang="ru-RU" sz="2000" b="1" dirty="0" err="1">
                <a:solidFill>
                  <a:schemeClr val="bg1"/>
                </a:solidFill>
              </a:rPr>
              <a:t>душі</a:t>
            </a:r>
            <a:r>
              <a:rPr lang="ru-RU" sz="2000" b="1" dirty="0">
                <a:solidFill>
                  <a:schemeClr val="bg1"/>
                </a:solidFill>
              </a:rPr>
              <a:t> опади, </a:t>
            </a:r>
            <a:r>
              <a:rPr lang="ru-RU" sz="2000" b="1" dirty="0" err="1" smtClean="0">
                <a:solidFill>
                  <a:schemeClr val="bg1"/>
                </a:solidFill>
              </a:rPr>
              <a:t>згадай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після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зливи</a:t>
            </a:r>
            <a:r>
              <a:rPr lang="ru-RU" sz="2000" b="1" dirty="0">
                <a:solidFill>
                  <a:schemeClr val="bg1"/>
                </a:solidFill>
              </a:rPr>
              <a:t> часто </a:t>
            </a:r>
            <a:r>
              <a:rPr lang="ru-RU" sz="2000" b="1" dirty="0" err="1">
                <a:solidFill>
                  <a:schemeClr val="bg1"/>
                </a:solidFill>
              </a:rPr>
              <a:t>буває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райдуга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6917" y="4453057"/>
            <a:ext cx="3821880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роздратований</a:t>
            </a:r>
            <a:r>
              <a:rPr lang="ru-RU" sz="2000" b="1" dirty="0" smtClean="0"/>
              <a:t>/а, </a:t>
            </a:r>
            <a:r>
              <a:rPr lang="ru-RU" sz="2000" b="1" dirty="0" err="1" smtClean="0"/>
              <a:t>готовий</a:t>
            </a:r>
            <a:r>
              <a:rPr lang="ru-RU" sz="2000" b="1" dirty="0" smtClean="0"/>
              <a:t>/а </a:t>
            </a:r>
            <a:r>
              <a:rPr lang="ru-RU" sz="2000" b="1" dirty="0" err="1" smtClean="0"/>
              <a:t>метати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блискавки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Заспокойся</a:t>
            </a:r>
            <a:r>
              <a:rPr lang="ru-RU" sz="2000" b="1" dirty="0"/>
              <a:t>, </a:t>
            </a:r>
            <a:r>
              <a:rPr lang="ru-RU" sz="2000" b="1" dirty="0" err="1"/>
              <a:t>адже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 smtClean="0"/>
              <a:t>твоїх</a:t>
            </a:r>
            <a:r>
              <a:rPr lang="ru-RU" sz="2000" b="1" dirty="0" smtClean="0"/>
              <a:t> </a:t>
            </a:r>
            <a:r>
              <a:rPr lang="ru-RU" sz="2000" b="1" dirty="0" err="1"/>
              <a:t>блискавок</a:t>
            </a:r>
            <a:r>
              <a:rPr lang="ru-RU" sz="2000" b="1" dirty="0"/>
              <a:t> </a:t>
            </a:r>
            <a:r>
              <a:rPr lang="ru-RU" sz="2000" b="1" dirty="0" err="1"/>
              <a:t>можуть</a:t>
            </a:r>
            <a:r>
              <a:rPr lang="ru-RU" sz="2000" b="1" dirty="0"/>
              <a:t> </a:t>
            </a:r>
            <a:r>
              <a:rPr lang="ru-RU" sz="2000" b="1" dirty="0" err="1"/>
              <a:t>постраждати</a:t>
            </a:r>
            <a:r>
              <a:rPr lang="ru-RU" sz="2000" b="1" dirty="0"/>
              <a:t> </a:t>
            </a:r>
            <a:r>
              <a:rPr lang="ru-RU" sz="2000" b="1" dirty="0" err="1"/>
              <a:t>інші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Все </a:t>
            </a:r>
            <a:r>
              <a:rPr lang="ru-RU" sz="2000" b="1" dirty="0"/>
              <a:t>буде добре!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29813" y="4453056"/>
            <a:ext cx="2814873" cy="1804749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На </a:t>
            </a:r>
            <a:r>
              <a:rPr lang="ru-RU" sz="2000" b="1" dirty="0" err="1"/>
              <a:t>душі</a:t>
            </a:r>
            <a:r>
              <a:rPr lang="ru-RU" sz="2000" b="1" dirty="0"/>
              <a:t> 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зимно</a:t>
            </a:r>
            <a:r>
              <a:rPr lang="ru-RU" sz="2000" b="1" dirty="0" smtClean="0"/>
              <a:t> </a:t>
            </a:r>
            <a:r>
              <a:rPr lang="ru-RU" sz="2000" b="1" dirty="0"/>
              <a:t>та </a:t>
            </a:r>
            <a:r>
              <a:rPr lang="ru-RU" sz="2000" b="1" dirty="0" err="1" smtClean="0"/>
              <a:t>сумно</a:t>
            </a:r>
            <a:r>
              <a:rPr lang="ru-RU" sz="2000" b="1" dirty="0"/>
              <a:t>. Не </a:t>
            </a:r>
            <a:r>
              <a:rPr lang="ru-RU" sz="2000" b="1" dirty="0" err="1" smtClean="0"/>
              <a:t>забувай</a:t>
            </a:r>
            <a:r>
              <a:rPr lang="ru-RU" sz="2000" b="1" dirty="0" smtClean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сніжинки</a:t>
            </a:r>
            <a:r>
              <a:rPr lang="ru-RU" sz="2000" b="1" dirty="0"/>
              <a:t> та </a:t>
            </a:r>
            <a:r>
              <a:rPr lang="ru-RU" sz="2000" b="1" dirty="0" err="1"/>
              <a:t>крижинки</a:t>
            </a:r>
            <a:r>
              <a:rPr lang="ru-RU" sz="2000" b="1" dirty="0"/>
              <a:t> </a:t>
            </a:r>
            <a:r>
              <a:rPr lang="ru-RU" sz="2000" b="1" dirty="0" err="1"/>
              <a:t>однаково</a:t>
            </a:r>
            <a:r>
              <a:rPr lang="ru-RU" sz="2000" b="1" dirty="0"/>
              <a:t> </a:t>
            </a:r>
            <a:r>
              <a:rPr lang="ru-RU" sz="2000" b="1" dirty="0" err="1"/>
              <a:t>розтануть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123134" y="4470838"/>
            <a:ext cx="2569169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Сьогодні</a:t>
            </a:r>
            <a:r>
              <a:rPr lang="ru-RU" sz="2000" b="1" dirty="0"/>
              <a:t> у </a:t>
            </a:r>
            <a:r>
              <a:rPr lang="ru-RU" sz="2000" b="1" dirty="0" smtClean="0"/>
              <a:t>тебе  </a:t>
            </a:r>
            <a:r>
              <a:rPr lang="ru-RU" sz="2000" b="1" dirty="0"/>
              <a:t>на </a:t>
            </a:r>
            <a:r>
              <a:rPr lang="ru-RU" sz="2000" b="1" dirty="0" err="1"/>
              <a:t>душі</a:t>
            </a:r>
            <a:r>
              <a:rPr lang="ru-RU" sz="2000" b="1" dirty="0"/>
              <a:t> </a:t>
            </a:r>
            <a:r>
              <a:rPr lang="ru-RU" sz="2000" b="1" dirty="0" err="1" smtClean="0"/>
              <a:t>сонячно</a:t>
            </a:r>
            <a:r>
              <a:rPr lang="ru-RU" sz="2000" b="1" dirty="0"/>
              <a:t>.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Отже</a:t>
            </a:r>
            <a:r>
              <a:rPr lang="ru-RU" sz="2000" b="1" dirty="0"/>
              <a:t>, </a:t>
            </a:r>
            <a:r>
              <a:rPr lang="ru-RU" sz="2000" b="1" dirty="0" err="1" smtClean="0"/>
              <a:t>зумієш</a:t>
            </a:r>
            <a:r>
              <a:rPr lang="ru-RU" sz="2000" b="1" dirty="0" smtClean="0"/>
              <a:t> </a:t>
            </a:r>
            <a:r>
              <a:rPr lang="ru-RU" sz="2000" b="1" dirty="0" err="1"/>
              <a:t>своїм</a:t>
            </a:r>
            <a:r>
              <a:rPr lang="ru-RU" sz="2000" b="1" dirty="0"/>
              <a:t> теплом </a:t>
            </a:r>
            <a:r>
              <a:rPr lang="ru-RU" sz="2000" b="1" dirty="0" err="1"/>
              <a:t>зігріти</a:t>
            </a:r>
            <a:r>
              <a:rPr lang="ru-RU" sz="2000" b="1" dirty="0"/>
              <a:t> </a:t>
            </a:r>
            <a:r>
              <a:rPr lang="ru-RU" sz="2000" b="1" dirty="0" err="1"/>
              <a:t>своїх</a:t>
            </a:r>
            <a:r>
              <a:rPr lang="ru-RU" sz="2000" b="1" dirty="0"/>
              <a:t> </a:t>
            </a:r>
            <a:r>
              <a:rPr lang="ru-RU" sz="2000" b="1" dirty="0" err="1"/>
              <a:t>друзів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r="6743"/>
          <a:stretch/>
        </p:blipFill>
        <p:spPr>
          <a:xfrm>
            <a:off x="986743" y="2238860"/>
            <a:ext cx="2144560" cy="179048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926775" y="3947618"/>
            <a:ext cx="211034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блискавиці</a:t>
            </a:r>
            <a:endParaRPr lang="ru-RU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22806" y="3985734"/>
            <a:ext cx="185546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дощить</a:t>
            </a:r>
            <a:endParaRPr lang="ru-RU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694710" y="3985734"/>
            <a:ext cx="1730829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зимно</a:t>
            </a:r>
            <a:endParaRPr lang="ru-RU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291346" y="3947618"/>
            <a:ext cx="179031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/>
              <a:t>сонячно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872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  <p:bldP spid="18" grpId="0" animBg="1"/>
      <p:bldP spid="3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6978" y="442721"/>
            <a:ext cx="8732066" cy="732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загадку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9626" y="1419607"/>
            <a:ext cx="4798361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Вийшла </a:t>
            </a:r>
            <a:r>
              <a:rPr lang="ru-RU" sz="2800" b="1" dirty="0" err="1">
                <a:solidFill>
                  <a:schemeClr val="bg1"/>
                </a:solidFill>
              </a:rPr>
              <a:t>звідкись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гарна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дівка</a:t>
            </a:r>
            <a:r>
              <a:rPr lang="ru-RU" sz="2800" b="1" dirty="0">
                <a:solidFill>
                  <a:schemeClr val="bg1"/>
                </a:solidFill>
              </a:rPr>
              <a:t>,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</a:rPr>
              <a:t>ній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стрічка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семицвітка</a:t>
            </a:r>
            <a:r>
              <a:rPr lang="ru-RU" sz="2800" b="1" dirty="0">
                <a:solidFill>
                  <a:schemeClr val="bg1"/>
                </a:solidFill>
              </a:rPr>
              <a:t>;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А де з </a:t>
            </a:r>
            <a:r>
              <a:rPr lang="ru-RU" sz="2800" b="1" dirty="0" err="1">
                <a:solidFill>
                  <a:schemeClr val="bg1"/>
                </a:solidFill>
              </a:rPr>
              <a:t>річки</a:t>
            </a:r>
            <a:r>
              <a:rPr lang="ru-RU" sz="2800" b="1" dirty="0">
                <a:solidFill>
                  <a:schemeClr val="bg1"/>
                </a:solidFill>
              </a:rPr>
              <a:t> воду брала,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Там </a:t>
            </a:r>
            <a:r>
              <a:rPr lang="ru-RU" sz="2800" b="1" dirty="0" err="1">
                <a:solidFill>
                  <a:schemeClr val="bg1"/>
                </a:solidFill>
              </a:rPr>
              <a:t>коромисло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зламала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9114303" y="3450376"/>
            <a:ext cx="2000012" cy="7796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райдуга</a:t>
            </a:r>
            <a:endParaRPr lang="ru-RU" sz="3200" b="1" dirty="0"/>
          </a:p>
        </p:txBody>
      </p:sp>
      <p:pic>
        <p:nvPicPr>
          <p:cNvPr id="2050" name="Picture 2" descr="Малюнки олівцем для дітей веселка (30 фото) | #ТЕ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987" y="1420002"/>
            <a:ext cx="3631128" cy="187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xmlns="" id="{ABC1B6E4-3492-449D-B132-EA34571D5514}"/>
              </a:ext>
            </a:extLst>
          </p:cNvPr>
          <p:cNvSpPr/>
          <p:nvPr/>
        </p:nvSpPr>
        <p:spPr>
          <a:xfrm>
            <a:off x="2906423" y="3319352"/>
            <a:ext cx="5665023" cy="1096160"/>
          </a:xfrm>
          <a:prstGeom prst="wedgeRoundRectCallout">
            <a:avLst>
              <a:gd name="adj1" fmla="val -49848"/>
              <a:gd name="adj2" fmla="val 1797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Як </a:t>
            </a:r>
            <a:r>
              <a:rPr lang="ru-RU" sz="2800" b="1" dirty="0" err="1">
                <a:solidFill>
                  <a:schemeClr val="bg1"/>
                </a:solidFill>
              </a:rPr>
              <a:t>ще</a:t>
            </a:r>
            <a:r>
              <a:rPr lang="ru-RU" sz="2800" b="1" dirty="0">
                <a:solidFill>
                  <a:schemeClr val="bg1"/>
                </a:solidFill>
              </a:rPr>
              <a:t> ми </a:t>
            </a:r>
            <a:r>
              <a:rPr lang="ru-RU" sz="2800" b="1" dirty="0" err="1" smtClean="0">
                <a:solidFill>
                  <a:schemeClr val="bg1"/>
                </a:solidFill>
              </a:rPr>
              <a:t>називаємо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райдугу</a:t>
            </a:r>
            <a:r>
              <a:rPr lang="ru-RU" sz="2800" b="1" dirty="0" smtClean="0">
                <a:solidFill>
                  <a:schemeClr val="bg1"/>
                </a:solidFill>
              </a:rPr>
              <a:t>? </a:t>
            </a:r>
            <a:r>
              <a:rPr lang="ru-RU" sz="2800" b="1" dirty="0" err="1" smtClean="0">
                <a:solidFill>
                  <a:schemeClr val="bg1"/>
                </a:solidFill>
              </a:rPr>
              <a:t>Скільки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кольорів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має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веселка?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xmlns="" id="{ABC1B6E4-3492-449D-B132-EA34571D5514}"/>
              </a:ext>
            </a:extLst>
          </p:cNvPr>
          <p:cNvSpPr/>
          <p:nvPr/>
        </p:nvSpPr>
        <p:spPr>
          <a:xfrm>
            <a:off x="2906424" y="4502379"/>
            <a:ext cx="5665023" cy="1422990"/>
          </a:xfrm>
          <a:prstGeom prst="wedgeRoundRectCallout">
            <a:avLst>
              <a:gd name="adj1" fmla="val -49848"/>
              <a:gd name="adj2" fmla="val 1797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Слова </a:t>
            </a:r>
            <a:r>
              <a:rPr lang="uk-UA" sz="2800" b="1" i="1" dirty="0" smtClean="0">
                <a:solidFill>
                  <a:srgbClr val="FFFF00"/>
                </a:solidFill>
              </a:rPr>
              <a:t>веселка</a:t>
            </a:r>
            <a:r>
              <a:rPr lang="uk-UA" sz="2800" b="1" dirty="0" smtClean="0">
                <a:solidFill>
                  <a:schemeClr val="bg1"/>
                </a:solidFill>
              </a:rPr>
              <a:t> й </a:t>
            </a:r>
            <a:r>
              <a:rPr lang="uk-UA" sz="2800" b="1" i="1" dirty="0" smtClean="0">
                <a:solidFill>
                  <a:srgbClr val="FFFF00"/>
                </a:solidFill>
              </a:rPr>
              <a:t>райдуга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по-різному називають одне явище природи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: скругленные углы 6">
            <a:extLst>
              <a:ext uri="{FF2B5EF4-FFF2-40B4-BE49-F238E27FC236}">
                <a16:creationId xmlns:a16="http://schemas.microsoft.com/office/drawing/2014/main" xmlns="" id="{6126C114-6152-416F-B140-C459C24A8E74}"/>
              </a:ext>
            </a:extLst>
          </p:cNvPr>
          <p:cNvSpPr/>
          <p:nvPr/>
        </p:nvSpPr>
        <p:spPr>
          <a:xfrm>
            <a:off x="9114303" y="4665665"/>
            <a:ext cx="2000012" cy="6683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веселка</a:t>
            </a:r>
            <a:endParaRPr lang="ru-RU" sz="3200" b="1" dirty="0"/>
          </a:p>
        </p:txBody>
      </p:sp>
      <p:pic>
        <p:nvPicPr>
          <p:cNvPr id="14" name="Picture 3" descr="D:\Картинки до тестів\Нежива природа\Весел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30" y="2641689"/>
            <a:ext cx="2287809" cy="34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7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02629" y="2014827"/>
            <a:ext cx="5725886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на</a:t>
            </a:r>
            <a:r>
              <a:rPr lang="ru-RU" sz="2800" b="1" dirty="0" err="1">
                <a:solidFill>
                  <a:schemeClr val="bg1"/>
                </a:solidFill>
              </a:rPr>
              <a:t>вчимося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знаходити</a:t>
            </a:r>
            <a:r>
              <a:rPr lang="ru-RU" sz="2800" b="1" dirty="0">
                <a:solidFill>
                  <a:schemeClr val="bg1"/>
                </a:solidFill>
              </a:rPr>
              <a:t> і </a:t>
            </a:r>
            <a:r>
              <a:rPr lang="ru-RU" sz="2800" b="1" dirty="0" err="1">
                <a:solidFill>
                  <a:schemeClr val="bg1"/>
                </a:solidFill>
              </a:rPr>
              <a:t>добирати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близькі</a:t>
            </a:r>
            <a:r>
              <a:rPr lang="ru-RU" sz="2800" b="1" dirty="0">
                <a:solidFill>
                  <a:schemeClr val="bg1"/>
                </a:solidFill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</a:rPr>
              <a:t>значенням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слова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Складемо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і </a:t>
            </a:r>
            <a:r>
              <a:rPr lang="ru-RU" sz="2800" b="1" dirty="0" err="1" smtClean="0">
                <a:solidFill>
                  <a:schemeClr val="bg1"/>
                </a:solidFill>
              </a:rPr>
              <a:t>запишемо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з ними </a:t>
            </a:r>
            <a:r>
              <a:rPr lang="ru-RU" sz="28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7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18590" r="34019" b="73847"/>
          <a:stretch/>
        </p:blipFill>
        <p:spPr>
          <a:xfrm>
            <a:off x="850763" y="1390324"/>
            <a:ext cx="10476000" cy="936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2174060" y="612445"/>
            <a:ext cx="8732066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Зроби </a:t>
            </a:r>
            <a:r>
              <a:rPr lang="ru-RU" sz="36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розминку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31" t="25352" r="67465" b="65592"/>
          <a:stretch/>
        </p:blipFill>
        <p:spPr>
          <a:xfrm>
            <a:off x="993616" y="1387135"/>
            <a:ext cx="969704" cy="7052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31" t="25352" r="67465" b="65592"/>
          <a:stretch/>
        </p:blipFill>
        <p:spPr>
          <a:xfrm>
            <a:off x="2351670" y="1387135"/>
            <a:ext cx="969704" cy="7052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925" t="26501" r="60071" b="64443"/>
          <a:stretch/>
        </p:blipFill>
        <p:spPr>
          <a:xfrm>
            <a:off x="3836207" y="1494377"/>
            <a:ext cx="969704" cy="7052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925" t="26501" r="60071" b="64443"/>
          <a:stretch/>
        </p:blipFill>
        <p:spPr>
          <a:xfrm>
            <a:off x="5320744" y="1494377"/>
            <a:ext cx="969704" cy="70524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91" t="26501" r="52605" b="64443"/>
          <a:stretch/>
        </p:blipFill>
        <p:spPr>
          <a:xfrm>
            <a:off x="6837617" y="1494377"/>
            <a:ext cx="969704" cy="70524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91" t="26501" r="52605" b="64443"/>
          <a:stretch/>
        </p:blipFill>
        <p:spPr>
          <a:xfrm>
            <a:off x="8192652" y="1494377"/>
            <a:ext cx="969704" cy="70524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708" t="28288" r="46288" b="62656"/>
          <a:stretch/>
        </p:blipFill>
        <p:spPr>
          <a:xfrm>
            <a:off x="9547687" y="1609746"/>
            <a:ext cx="969704" cy="70524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708" t="28288" r="46288" b="62656"/>
          <a:stretch/>
        </p:blipFill>
        <p:spPr>
          <a:xfrm>
            <a:off x="10516037" y="1609746"/>
            <a:ext cx="969704" cy="705240"/>
          </a:xfrm>
          <a:prstGeom prst="rect">
            <a:avLst/>
          </a:prstGeom>
        </p:spPr>
      </p:pic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78286"/>
            <a:ext cx="1054100" cy="979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32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l="59633" t="17894" r="29456" b="54496"/>
          <a:stretch/>
        </p:blipFill>
        <p:spPr>
          <a:xfrm>
            <a:off x="9547687" y="2483193"/>
            <a:ext cx="2117036" cy="301343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050" name="Picture 2" descr="D:\1 клас\1. Навчання грамоти\1 УРОКИ 2023\2 Письмо\7 Післябукварний період\107 - Близькі за значенням слова\2024-04-17_21004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7" b="9838"/>
          <a:stretch/>
        </p:blipFill>
        <p:spPr bwMode="auto">
          <a:xfrm>
            <a:off x="3321374" y="2483193"/>
            <a:ext cx="5328000" cy="3564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27050" y="2483192"/>
            <a:ext cx="2617393" cy="32209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Розглянь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малюнки</a:t>
            </a:r>
            <a:r>
              <a:rPr lang="ru-RU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</a:rPr>
              <a:t>Ґаджик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дібрав</a:t>
            </a:r>
            <a:r>
              <a:rPr lang="ru-RU" sz="2000" b="1" dirty="0">
                <a:solidFill>
                  <a:schemeClr val="bg1"/>
                </a:solidFill>
              </a:rPr>
              <a:t> до </a:t>
            </a:r>
            <a:r>
              <a:rPr lang="ru-RU" sz="2000" b="1" dirty="0" err="1">
                <a:solidFill>
                  <a:schemeClr val="bg1"/>
                </a:solidFill>
              </a:rPr>
              <a:t>малюнків</a:t>
            </a:r>
            <a:r>
              <a:rPr lang="ru-RU" sz="2000" b="1" dirty="0">
                <a:solidFill>
                  <a:schemeClr val="bg1"/>
                </a:solidFill>
              </a:rPr>
              <a:t> по </a:t>
            </a:r>
            <a:r>
              <a:rPr lang="ru-RU" sz="2000" b="1" dirty="0" err="1">
                <a:solidFill>
                  <a:schemeClr val="bg1"/>
                </a:solidFill>
              </a:rPr>
              <a:t>кілька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слів</a:t>
            </a:r>
            <a:r>
              <a:rPr lang="ru-RU" sz="2000" b="1" dirty="0">
                <a:solidFill>
                  <a:schemeClr val="bg1"/>
                </a:solidFill>
              </a:rPr>
              <a:t>. Покажи </a:t>
            </a:r>
            <a:r>
              <a:rPr lang="ru-RU" sz="2000" b="1" dirty="0" err="1">
                <a:solidFill>
                  <a:schemeClr val="bg1"/>
                </a:solidFill>
              </a:rPr>
              <a:t>стрілочками</a:t>
            </a:r>
            <a:r>
              <a:rPr lang="ru-RU" sz="2000" b="1" dirty="0">
                <a:solidFill>
                  <a:schemeClr val="bg1"/>
                </a:solidFill>
              </a:rPr>
              <a:t>, до </a:t>
            </a:r>
            <a:r>
              <a:rPr lang="ru-RU" sz="2000" b="1" dirty="0" err="1">
                <a:solidFill>
                  <a:schemeClr val="bg1"/>
                </a:solidFill>
              </a:rPr>
              <a:t>якого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малюнка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підходить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кожне</a:t>
            </a:r>
            <a:r>
              <a:rPr lang="ru-RU" sz="2000" b="1" dirty="0">
                <a:solidFill>
                  <a:schemeClr val="bg1"/>
                </a:solidFill>
              </a:rPr>
              <a:t> слово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959" y="4319623"/>
            <a:ext cx="2710070" cy="1976885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 flipH="1">
            <a:off x="7911140" y="3234629"/>
            <a:ext cx="435092" cy="126076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7245679" y="4113608"/>
            <a:ext cx="665461" cy="3817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6804959" y="4495393"/>
            <a:ext cx="1106181" cy="15280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 flipV="1">
            <a:off x="4648200" y="4495393"/>
            <a:ext cx="522515" cy="50115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V="1">
            <a:off x="4321059" y="4495393"/>
            <a:ext cx="327141" cy="100123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2174060" y="612445"/>
            <a:ext cx="8732066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chemeClr val="bg1"/>
                </a:solidFill>
              </a:rPr>
              <a:t>Що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роблять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хлопці</a:t>
            </a:r>
            <a:r>
              <a:rPr lang="ru-RU" sz="3600" b="1" dirty="0" smtClean="0">
                <a:solidFill>
                  <a:schemeClr val="bg1"/>
                </a:solidFill>
              </a:rPr>
              <a:t>? А </a:t>
            </a:r>
            <a:r>
              <a:rPr lang="ru-RU" sz="3600" b="1" dirty="0" err="1">
                <a:solidFill>
                  <a:schemeClr val="bg1"/>
                </a:solidFill>
              </a:rPr>
              <a:t>дівчата</a:t>
            </a:r>
            <a:r>
              <a:rPr lang="ru-RU" sz="3600" b="1" dirty="0">
                <a:solidFill>
                  <a:schemeClr val="bg1"/>
                </a:solidFill>
              </a:rPr>
              <a:t>?</a:t>
            </a:r>
            <a:endParaRPr lang="uk-UA" sz="3600" b="1" dirty="0">
              <a:solidFill>
                <a:schemeClr val="bg1"/>
              </a:solidFill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H="1">
            <a:off x="5803375" y="3626235"/>
            <a:ext cx="819584" cy="10756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17190" r="32094" b="50246"/>
          <a:stretch/>
        </p:blipFill>
        <p:spPr>
          <a:xfrm>
            <a:off x="659192" y="1280132"/>
            <a:ext cx="9878179" cy="402999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564626" y="455516"/>
            <a:ext cx="9277545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Продовж </a:t>
            </a:r>
            <a:r>
              <a:rPr lang="ru-RU" sz="3600" b="1" dirty="0" err="1">
                <a:solidFill>
                  <a:schemeClr val="bg1"/>
                </a:solidFill>
              </a:rPr>
              <a:t>речення</a:t>
            </a:r>
            <a:r>
              <a:rPr lang="ru-RU" sz="3600" b="1" dirty="0">
                <a:solidFill>
                  <a:schemeClr val="bg1"/>
                </a:solidFill>
              </a:rPr>
              <a:t> словами з </a:t>
            </a:r>
            <a:r>
              <a:rPr lang="ru-RU" sz="3600" b="1" dirty="0" err="1">
                <a:solidFill>
                  <a:schemeClr val="bg1"/>
                </a:solidFill>
              </a:rPr>
              <a:t>малюнків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18" t="37089" r="51116" b="53467"/>
          <a:stretch/>
        </p:blipFill>
        <p:spPr>
          <a:xfrm>
            <a:off x="765549" y="1286348"/>
            <a:ext cx="3039996" cy="7354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46" t="79141" r="50958" b="10841"/>
          <a:stretch/>
        </p:blipFill>
        <p:spPr>
          <a:xfrm>
            <a:off x="765547" y="3268421"/>
            <a:ext cx="2929449" cy="7443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88" t="52914" r="47815" b="37642"/>
          <a:stretch/>
        </p:blipFill>
        <p:spPr>
          <a:xfrm>
            <a:off x="3842844" y="1467408"/>
            <a:ext cx="3432776" cy="7148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89" t="68409" r="53452" b="20878"/>
          <a:stretch/>
        </p:blipFill>
        <p:spPr>
          <a:xfrm>
            <a:off x="7275620" y="1571112"/>
            <a:ext cx="2710539" cy="8109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469" t="68409" r="33141" b="20878"/>
          <a:stretch/>
        </p:blipFill>
        <p:spPr>
          <a:xfrm>
            <a:off x="765549" y="2529582"/>
            <a:ext cx="2617382" cy="8125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613" t="36617" r="45185" b="48826"/>
          <a:stretch/>
        </p:blipFill>
        <p:spPr>
          <a:xfrm>
            <a:off x="3671765" y="3228194"/>
            <a:ext cx="3567027" cy="101592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95" t="51143" r="50057" b="34300"/>
          <a:stretch/>
        </p:blipFill>
        <p:spPr>
          <a:xfrm>
            <a:off x="7275620" y="3268421"/>
            <a:ext cx="2840150" cy="1015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565" t="50547" r="30099" b="34829"/>
          <a:stretch/>
        </p:blipFill>
        <p:spPr>
          <a:xfrm>
            <a:off x="765548" y="4195090"/>
            <a:ext cx="2381507" cy="10642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378" y="4284347"/>
            <a:ext cx="2703644" cy="222800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l="59633" t="17894" r="29456" b="54496"/>
          <a:stretch/>
        </p:blipFill>
        <p:spPr>
          <a:xfrm>
            <a:off x="10115770" y="1286348"/>
            <a:ext cx="1692788" cy="240955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78286"/>
            <a:ext cx="1054100" cy="979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32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239" y="4284348"/>
            <a:ext cx="3054320" cy="222800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661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17188" r="24702" b="65648"/>
          <a:stretch/>
        </p:blipFill>
        <p:spPr>
          <a:xfrm>
            <a:off x="783771" y="2906326"/>
            <a:ext cx="10706822" cy="212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196776" y="492700"/>
            <a:ext cx="9089573" cy="11261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Добери до </a:t>
            </a:r>
            <a:r>
              <a:rPr lang="ru-RU" sz="3200" b="1" dirty="0" err="1">
                <a:solidFill>
                  <a:schemeClr val="bg1"/>
                </a:solidFill>
              </a:rPr>
              <a:t>поданих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слів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близькі</a:t>
            </a:r>
            <a:r>
              <a:rPr lang="ru-RU" sz="3200" b="1" dirty="0">
                <a:solidFill>
                  <a:schemeClr val="bg1"/>
                </a:solidFill>
              </a:rPr>
              <a:t> за </a:t>
            </a:r>
            <a:r>
              <a:rPr lang="ru-RU" sz="3200" b="1" dirty="0" err="1">
                <a:solidFill>
                  <a:schemeClr val="bg1"/>
                </a:solidFill>
              </a:rPr>
              <a:t>значенням</a:t>
            </a:r>
            <a:r>
              <a:rPr lang="ru-RU" sz="3200" b="1" dirty="0">
                <a:solidFill>
                  <a:schemeClr val="bg1"/>
                </a:solidFill>
              </a:rPr>
              <a:t>. Запиши </a:t>
            </a:r>
            <a:r>
              <a:rPr lang="ru-RU" sz="3200" b="1" dirty="0" err="1">
                <a:solidFill>
                  <a:schemeClr val="bg1"/>
                </a:solidFill>
              </a:rPr>
              <a:t>утворені</a:t>
            </a:r>
            <a:r>
              <a:rPr lang="ru-RU" sz="3200" b="1" dirty="0">
                <a:solidFill>
                  <a:schemeClr val="bg1"/>
                </a:solidFill>
              </a:rPr>
              <a:t> пари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08313" y="1618873"/>
            <a:ext cx="7326087" cy="11183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/>
              <a:t>веселка — …            </a:t>
            </a:r>
            <a:r>
              <a:rPr lang="ru-RU" sz="3200" dirty="0" smtClean="0"/>
              <a:t>     </a:t>
            </a:r>
            <a:r>
              <a:rPr lang="ru-RU" sz="3200" dirty="0" err="1" smtClean="0"/>
              <a:t>гарний</a:t>
            </a:r>
            <a:r>
              <a:rPr lang="ru-RU" sz="3200" dirty="0" smtClean="0"/>
              <a:t> </a:t>
            </a:r>
            <a:r>
              <a:rPr lang="ru-RU" sz="3200" dirty="0"/>
              <a:t>— …</a:t>
            </a:r>
          </a:p>
          <a:p>
            <a:r>
              <a:rPr lang="ru-RU" sz="3200" dirty="0"/>
              <a:t>пес — …                     </a:t>
            </a:r>
            <a:r>
              <a:rPr lang="ru-RU" sz="3200" dirty="0" smtClean="0"/>
              <a:t>    </a:t>
            </a:r>
            <a:r>
              <a:rPr lang="ru-RU" sz="3200" dirty="0" err="1" smtClean="0"/>
              <a:t>радісний</a:t>
            </a:r>
            <a:r>
              <a:rPr lang="ru-RU" sz="3200" dirty="0" smtClean="0"/>
              <a:t> </a:t>
            </a:r>
            <a:r>
              <a:rPr lang="ru-RU" sz="3200" dirty="0"/>
              <a:t>— …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17065" y="1641356"/>
            <a:ext cx="1670621" cy="5750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err="1" smtClean="0"/>
              <a:t>райдуга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54" t="23088" r="31823" b="62447"/>
          <a:stretch/>
        </p:blipFill>
        <p:spPr>
          <a:xfrm>
            <a:off x="1006032" y="2912298"/>
            <a:ext cx="4878775" cy="11301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67" t="37044" r="31823" b="48707"/>
          <a:stretch/>
        </p:blipFill>
        <p:spPr>
          <a:xfrm>
            <a:off x="5836789" y="2920767"/>
            <a:ext cx="5297438" cy="11131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71" t="51467" r="46922" b="36193"/>
          <a:stretch/>
        </p:blipFill>
        <p:spPr>
          <a:xfrm>
            <a:off x="1039703" y="3811564"/>
            <a:ext cx="3415368" cy="9640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13" t="64650" r="31823" b="19793"/>
          <a:stretch/>
        </p:blipFill>
        <p:spPr>
          <a:xfrm>
            <a:off x="5355130" y="3771390"/>
            <a:ext cx="5403765" cy="1215392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78286"/>
            <a:ext cx="1054100" cy="979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144203" y="2168300"/>
            <a:ext cx="1760303" cy="5611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/>
              <a:t>веселий</a:t>
            </a:r>
            <a:endParaRPr lang="ru-RU" sz="32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883169" y="1618872"/>
            <a:ext cx="2021329" cy="5276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err="1" smtClean="0"/>
              <a:t>красивий</a:t>
            </a:r>
            <a:endParaRPr lang="ru-RU" sz="32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484485" y="2286713"/>
            <a:ext cx="1760303" cy="4898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/>
              <a:t>собака</a:t>
            </a:r>
            <a:endParaRPr lang="ru-RU" sz="3200" dirty="0"/>
          </a:p>
        </p:txBody>
      </p:sp>
      <p:pic>
        <p:nvPicPr>
          <p:cNvPr id="22" name="Picture 2" descr="Малюнки олівцем для дітей веселка (30 фото) | #ТЕ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358" y="1175268"/>
            <a:ext cx="2914201" cy="150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2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t="17189" r="41705" b="65939"/>
          <a:stretch/>
        </p:blipFill>
        <p:spPr>
          <a:xfrm>
            <a:off x="1719943" y="1723955"/>
            <a:ext cx="8536760" cy="208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101687" y="492701"/>
            <a:ext cx="10069417" cy="10827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Склади й запиши два </a:t>
            </a:r>
            <a:r>
              <a:rPr lang="ru-RU" sz="3200" b="1" dirty="0" err="1">
                <a:solidFill>
                  <a:schemeClr val="bg1"/>
                </a:solidFill>
              </a:rPr>
              <a:t>речення</a:t>
            </a:r>
            <a:r>
              <a:rPr lang="ru-RU" sz="3200" b="1" dirty="0">
                <a:solidFill>
                  <a:schemeClr val="bg1"/>
                </a:solidFill>
              </a:rPr>
              <a:t> —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про </a:t>
            </a:r>
            <a:r>
              <a:rPr lang="ru-RU" sz="3200" b="1" dirty="0">
                <a:solidFill>
                  <a:schemeClr val="bg1"/>
                </a:solidFill>
              </a:rPr>
              <a:t>веселку і про песика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55" t="23424" r="35150" b="62710"/>
          <a:stretch/>
        </p:blipFill>
        <p:spPr>
          <a:xfrm>
            <a:off x="1999603" y="1741314"/>
            <a:ext cx="5724000" cy="110789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52" t="50848" r="57480" b="37211"/>
          <a:stretch/>
        </p:blipFill>
        <p:spPr>
          <a:xfrm>
            <a:off x="7624588" y="1730427"/>
            <a:ext cx="2297844" cy="9127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818" t="63784" r="41100" b="19695"/>
          <a:stretch/>
        </p:blipFill>
        <p:spPr>
          <a:xfrm>
            <a:off x="7288020" y="2559746"/>
            <a:ext cx="2619683" cy="132007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800" t="50848" r="29003" b="37211"/>
          <a:stretch/>
        </p:blipFill>
        <p:spPr>
          <a:xfrm>
            <a:off x="1870213" y="2661456"/>
            <a:ext cx="3653814" cy="95415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52" t="63784" r="61363" b="19695"/>
          <a:stretch/>
        </p:blipFill>
        <p:spPr>
          <a:xfrm>
            <a:off x="5385625" y="2570631"/>
            <a:ext cx="1836373" cy="1320071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78286"/>
            <a:ext cx="1054100" cy="979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33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Картинки до тестів\Тварини\Собака велики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95" y="3989319"/>
            <a:ext cx="2651208" cy="237882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Весел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43" y="3989319"/>
            <a:ext cx="4530049" cy="23788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83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62872" y="391652"/>
            <a:ext cx="7963286" cy="10779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Допоможи </a:t>
            </a:r>
            <a:r>
              <a:rPr lang="ru-RU" sz="3200" b="1" dirty="0" err="1">
                <a:solidFill>
                  <a:schemeClr val="bg1"/>
                </a:solidFill>
              </a:rPr>
              <a:t>Родзинці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з’єднати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лініями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близькі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за </a:t>
            </a:r>
            <a:r>
              <a:rPr lang="ru-RU" sz="3200" b="1" dirty="0" err="1">
                <a:solidFill>
                  <a:schemeClr val="bg1"/>
                </a:solidFill>
              </a:rPr>
              <a:t>значенням</a:t>
            </a:r>
            <a:r>
              <a:rPr lang="ru-RU" sz="3200" b="1" dirty="0">
                <a:solidFill>
                  <a:schemeClr val="bg1"/>
                </a:solidFill>
              </a:rPr>
              <a:t> слова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62872" y="1570357"/>
            <a:ext cx="5506214" cy="16983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3200" dirty="0" err="1"/>
              <a:t>злива</a:t>
            </a:r>
            <a:r>
              <a:rPr lang="ru-RU" sz="3200" dirty="0"/>
              <a:t>         •         • </a:t>
            </a:r>
            <a:r>
              <a:rPr lang="ru-RU" sz="3200" dirty="0" err="1"/>
              <a:t>завірюха</a:t>
            </a:r>
            <a:endParaRPr lang="ru-RU" sz="3200" dirty="0"/>
          </a:p>
          <a:p>
            <a:pPr lvl="1"/>
            <a:r>
              <a:rPr lang="ru-RU" sz="3200" dirty="0" err="1"/>
              <a:t>хуртовина</a:t>
            </a:r>
            <a:r>
              <a:rPr lang="ru-RU" sz="3200" dirty="0"/>
              <a:t> •         • </a:t>
            </a:r>
            <a:r>
              <a:rPr lang="ru-RU" sz="3200" dirty="0" err="1"/>
              <a:t>крига</a:t>
            </a:r>
            <a:endParaRPr lang="ru-RU" sz="3200" dirty="0"/>
          </a:p>
          <a:p>
            <a:pPr lvl="1"/>
            <a:r>
              <a:rPr lang="ru-RU" sz="3200" dirty="0" err="1"/>
              <a:t>лід</a:t>
            </a:r>
            <a:r>
              <a:rPr lang="ru-RU" sz="3200" dirty="0"/>
              <a:t>              •          • </a:t>
            </a:r>
            <a:r>
              <a:rPr lang="ru-RU" sz="3200" dirty="0" err="1"/>
              <a:t>дощ</a:t>
            </a:r>
            <a:endParaRPr lang="ru-RU" sz="32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490928" y="1937238"/>
            <a:ext cx="1115150" cy="93885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5560533" y="1937238"/>
            <a:ext cx="988377" cy="45654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5529677" y="2419547"/>
            <a:ext cx="1088838" cy="45654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r="9681"/>
          <a:stretch/>
        </p:blipFill>
        <p:spPr>
          <a:xfrm>
            <a:off x="527048" y="391652"/>
            <a:ext cx="2083599" cy="309117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78286"/>
            <a:ext cx="1054100" cy="979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84467" y="3324867"/>
            <a:ext cx="5691447" cy="130261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Візьми участь у </a:t>
            </a:r>
            <a:r>
              <a:rPr lang="ru-RU" sz="2400" b="1" dirty="0" err="1">
                <a:solidFill>
                  <a:srgbClr val="0070C0"/>
                </a:solidFill>
              </a:rPr>
              <a:t>грі</a:t>
            </a:r>
            <a:r>
              <a:rPr lang="ru-RU" sz="2400" b="1" dirty="0">
                <a:solidFill>
                  <a:srgbClr val="0070C0"/>
                </a:solidFill>
              </a:rPr>
              <a:t> «</a:t>
            </a:r>
            <a:r>
              <a:rPr lang="ru-RU" sz="2400" b="1" dirty="0" err="1">
                <a:solidFill>
                  <a:srgbClr val="0070C0"/>
                </a:solidFill>
              </a:rPr>
              <a:t>Піймай</a:t>
            </a:r>
            <a:r>
              <a:rPr lang="ru-RU" sz="2400" b="1" dirty="0">
                <a:solidFill>
                  <a:srgbClr val="0070C0"/>
                </a:solidFill>
              </a:rPr>
              <a:t> слово». </a:t>
            </a:r>
            <a:r>
              <a:rPr lang="ru-RU" sz="2400" b="1" dirty="0" err="1">
                <a:solidFill>
                  <a:srgbClr val="0070C0"/>
                </a:solidFill>
              </a:rPr>
              <a:t>Сплеском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долонь</a:t>
            </a:r>
            <a:r>
              <a:rPr lang="ru-RU" sz="2400" b="1" dirty="0">
                <a:solidFill>
                  <a:srgbClr val="0070C0"/>
                </a:solidFill>
              </a:rPr>
              <a:t> «</a:t>
            </a:r>
            <a:r>
              <a:rPr lang="ru-RU" sz="2400" b="1" dirty="0" err="1">
                <a:solidFill>
                  <a:srgbClr val="0070C0"/>
                </a:solidFill>
              </a:rPr>
              <a:t>упіймай</a:t>
            </a:r>
            <a:r>
              <a:rPr lang="ru-RU" sz="2400" b="1" dirty="0">
                <a:solidFill>
                  <a:srgbClr val="0070C0"/>
                </a:solidFill>
              </a:rPr>
              <a:t> слова», </a:t>
            </a:r>
            <a:r>
              <a:rPr lang="ru-RU" sz="2400" b="1" dirty="0" err="1">
                <a:solidFill>
                  <a:srgbClr val="0070C0"/>
                </a:solidFill>
              </a:rPr>
              <a:t>близькі</a:t>
            </a:r>
            <a:r>
              <a:rPr lang="ru-RU" sz="2400" b="1" dirty="0">
                <a:solidFill>
                  <a:srgbClr val="0070C0"/>
                </a:solidFill>
              </a:rPr>
              <a:t> за </a:t>
            </a:r>
            <a:r>
              <a:rPr lang="ru-RU" sz="2400" b="1" dirty="0" err="1">
                <a:solidFill>
                  <a:srgbClr val="0070C0"/>
                </a:solidFill>
              </a:rPr>
              <a:t>значенням</a:t>
            </a:r>
            <a:r>
              <a:rPr lang="ru-RU" sz="2400" b="1" dirty="0">
                <a:solidFill>
                  <a:srgbClr val="0070C0"/>
                </a:solidFill>
              </a:rPr>
              <a:t> до слова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будинок</a:t>
            </a:r>
            <a:r>
              <a:rPr lang="ru-RU" sz="2400" b="1" i="1" dirty="0">
                <a:solidFill>
                  <a:srgbClr val="0070C0"/>
                </a:solidFill>
              </a:rPr>
              <a:t>.</a:t>
            </a:r>
            <a:endParaRPr lang="uk-UA" sz="2400" b="1" i="1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27928" y="4706983"/>
            <a:ext cx="564798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dirty="0"/>
              <a:t>Хата, </a:t>
            </a:r>
            <a:r>
              <a:rPr lang="ru-RU" sz="3200" dirty="0" err="1"/>
              <a:t>вікно</a:t>
            </a:r>
            <a:r>
              <a:rPr lang="ru-RU" sz="3200" dirty="0"/>
              <a:t>, балкон, </a:t>
            </a:r>
            <a:r>
              <a:rPr lang="ru-RU" sz="3200" dirty="0" err="1"/>
              <a:t>будівля</a:t>
            </a:r>
            <a:r>
              <a:rPr lang="ru-RU" sz="3200" dirty="0"/>
              <a:t>, </a:t>
            </a:r>
            <a:r>
              <a:rPr lang="ru-RU" sz="3200" dirty="0" err="1"/>
              <a:t>хмарочос</a:t>
            </a:r>
            <a:r>
              <a:rPr lang="ru-RU" sz="3200" dirty="0"/>
              <a:t>, </a:t>
            </a:r>
            <a:r>
              <a:rPr lang="ru-RU" sz="3200" dirty="0" err="1"/>
              <a:t>ґанок</a:t>
            </a:r>
            <a:r>
              <a:rPr lang="ru-RU" sz="3200" dirty="0"/>
              <a:t>, </a:t>
            </a:r>
            <a:r>
              <a:rPr lang="ru-RU" sz="3200" dirty="0" err="1"/>
              <a:t>дах</a:t>
            </a:r>
            <a:r>
              <a:rPr lang="ru-RU" sz="3200" dirty="0"/>
              <a:t>, </a:t>
            </a:r>
            <a:r>
              <a:rPr lang="ru-RU" sz="3200" dirty="0" err="1"/>
              <a:t>будівельник</a:t>
            </a:r>
            <a:r>
              <a:rPr lang="ru-RU" sz="3200" dirty="0"/>
              <a:t>, кухня, </a:t>
            </a:r>
            <a:r>
              <a:rPr lang="ru-RU" sz="3200" dirty="0" err="1"/>
              <a:t>дім</a:t>
            </a:r>
            <a:r>
              <a:rPr lang="ru-RU" sz="3200" dirty="0"/>
              <a:t>.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428998" y="5260751"/>
            <a:ext cx="82731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6911857" y="5223272"/>
            <a:ext cx="1328057" cy="1477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027712" y="5683117"/>
            <a:ext cx="165462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7238998" y="6176087"/>
            <a:ext cx="67491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Картинки до тестів\Будинок\Ха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598" y="479784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Будинок\Хмарочо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255" y="1612006"/>
            <a:ext cx="2779660" cy="156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Будинок\будівл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256" y="3364485"/>
            <a:ext cx="2779660" cy="134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Будинок\Дім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5" y="3612690"/>
            <a:ext cx="2043815" cy="218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8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45525</TotalTime>
  <Words>453</Words>
  <Application>Microsoft Office PowerPoint</Application>
  <PresentationFormat>Произвольный</PresentationFormat>
  <Paragraphs>93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3062</cp:revision>
  <dcterms:created xsi:type="dcterms:W3CDTF">2018-01-05T16:38:53Z</dcterms:created>
  <dcterms:modified xsi:type="dcterms:W3CDTF">2024-04-23T18:05:53Z</dcterms:modified>
</cp:coreProperties>
</file>