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39" r:id="rId3"/>
    <p:sldId id="1750" r:id="rId4"/>
    <p:sldId id="1761" r:id="rId5"/>
    <p:sldId id="1846" r:id="rId6"/>
    <p:sldId id="1807" r:id="rId7"/>
    <p:sldId id="1809" r:id="rId8"/>
    <p:sldId id="1431" r:id="rId9"/>
    <p:sldId id="1688" r:id="rId10"/>
    <p:sldId id="1837" r:id="rId11"/>
    <p:sldId id="1847" r:id="rId12"/>
    <p:sldId id="1841" r:id="rId13"/>
    <p:sldId id="1848" r:id="rId14"/>
    <p:sldId id="1849" r:id="rId15"/>
    <p:sldId id="1802" r:id="rId16"/>
    <p:sldId id="1844" r:id="rId17"/>
    <p:sldId id="1768" r:id="rId18"/>
    <p:sldId id="1803" r:id="rId19"/>
    <p:sldId id="1440" r:id="rId20"/>
    <p:sldId id="1804" r:id="rId21"/>
    <p:sldId id="151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750"/>
            <p14:sldId id="1761"/>
            <p14:sldId id="1846"/>
            <p14:sldId id="1807"/>
            <p14:sldId id="1809"/>
            <p14:sldId id="1431"/>
            <p14:sldId id="1688"/>
            <p14:sldId id="1837"/>
            <p14:sldId id="1847"/>
            <p14:sldId id="1841"/>
            <p14:sldId id="1848"/>
            <p14:sldId id="1849"/>
            <p14:sldId id="1802"/>
            <p14:sldId id="1844"/>
            <p14:sldId id="1768"/>
            <p14:sldId id="1803"/>
            <p14:sldId id="1440"/>
            <p14:sldId id="1804"/>
            <p14:sldId id="151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FF"/>
    <a:srgbClr val="FFB7FF"/>
    <a:srgbClr val="FF3399"/>
    <a:srgbClr val="FF3300"/>
    <a:srgbClr val="354B8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5.wdp"/><Relationship Id="rId3" Type="http://schemas.openxmlformats.org/officeDocument/2006/relationships/image" Target="../media/image27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7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microsoft.com/office/2007/relationships/hdphoto" Target="../media/hdphoto7.wdp"/><Relationship Id="rId2" Type="http://schemas.openxmlformats.org/officeDocument/2006/relationships/hyperlink" Target="https://learningapps.org/watch?v=pfrvr24dj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microsoft.com/office/2007/relationships/hdphoto" Target="../media/hdphoto6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hyperlink" Target="https://wordwall.net/uk/embed/c2b4466c17a24f319dde589904c6ec8e?themeId=43&amp;templateId=35&amp;fontStackId=0" TargetMode="Externa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425145" y="4653572"/>
            <a:ext cx="8925018" cy="102155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Одиниці довжини. Метр</a:t>
            </a:r>
            <a:endParaRPr lang="uk-UA" sz="54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See the source image">
            <a:extLst>
              <a:ext uri="{FF2B5EF4-FFF2-40B4-BE49-F238E27FC236}">
                <a16:creationId xmlns="" xmlns:a16="http://schemas.microsoft.com/office/drawing/2014/main" id="{7E503469-E51D-34DF-3F85-E67A0795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45" y="1036904"/>
            <a:ext cx="3133106" cy="313310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22613" y="1144619"/>
            <a:ext cx="3049321" cy="2826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І.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Числа 21-100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295400" y="744632"/>
            <a:ext cx="9367918" cy="11603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/>
              <a:t>Запиши</a:t>
            </a:r>
            <a:r>
              <a:rPr lang="uk-UA" sz="3600" b="1" dirty="0"/>
              <a:t> кожну довжину </a:t>
            </a:r>
            <a:endParaRPr lang="uk-UA" sz="3600" b="1" dirty="0" smtClean="0"/>
          </a:p>
          <a:p>
            <a:pPr algn="ctr"/>
            <a:r>
              <a:rPr lang="uk-UA" sz="3600" b="1" dirty="0" smtClean="0"/>
              <a:t>в </a:t>
            </a:r>
            <a:r>
              <a:rPr lang="uk-UA" sz="3600" b="1" dirty="0"/>
              <a:t>дециметрах і </a:t>
            </a:r>
            <a:r>
              <a:rPr lang="uk-UA" sz="3600" b="1" dirty="0" smtClean="0"/>
              <a:t>сантиметрах </a:t>
            </a:r>
            <a:endParaRPr lang="uk-UA" sz="36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08214" y="2316638"/>
            <a:ext cx="4202546" cy="34349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68244" y="2309345"/>
            <a:ext cx="4202546" cy="33621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E4C3E3C-0AC1-D87B-8CBA-964CEAA79BD7}"/>
              </a:ext>
            </a:extLst>
          </p:cNvPr>
          <p:cNvSpPr txBox="1"/>
          <p:nvPr/>
        </p:nvSpPr>
        <p:spPr>
          <a:xfrm>
            <a:off x="6314234" y="2759928"/>
            <a:ext cx="153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 см 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69E6832-72D8-E72A-3D86-A319CA02FDAB}"/>
              </a:ext>
            </a:extLst>
          </p:cNvPr>
          <p:cNvSpPr txBox="1"/>
          <p:nvPr/>
        </p:nvSpPr>
        <p:spPr>
          <a:xfrm>
            <a:off x="7684562" y="2711863"/>
            <a:ext cx="253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дм __см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6490E3C-B05D-C902-7B80-7C1A17D3891A}"/>
              </a:ext>
            </a:extLst>
          </p:cNvPr>
          <p:cNvSpPr txBox="1"/>
          <p:nvPr/>
        </p:nvSpPr>
        <p:spPr>
          <a:xfrm>
            <a:off x="7769035" y="2711862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1C9B43B-DCFC-40B8-EA7B-75C9620503BF}"/>
              </a:ext>
            </a:extLst>
          </p:cNvPr>
          <p:cNvSpPr txBox="1"/>
          <p:nvPr/>
        </p:nvSpPr>
        <p:spPr>
          <a:xfrm>
            <a:off x="8953294" y="2723777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73BCA59-5C8E-1FDA-64E8-7BC842889D75}"/>
              </a:ext>
            </a:extLst>
          </p:cNvPr>
          <p:cNvSpPr txBox="1"/>
          <p:nvPr/>
        </p:nvSpPr>
        <p:spPr>
          <a:xfrm>
            <a:off x="1802968" y="2734012"/>
            <a:ext cx="153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см 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4F2ADB0-395C-E075-6667-EA52EFD8E473}"/>
              </a:ext>
            </a:extLst>
          </p:cNvPr>
          <p:cNvSpPr txBox="1"/>
          <p:nvPr/>
        </p:nvSpPr>
        <p:spPr>
          <a:xfrm>
            <a:off x="3173296" y="2685947"/>
            <a:ext cx="253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дм __см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1C49716-9C05-A91C-706A-4BA48B0929A7}"/>
              </a:ext>
            </a:extLst>
          </p:cNvPr>
          <p:cNvSpPr txBox="1"/>
          <p:nvPr/>
        </p:nvSpPr>
        <p:spPr>
          <a:xfrm>
            <a:off x="1802968" y="3594841"/>
            <a:ext cx="153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 см 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E5D182A-EE32-459D-C1AC-2D46C6901C07}"/>
              </a:ext>
            </a:extLst>
          </p:cNvPr>
          <p:cNvSpPr txBox="1"/>
          <p:nvPr/>
        </p:nvSpPr>
        <p:spPr>
          <a:xfrm>
            <a:off x="3173296" y="3546776"/>
            <a:ext cx="253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дм __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DAE524B-A68E-FFFF-34B6-1F485BA9747C}"/>
              </a:ext>
            </a:extLst>
          </p:cNvPr>
          <p:cNvSpPr txBox="1"/>
          <p:nvPr/>
        </p:nvSpPr>
        <p:spPr>
          <a:xfrm>
            <a:off x="3257770" y="2645581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3D0FEED-0D31-31AB-8513-9BA8A21ACD59}"/>
              </a:ext>
            </a:extLst>
          </p:cNvPr>
          <p:cNvSpPr txBox="1"/>
          <p:nvPr/>
        </p:nvSpPr>
        <p:spPr>
          <a:xfrm>
            <a:off x="4345533" y="2645581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DBCBB09-F987-780A-C31A-C1036895DCD4}"/>
              </a:ext>
            </a:extLst>
          </p:cNvPr>
          <p:cNvSpPr txBox="1"/>
          <p:nvPr/>
        </p:nvSpPr>
        <p:spPr>
          <a:xfrm>
            <a:off x="3257770" y="3518813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6B82635-188B-220B-7E2A-CD135CC4AC11}"/>
              </a:ext>
            </a:extLst>
          </p:cNvPr>
          <p:cNvSpPr txBox="1"/>
          <p:nvPr/>
        </p:nvSpPr>
        <p:spPr>
          <a:xfrm>
            <a:off x="4345533" y="3518813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46BCC6B-9A35-B7CB-E7DC-5ABAA91D4882}"/>
              </a:ext>
            </a:extLst>
          </p:cNvPr>
          <p:cNvSpPr txBox="1"/>
          <p:nvPr/>
        </p:nvSpPr>
        <p:spPr>
          <a:xfrm>
            <a:off x="6314234" y="3617752"/>
            <a:ext cx="153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 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D788089-F7F1-E309-40EC-47EBCAB6DCC1}"/>
              </a:ext>
            </a:extLst>
          </p:cNvPr>
          <p:cNvSpPr txBox="1"/>
          <p:nvPr/>
        </p:nvSpPr>
        <p:spPr>
          <a:xfrm>
            <a:off x="7684562" y="3617751"/>
            <a:ext cx="2243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дм __см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2A18857-322A-5525-7B6F-211AB7477285}"/>
              </a:ext>
            </a:extLst>
          </p:cNvPr>
          <p:cNvSpPr txBox="1"/>
          <p:nvPr/>
        </p:nvSpPr>
        <p:spPr>
          <a:xfrm>
            <a:off x="7769036" y="3541724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C2DDD07-C698-6921-BC63-FB8DFF496BD2}"/>
              </a:ext>
            </a:extLst>
          </p:cNvPr>
          <p:cNvSpPr txBox="1"/>
          <p:nvPr/>
        </p:nvSpPr>
        <p:spPr>
          <a:xfrm>
            <a:off x="8856799" y="3541724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1C49716-9C05-A91C-706A-4BA48B0929A7}"/>
              </a:ext>
            </a:extLst>
          </p:cNvPr>
          <p:cNvSpPr txBox="1"/>
          <p:nvPr/>
        </p:nvSpPr>
        <p:spPr>
          <a:xfrm>
            <a:off x="1724062" y="4234685"/>
            <a:ext cx="153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E5D182A-EE32-459D-C1AC-2D46C6901C07}"/>
              </a:ext>
            </a:extLst>
          </p:cNvPr>
          <p:cNvSpPr txBox="1"/>
          <p:nvPr/>
        </p:nvSpPr>
        <p:spPr>
          <a:xfrm>
            <a:off x="3173296" y="4218779"/>
            <a:ext cx="1072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DBCBB09-F987-780A-C31A-C1036895DCD4}"/>
              </a:ext>
            </a:extLst>
          </p:cNvPr>
          <p:cNvSpPr txBox="1"/>
          <p:nvPr/>
        </p:nvSpPr>
        <p:spPr>
          <a:xfrm>
            <a:off x="3257769" y="4179616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1C49716-9C05-A91C-706A-4BA48B0929A7}"/>
              </a:ext>
            </a:extLst>
          </p:cNvPr>
          <p:cNvSpPr txBox="1"/>
          <p:nvPr/>
        </p:nvSpPr>
        <p:spPr>
          <a:xfrm>
            <a:off x="6314234" y="4253545"/>
            <a:ext cx="1283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E5D182A-EE32-459D-C1AC-2D46C6901C07}"/>
              </a:ext>
            </a:extLst>
          </p:cNvPr>
          <p:cNvSpPr txBox="1"/>
          <p:nvPr/>
        </p:nvSpPr>
        <p:spPr>
          <a:xfrm>
            <a:off x="7383397" y="4236836"/>
            <a:ext cx="1314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DBCBB09-F987-780A-C31A-C1036895DCD4}"/>
              </a:ext>
            </a:extLst>
          </p:cNvPr>
          <p:cNvSpPr txBox="1"/>
          <p:nvPr/>
        </p:nvSpPr>
        <p:spPr>
          <a:xfrm>
            <a:off x="7356774" y="4202526"/>
            <a:ext cx="65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1C49716-9C05-A91C-706A-4BA48B0929A7}"/>
              </a:ext>
            </a:extLst>
          </p:cNvPr>
          <p:cNvSpPr txBox="1"/>
          <p:nvPr/>
        </p:nvSpPr>
        <p:spPr>
          <a:xfrm>
            <a:off x="1724062" y="4958062"/>
            <a:ext cx="153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1C49716-9C05-A91C-706A-4BA48B0929A7}"/>
              </a:ext>
            </a:extLst>
          </p:cNvPr>
          <p:cNvSpPr txBox="1"/>
          <p:nvPr/>
        </p:nvSpPr>
        <p:spPr>
          <a:xfrm>
            <a:off x="6314234" y="4854269"/>
            <a:ext cx="1283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E5D182A-EE32-459D-C1AC-2D46C6901C07}"/>
              </a:ext>
            </a:extLst>
          </p:cNvPr>
          <p:cNvSpPr txBox="1"/>
          <p:nvPr/>
        </p:nvSpPr>
        <p:spPr>
          <a:xfrm>
            <a:off x="7535796" y="4821611"/>
            <a:ext cx="1314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DBCBB09-F987-780A-C31A-C1036895DCD4}"/>
              </a:ext>
            </a:extLst>
          </p:cNvPr>
          <p:cNvSpPr txBox="1"/>
          <p:nvPr/>
        </p:nvSpPr>
        <p:spPr>
          <a:xfrm>
            <a:off x="7509173" y="4787301"/>
            <a:ext cx="65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E5D182A-EE32-459D-C1AC-2D46C6901C07}"/>
              </a:ext>
            </a:extLst>
          </p:cNvPr>
          <p:cNvSpPr txBox="1"/>
          <p:nvPr/>
        </p:nvSpPr>
        <p:spPr>
          <a:xfrm>
            <a:off x="3235999" y="4958062"/>
            <a:ext cx="1072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DBCBB09-F987-780A-C31A-C1036895DCD4}"/>
              </a:ext>
            </a:extLst>
          </p:cNvPr>
          <p:cNvSpPr txBox="1"/>
          <p:nvPr/>
        </p:nvSpPr>
        <p:spPr>
          <a:xfrm>
            <a:off x="3308399" y="4965396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4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6" grpId="0"/>
      <p:bldP spid="27" grpId="0"/>
      <p:bldP spid="28" grpId="0"/>
      <p:bldP spid="29" grpId="0"/>
      <p:bldP spid="32" grpId="0"/>
      <p:bldP spid="33" grpId="0"/>
      <p:bldP spid="37" grpId="0"/>
      <p:bldP spid="40" grpId="0"/>
      <p:bldP spid="44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t="671" r="66866" b="69157"/>
          <a:stretch/>
        </p:blipFill>
        <p:spPr>
          <a:xfrm>
            <a:off x="527050" y="1400658"/>
            <a:ext cx="7812000" cy="40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987059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895687" y="1385380"/>
            <a:ext cx="38438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Висота </a:t>
            </a:r>
            <a:r>
              <a:rPr lang="uk-UA" sz="2800" b="1" dirty="0" err="1" smtClean="0">
                <a:solidFill>
                  <a:srgbClr val="FF0000"/>
                </a:solidFill>
              </a:rPr>
              <a:t>дуба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10 м</a:t>
            </a:r>
            <a:r>
              <a:rPr lang="uk-UA" sz="2800" b="1" dirty="0">
                <a:solidFill>
                  <a:srgbClr val="7030A0"/>
                </a:solidFill>
              </a:rPr>
              <a:t>, а </a:t>
            </a:r>
            <a:r>
              <a:rPr lang="uk-UA" sz="2800" b="1" dirty="0">
                <a:solidFill>
                  <a:srgbClr val="FF0000"/>
                </a:solidFill>
              </a:rPr>
              <a:t>тополі — 15 м.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895688" y="2480551"/>
            <a:ext cx="382343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На скільки метрів тополя вища </a:t>
            </a:r>
            <a:r>
              <a:rPr lang="uk-UA" sz="2800" b="1" dirty="0">
                <a:solidFill>
                  <a:srgbClr val="7030A0"/>
                </a:solidFill>
              </a:rPr>
              <a:t>за </a:t>
            </a:r>
            <a:r>
              <a:rPr lang="uk-UA" sz="2800" b="1" dirty="0" smtClean="0">
                <a:solidFill>
                  <a:srgbClr val="7030A0"/>
                </a:solidFill>
              </a:rPr>
              <a:t>дуб?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7C71EDE-F64B-CE83-6A00-F05C89547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54936" y="3848347"/>
            <a:ext cx="381740" cy="60433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12DAA80-F588-EC17-CDAC-FC87BBA0E4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844665" y="4127104"/>
            <a:ext cx="336084" cy="2206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56CDD16-28CE-0838-7F82-A89F68235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2117" y="4091675"/>
            <a:ext cx="265014" cy="21824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A422D70D-F7D6-F0CB-FDFD-C7B2700977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048188" y="3848347"/>
            <a:ext cx="381740" cy="60433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15FCC168-47DD-9239-BEDF-FAC5F0CE45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364991" y="3876249"/>
            <a:ext cx="455016" cy="567661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0433C200-462A-6EC1-C966-98A48CC30207}"/>
              </a:ext>
            </a:extLst>
          </p:cNvPr>
          <p:cNvSpPr txBox="1"/>
          <p:nvPr/>
        </p:nvSpPr>
        <p:spPr>
          <a:xfrm>
            <a:off x="3539508" y="3938973"/>
            <a:ext cx="89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(м)</a:t>
            </a:r>
            <a:endParaRPr lang="uk-UA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50D989E3-63DD-35F4-B8BA-F4136050B7B5}"/>
              </a:ext>
            </a:extLst>
          </p:cNvPr>
          <p:cNvSpPr txBox="1"/>
          <p:nvPr/>
        </p:nvSpPr>
        <p:spPr>
          <a:xfrm>
            <a:off x="777052" y="4632218"/>
            <a:ext cx="6788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</a:t>
            </a:r>
            <a:r>
              <a:rPr lang="uk-UA" sz="3200" dirty="0">
                <a:solidFill>
                  <a:srgbClr val="7030A0"/>
                </a:solidFill>
              </a:rPr>
              <a:t>на 5 метрів тополя </a:t>
            </a:r>
            <a:r>
              <a:rPr lang="uk-UA" sz="3200" dirty="0" smtClean="0">
                <a:solidFill>
                  <a:srgbClr val="7030A0"/>
                </a:solidFill>
              </a:rPr>
              <a:t>вища.</a:t>
            </a:r>
            <a:endParaRPr lang="x-none" sz="3200" dirty="0">
              <a:solidFill>
                <a:srgbClr val="7030A0"/>
              </a:solidFill>
            </a:endParaRPr>
          </a:p>
        </p:txBody>
      </p:sp>
      <p:pic>
        <p:nvPicPr>
          <p:cNvPr id="74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677F0932-CB91-4650-930F-408E58B0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01" y="4127103"/>
            <a:ext cx="2017772" cy="201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877B5126-30D9-B3F6-C0FB-D331C16AA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9629752" y="3484676"/>
            <a:ext cx="1164699" cy="16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282205" y="1400658"/>
            <a:ext cx="843321" cy="9079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3526084" y="1771544"/>
            <a:ext cx="684000" cy="432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785438" y="1777879"/>
            <a:ext cx="648502" cy="792614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3341948" y="1883349"/>
            <a:ext cx="283073" cy="226549"/>
            <a:chOff x="3751412" y="3340101"/>
            <a:chExt cx="278500" cy="231775"/>
          </a:xfrm>
        </p:grpSpPr>
        <p:sp>
          <p:nvSpPr>
            <p:cNvPr id="50" name="Овал 49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786681" y="2411502"/>
            <a:ext cx="2163510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Д –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>
                <a:solidFill>
                  <a:srgbClr val="7030A0"/>
                </a:solidFill>
              </a:rPr>
              <a:t>10 м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30" name="Прямокутник: округлені кути 7">
            <a:extLst>
              <a:ext uri="{FF2B5EF4-FFF2-40B4-BE49-F238E27FC236}">
                <a16:creationId xmlns="" xmlns:a16="http://schemas.microsoft.com/office/drawing/2014/main" id="{05759D26-D08B-17A9-B3B3-902CF77DC7D3}"/>
              </a:ext>
            </a:extLst>
          </p:cNvPr>
          <p:cNvSpPr/>
          <p:nvPr/>
        </p:nvSpPr>
        <p:spPr>
          <a:xfrm>
            <a:off x="694454" y="3183641"/>
            <a:ext cx="2163510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7030A0"/>
                </a:solidFill>
              </a:rPr>
              <a:t> Т</a:t>
            </a:r>
            <a:r>
              <a:rPr lang="uk-UA" sz="2400" dirty="0" smtClean="0">
                <a:solidFill>
                  <a:srgbClr val="7030A0"/>
                </a:solidFill>
              </a:rPr>
              <a:t> </a:t>
            </a:r>
            <a:r>
              <a:rPr lang="uk-UA" sz="4000" dirty="0" smtClean="0">
                <a:solidFill>
                  <a:srgbClr val="7030A0"/>
                </a:solidFill>
              </a:rPr>
              <a:t>–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r>
              <a:rPr lang="ru-RU" sz="4000" dirty="0">
                <a:solidFill>
                  <a:srgbClr val="7030A0"/>
                </a:solidFill>
              </a:rPr>
              <a:t>15 м</a:t>
            </a:r>
            <a:endParaRPr lang="uk-UA" sz="4000" dirty="0">
              <a:solidFill>
                <a:srgbClr val="7030A0"/>
              </a:solidFill>
            </a:endParaRPr>
          </a:p>
        </p:txBody>
      </p:sp>
      <p:pic>
        <p:nvPicPr>
          <p:cNvPr id="32" name="Picture 12" descr="Head Svg Png Icon Free Download (#401919) - OnlineWebFonts.COM">
            <a:extLst>
              <a:ext uri="{FF2B5EF4-FFF2-40B4-BE49-F238E27FC236}">
                <a16:creationId xmlns="" xmlns:a16="http://schemas.microsoft.com/office/drawing/2014/main" id="{0B49128F-371A-A828-0E28-8299B173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8233">
            <a:off x="2642612" y="2765948"/>
            <a:ext cx="961828" cy="7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кутник: округлені кути 13">
            <a:extLst>
              <a:ext uri="{FF2B5EF4-FFF2-40B4-BE49-F238E27FC236}">
                <a16:creationId xmlns="" xmlns:a16="http://schemas.microsoft.com/office/drawing/2014/main" id="{4B7140D2-9A39-66A8-FEE7-F17EA1F9112F}"/>
              </a:ext>
            </a:extLst>
          </p:cNvPr>
          <p:cNvSpPr/>
          <p:nvPr/>
        </p:nvSpPr>
        <p:spPr>
          <a:xfrm>
            <a:off x="3414888" y="2790258"/>
            <a:ext cx="1018162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? м</a:t>
            </a:r>
            <a:endParaRPr lang="x-none" sz="3600" b="1" dirty="0">
              <a:solidFill>
                <a:srgbClr val="FF0000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31B06FD-2F33-CAF7-DDF0-4E9EC7F1AE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237946" y="3783658"/>
            <a:ext cx="424330" cy="6868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B2E19A05-D6F5-B247-60AE-7D9EFAFB61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3123526" y="3783975"/>
            <a:ext cx="424330" cy="6868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60073" y="3707721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на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296021" y="592501"/>
            <a:ext cx="9799642" cy="80087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Яка дівчинка правильно </a:t>
            </a:r>
            <a:r>
              <a:rPr lang="uk-UA" sz="3200" b="1" dirty="0"/>
              <a:t>виміряла довжину </a:t>
            </a:r>
            <a:r>
              <a:rPr lang="uk-UA" sz="3200" b="1" dirty="0" smtClean="0"/>
              <a:t>відрізка?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Стрілка: вліво 30">
            <a:extLst>
              <a:ext uri="{FF2B5EF4-FFF2-40B4-BE49-F238E27FC236}">
                <a16:creationId xmlns="" xmlns:a16="http://schemas.microsoft.com/office/drawing/2014/main" id="{1A4881F7-3E8A-17B1-3167-0A5233ACDFE4}"/>
              </a:ext>
            </a:extLst>
          </p:cNvPr>
          <p:cNvSpPr/>
          <p:nvPr/>
        </p:nvSpPr>
        <p:spPr>
          <a:xfrm>
            <a:off x="6938331" y="4737114"/>
            <a:ext cx="597641" cy="83819"/>
          </a:xfrm>
          <a:prstGeom prst="lef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0FC79DA-A013-3E38-FFFD-E9C25B5CCA1D}"/>
              </a:ext>
            </a:extLst>
          </p:cNvPr>
          <p:cNvSpPr txBox="1"/>
          <p:nvPr/>
        </p:nvSpPr>
        <p:spPr>
          <a:xfrm>
            <a:off x="1179019" y="2591311"/>
            <a:ext cx="151249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Ганна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524C69F-59A4-F838-BE02-DF999BD27318}"/>
              </a:ext>
            </a:extLst>
          </p:cNvPr>
          <p:cNvSpPr txBox="1"/>
          <p:nvPr/>
        </p:nvSpPr>
        <p:spPr>
          <a:xfrm>
            <a:off x="10099028" y="2484629"/>
            <a:ext cx="156492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Олена</a:t>
            </a:r>
          </a:p>
        </p:txBody>
      </p:sp>
      <p:pic>
        <p:nvPicPr>
          <p:cNvPr id="15" name="Picture 4" descr="Cute Girl In White Shirt And Red Skirt Illustration Royalty Free SVG,  Cliparts, Vetores, E Ilustrações Stock. Image 79459803.">
            <a:extLst>
              <a:ext uri="{FF2B5EF4-FFF2-40B4-BE49-F238E27FC236}">
                <a16:creationId xmlns="" xmlns:a16="http://schemas.microsoft.com/office/drawing/2014/main" id="{EB93327E-AFF0-FE0A-D79C-C57E075B6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850" y="3331257"/>
            <a:ext cx="1437627" cy="24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remium Vector | One happy girl in red skirt">
            <a:extLst>
              <a:ext uri="{FF2B5EF4-FFF2-40B4-BE49-F238E27FC236}">
                <a16:creationId xmlns="" xmlns:a16="http://schemas.microsoft.com/office/drawing/2014/main" id="{5109C541-EB85-069E-5E52-12F523BC5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891" y="3294657"/>
            <a:ext cx="1319621" cy="248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26432EA-C5B9-1678-219F-BC9D4F72CC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" r="65478" b="-48613"/>
          <a:stretch/>
        </p:blipFill>
        <p:spPr>
          <a:xfrm>
            <a:off x="2915653" y="4937977"/>
            <a:ext cx="3120901" cy="11467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BF82733-C680-C4E9-5EA1-B1E422C86F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" r="60295" b="-48613"/>
          <a:stretch/>
        </p:blipFill>
        <p:spPr>
          <a:xfrm>
            <a:off x="6834675" y="4937977"/>
            <a:ext cx="3589485" cy="11467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Бульбашка прямої мови: овальна 6">
            <a:extLst>
              <a:ext uri="{FF2B5EF4-FFF2-40B4-BE49-F238E27FC236}">
                <a16:creationId xmlns="" xmlns:a16="http://schemas.microsoft.com/office/drawing/2014/main" id="{FC0F5E1A-BAF3-00C7-C5E1-8CFCFC2D4300}"/>
              </a:ext>
            </a:extLst>
          </p:cNvPr>
          <p:cNvSpPr/>
          <p:nvPr/>
        </p:nvSpPr>
        <p:spPr>
          <a:xfrm>
            <a:off x="9005616" y="2777016"/>
            <a:ext cx="1228130" cy="846628"/>
          </a:xfrm>
          <a:prstGeom prst="wedgeEllipseCallout">
            <a:avLst>
              <a:gd name="adj1" fmla="val 30014"/>
              <a:gd name="adj2" fmla="val 69700"/>
            </a:avLst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</a:rPr>
              <a:t>5 см</a:t>
            </a:r>
            <a:endParaRPr lang="x-none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Бульбашка прямої мови: овальна 9">
            <a:extLst>
              <a:ext uri="{FF2B5EF4-FFF2-40B4-BE49-F238E27FC236}">
                <a16:creationId xmlns="" xmlns:a16="http://schemas.microsoft.com/office/drawing/2014/main" id="{75829A42-839D-A942-6A4E-9783842DCE52}"/>
              </a:ext>
            </a:extLst>
          </p:cNvPr>
          <p:cNvSpPr/>
          <p:nvPr/>
        </p:nvSpPr>
        <p:spPr>
          <a:xfrm>
            <a:off x="2915653" y="2484629"/>
            <a:ext cx="1228130" cy="846628"/>
          </a:xfrm>
          <a:prstGeom prst="wedgeEllipseCallout">
            <a:avLst>
              <a:gd name="adj1" fmla="val -34513"/>
              <a:gd name="adj2" fmla="val 72786"/>
            </a:avLst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</a:rPr>
              <a:t>4 см</a:t>
            </a:r>
            <a:endParaRPr lang="x-none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7A07E4A9-46DC-CF24-5BEE-8F5EBAD27A8D}"/>
              </a:ext>
            </a:extLst>
          </p:cNvPr>
          <p:cNvSpPr/>
          <p:nvPr/>
        </p:nvSpPr>
        <p:spPr>
          <a:xfrm>
            <a:off x="2952462" y="4726746"/>
            <a:ext cx="139337" cy="12192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076405D3-DCD1-F5D8-0A4D-D80237283BDB}"/>
              </a:ext>
            </a:extLst>
          </p:cNvPr>
          <p:cNvSpPr/>
          <p:nvPr/>
        </p:nvSpPr>
        <p:spPr>
          <a:xfrm>
            <a:off x="5621511" y="4726746"/>
            <a:ext cx="139337" cy="12192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F8E3AFF-893B-527E-1CC5-93CAE3BAE3B0}"/>
              </a:ext>
            </a:extLst>
          </p:cNvPr>
          <p:cNvSpPr/>
          <p:nvPr/>
        </p:nvSpPr>
        <p:spPr>
          <a:xfrm>
            <a:off x="7537856" y="4726746"/>
            <a:ext cx="139337" cy="12192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8D0E8F8F-6C9E-0552-A0B2-563A294DA450}"/>
              </a:ext>
            </a:extLst>
          </p:cNvPr>
          <p:cNvSpPr/>
          <p:nvPr/>
        </p:nvSpPr>
        <p:spPr>
          <a:xfrm>
            <a:off x="10233746" y="4726746"/>
            <a:ext cx="139337" cy="12192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6" name="Пряма сполучна лінія 17">
            <a:extLst>
              <a:ext uri="{FF2B5EF4-FFF2-40B4-BE49-F238E27FC236}">
                <a16:creationId xmlns="" xmlns:a16="http://schemas.microsoft.com/office/drawing/2014/main" id="{5630405E-B4F4-2878-1360-B8FA79028ED1}"/>
              </a:ext>
            </a:extLst>
          </p:cNvPr>
          <p:cNvCxnSpPr>
            <a:cxnSpLocks/>
          </p:cNvCxnSpPr>
          <p:nvPr/>
        </p:nvCxnSpPr>
        <p:spPr>
          <a:xfrm>
            <a:off x="2991523" y="4787706"/>
            <a:ext cx="2769325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18">
            <a:extLst>
              <a:ext uri="{FF2B5EF4-FFF2-40B4-BE49-F238E27FC236}">
                <a16:creationId xmlns="" xmlns:a16="http://schemas.microsoft.com/office/drawing/2014/main" id="{90BB1A9A-3FB6-18BE-C193-A76A2FB947A6}"/>
              </a:ext>
            </a:extLst>
          </p:cNvPr>
          <p:cNvCxnSpPr>
            <a:cxnSpLocks/>
          </p:cNvCxnSpPr>
          <p:nvPr/>
        </p:nvCxnSpPr>
        <p:spPr>
          <a:xfrm>
            <a:off x="7603758" y="4787706"/>
            <a:ext cx="2769325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сполучна лінія 19">
            <a:extLst>
              <a:ext uri="{FF2B5EF4-FFF2-40B4-BE49-F238E27FC236}">
                <a16:creationId xmlns="" xmlns:a16="http://schemas.microsoft.com/office/drawing/2014/main" id="{B6299CFA-5D09-A28F-CD34-426CD0E22E22}"/>
              </a:ext>
            </a:extLst>
          </p:cNvPr>
          <p:cNvCxnSpPr>
            <a:cxnSpLocks/>
          </p:cNvCxnSpPr>
          <p:nvPr/>
        </p:nvCxnSpPr>
        <p:spPr>
          <a:xfrm flipV="1">
            <a:off x="3022131" y="4093029"/>
            <a:ext cx="0" cy="1053934"/>
          </a:xfrm>
          <a:prstGeom prst="line">
            <a:avLst/>
          </a:prstGeom>
          <a:ln w="3810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1">
            <a:extLst>
              <a:ext uri="{FF2B5EF4-FFF2-40B4-BE49-F238E27FC236}">
                <a16:creationId xmlns="" xmlns:a16="http://schemas.microsoft.com/office/drawing/2014/main" id="{D31715AF-7DF3-42C9-E847-2784009C3E8A}"/>
              </a:ext>
            </a:extLst>
          </p:cNvPr>
          <p:cNvCxnSpPr>
            <a:cxnSpLocks/>
          </p:cNvCxnSpPr>
          <p:nvPr/>
        </p:nvCxnSpPr>
        <p:spPr>
          <a:xfrm flipV="1">
            <a:off x="5690731" y="4093029"/>
            <a:ext cx="0" cy="1053934"/>
          </a:xfrm>
          <a:prstGeom prst="line">
            <a:avLst/>
          </a:prstGeom>
          <a:ln w="3810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сполучна лінія 22">
            <a:extLst>
              <a:ext uri="{FF2B5EF4-FFF2-40B4-BE49-F238E27FC236}">
                <a16:creationId xmlns="" xmlns:a16="http://schemas.microsoft.com/office/drawing/2014/main" id="{8DE2A058-F5B1-7509-15FB-ABD2A867AEC9}"/>
              </a:ext>
            </a:extLst>
          </p:cNvPr>
          <p:cNvCxnSpPr>
            <a:cxnSpLocks/>
          </p:cNvCxnSpPr>
          <p:nvPr/>
        </p:nvCxnSpPr>
        <p:spPr>
          <a:xfrm flipV="1">
            <a:off x="7603758" y="4093029"/>
            <a:ext cx="0" cy="1053934"/>
          </a:xfrm>
          <a:prstGeom prst="line">
            <a:avLst/>
          </a:prstGeom>
          <a:ln w="3810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23">
            <a:extLst>
              <a:ext uri="{FF2B5EF4-FFF2-40B4-BE49-F238E27FC236}">
                <a16:creationId xmlns="" xmlns:a16="http://schemas.microsoft.com/office/drawing/2014/main" id="{B1A38686-A9E9-B7E7-FD07-8D398C6AD48A}"/>
              </a:ext>
            </a:extLst>
          </p:cNvPr>
          <p:cNvCxnSpPr>
            <a:cxnSpLocks/>
          </p:cNvCxnSpPr>
          <p:nvPr/>
        </p:nvCxnSpPr>
        <p:spPr>
          <a:xfrm flipV="1">
            <a:off x="10303414" y="4093029"/>
            <a:ext cx="0" cy="1053934"/>
          </a:xfrm>
          <a:prstGeom prst="line">
            <a:avLst/>
          </a:prstGeom>
          <a:ln w="3810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увати 29">
            <a:extLst>
              <a:ext uri="{FF2B5EF4-FFF2-40B4-BE49-F238E27FC236}">
                <a16:creationId xmlns="" xmlns:a16="http://schemas.microsoft.com/office/drawing/2014/main" id="{E132B9F1-FC5E-5E69-5D29-14AFE68DA8AE}"/>
              </a:ext>
            </a:extLst>
          </p:cNvPr>
          <p:cNvGrpSpPr/>
          <p:nvPr/>
        </p:nvGrpSpPr>
        <p:grpSpPr>
          <a:xfrm>
            <a:off x="7294703" y="4425897"/>
            <a:ext cx="625642" cy="512080"/>
            <a:chOff x="8140223" y="3688660"/>
            <a:chExt cx="625642" cy="512080"/>
          </a:xfrm>
        </p:grpSpPr>
        <p:cxnSp>
          <p:nvCxnSpPr>
            <p:cNvPr id="33" name="Пряма сполучна лінія 25">
              <a:extLst>
                <a:ext uri="{FF2B5EF4-FFF2-40B4-BE49-F238E27FC236}">
                  <a16:creationId xmlns="" xmlns:a16="http://schemas.microsoft.com/office/drawing/2014/main" id="{6B480570-C2B4-F373-2A04-B9338DB3E86B}"/>
                </a:ext>
              </a:extLst>
            </p:cNvPr>
            <p:cNvCxnSpPr/>
            <p:nvPr/>
          </p:nvCxnSpPr>
          <p:spPr>
            <a:xfrm>
              <a:off x="8164286" y="3726352"/>
              <a:ext cx="570640" cy="4743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26">
              <a:extLst>
                <a:ext uri="{FF2B5EF4-FFF2-40B4-BE49-F238E27FC236}">
                  <a16:creationId xmlns="" xmlns:a16="http://schemas.microsoft.com/office/drawing/2014/main" id="{B78EB19A-963D-1B2E-8159-ADAA00C728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40223" y="3688660"/>
              <a:ext cx="625642" cy="5120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0FC79DA-A013-3E38-FFFD-E9C25B5CCA1D}"/>
              </a:ext>
            </a:extLst>
          </p:cNvPr>
          <p:cNvSpPr txBox="1"/>
          <p:nvPr/>
        </p:nvSpPr>
        <p:spPr>
          <a:xfrm>
            <a:off x="5754093" y="3002269"/>
            <a:ext cx="12892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Ганна</a:t>
            </a:r>
          </a:p>
        </p:txBody>
      </p:sp>
      <p:sp>
        <p:nvSpPr>
          <p:cNvPr id="3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ector gratuito icono de dispositivo de equilibrio de medida de pe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398" y="4492220"/>
            <a:ext cx="2018265" cy="18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474845" y="494528"/>
            <a:ext cx="8732066" cy="64068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Міркую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A1EE5D1-1513-C253-20E6-50ED9B42A016}"/>
              </a:ext>
            </a:extLst>
          </p:cNvPr>
          <p:cNvSpPr/>
          <p:nvPr/>
        </p:nvSpPr>
        <p:spPr>
          <a:xfrm>
            <a:off x="1638562" y="1456402"/>
            <a:ext cx="3352341" cy="13003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Боксер Роман важчий, ніж боксер Дмитро. </a:t>
            </a:r>
            <a:r>
              <a:rPr lang="uk-UA" sz="2000" b="1" dirty="0" smtClean="0">
                <a:solidFill>
                  <a:srgbClr val="7030A0"/>
                </a:solidFill>
              </a:rPr>
              <a:t>Визнач </a:t>
            </a:r>
            <a:r>
              <a:rPr lang="uk-UA" sz="2000" b="1" dirty="0" err="1" smtClean="0">
                <a:solidFill>
                  <a:srgbClr val="7030A0"/>
                </a:solidFill>
              </a:rPr>
              <a:t>ім</a:t>
            </a:r>
            <a:r>
              <a:rPr lang="en-US" sz="2000" b="1" dirty="0">
                <a:solidFill>
                  <a:srgbClr val="7030A0"/>
                </a:solidFill>
              </a:rPr>
              <a:t>’</a:t>
            </a:r>
            <a:r>
              <a:rPr lang="uk-UA" sz="2000" b="1" dirty="0">
                <a:solidFill>
                  <a:srgbClr val="7030A0"/>
                </a:solidFill>
              </a:rPr>
              <a:t>я кожного боксера. </a:t>
            </a:r>
          </a:p>
        </p:txBody>
      </p:sp>
      <p:pic>
        <p:nvPicPr>
          <p:cNvPr id="9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366441" y="2588240"/>
            <a:ext cx="2216808" cy="343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ector gratuito un dibujo coloreado de un boxeado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04" y="1378086"/>
            <a:ext cx="1805800" cy="311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ctor el chico grande profesional está haciendo el boxeo, los guantes de boxeo de la ilustració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398" y="1367153"/>
            <a:ext cx="2021722" cy="31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Vector gratuito icono de dispositivo de equilibrio de medida de pe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71" y="4517264"/>
            <a:ext cx="2018265" cy="18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5458691"/>
            <a:ext cx="115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 кг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49860" y="5387292"/>
            <a:ext cx="1154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 кг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74930" y="1367153"/>
            <a:ext cx="9026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Р</a:t>
            </a:r>
          </a:p>
          <a:p>
            <a:pPr algn="ctr"/>
            <a:r>
              <a:rPr lang="uk-UA" sz="4400" b="1" dirty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uk-UA" sz="4400" b="1" dirty="0">
                <a:solidFill>
                  <a:srgbClr val="FF0000"/>
                </a:solidFill>
              </a:rPr>
              <a:t>М</a:t>
            </a:r>
          </a:p>
          <a:p>
            <a:pPr algn="ctr"/>
            <a:r>
              <a:rPr lang="uk-UA" sz="4400" b="1" dirty="0">
                <a:solidFill>
                  <a:srgbClr val="FF0000"/>
                </a:solidFill>
              </a:rPr>
              <a:t>А</a:t>
            </a:r>
          </a:p>
          <a:p>
            <a:pPr algn="ctr"/>
            <a:r>
              <a:rPr lang="uk-UA" sz="4400" b="1" dirty="0">
                <a:solidFill>
                  <a:srgbClr val="FF0000"/>
                </a:solidFill>
              </a:rPr>
              <a:t>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9576" y="1378086"/>
            <a:ext cx="1239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Д</a:t>
            </a:r>
          </a:p>
          <a:p>
            <a:pPr algn="ctr"/>
            <a:r>
              <a:rPr lang="uk-UA" sz="4400" b="1" dirty="0">
                <a:solidFill>
                  <a:srgbClr val="FF0000"/>
                </a:solidFill>
              </a:rPr>
              <a:t>М</a:t>
            </a:r>
          </a:p>
          <a:p>
            <a:pPr algn="ctr"/>
            <a:r>
              <a:rPr lang="uk-UA" sz="4400" b="1" dirty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uk-UA" sz="4400" b="1" dirty="0">
                <a:solidFill>
                  <a:srgbClr val="FF0000"/>
                </a:solidFill>
              </a:rPr>
              <a:t>Т</a:t>
            </a:r>
          </a:p>
          <a:p>
            <a:pPr algn="ctr"/>
            <a:r>
              <a:rPr lang="uk-UA" sz="4400" b="1" dirty="0">
                <a:solidFill>
                  <a:srgbClr val="FF0000"/>
                </a:solidFill>
              </a:rPr>
              <a:t>Р</a:t>
            </a:r>
          </a:p>
          <a:p>
            <a:pPr algn="ctr"/>
            <a:r>
              <a:rPr lang="uk-UA" sz="4400" b="1" dirty="0">
                <a:solidFill>
                  <a:srgbClr val="FF0000"/>
                </a:solidFill>
              </a:rPr>
              <a:t>О 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клас\2 Матем\1 УРОКИ Листопад\6 Числа 21_100\№107 Одиниці довжини. Метр\2024-04-02_002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r="485"/>
          <a:stretch/>
        </p:blipFill>
        <p:spPr bwMode="auto">
          <a:xfrm>
            <a:off x="3276857" y="1098859"/>
            <a:ext cx="5904000" cy="543877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628184" y="450883"/>
            <a:ext cx="8732066" cy="6479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8" name="Picture 6" descr="Mr Peabody Stickers | Redbubble">
            <a:extLst>
              <a:ext uri="{FF2B5EF4-FFF2-40B4-BE49-F238E27FC236}">
                <a16:creationId xmlns="" xmlns:a16="http://schemas.microsoft.com/office/drawing/2014/main" id="{CE94B359-AB57-2E17-0863-113A237FA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30197" y="2736503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4038" y="-2083999"/>
            <a:ext cx="435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&lt;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40533" y="1815022"/>
            <a:ext cx="126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13 – 3=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8981" y="1814536"/>
            <a:ext cx="122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10 </a:t>
            </a:r>
            <a:r>
              <a:rPr lang="uk-UA" sz="2800" b="1" dirty="0">
                <a:solidFill>
                  <a:srgbClr val="FF0000"/>
                </a:solidFill>
              </a:rPr>
              <a:t>(</a:t>
            </a:r>
            <a:r>
              <a:rPr lang="uk-UA" sz="2800" b="1" dirty="0" smtClean="0">
                <a:solidFill>
                  <a:srgbClr val="FF0000"/>
                </a:solidFill>
              </a:rPr>
              <a:t>м)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2979" y="2146854"/>
            <a:ext cx="287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на 10 м більша.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8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673B707-98E9-49DD-3338-B3E800AADA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633" b="96377"/>
          <a:stretch/>
        </p:blipFill>
        <p:spPr>
          <a:xfrm>
            <a:off x="8052580" y="4896262"/>
            <a:ext cx="1974054" cy="48131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95A2303-9491-A436-D54E-64A8A05CF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633" b="96377"/>
          <a:stretch/>
        </p:blipFill>
        <p:spPr>
          <a:xfrm>
            <a:off x="3211320" y="4945920"/>
            <a:ext cx="1974054" cy="481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ED9FB6D-E4F3-1475-024D-3E7829F058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633" b="96377"/>
          <a:stretch/>
        </p:blipFill>
        <p:spPr>
          <a:xfrm>
            <a:off x="918588" y="4956551"/>
            <a:ext cx="1974054" cy="4813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C5C0500-5E76-7272-B3D7-C7A978E84ED4}"/>
              </a:ext>
            </a:extLst>
          </p:cNvPr>
          <p:cNvSpPr txBox="1"/>
          <p:nvPr/>
        </p:nvSpPr>
        <p:spPr>
          <a:xfrm>
            <a:off x="1172211" y="1506624"/>
            <a:ext cx="7429008" cy="10156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Діти виміряли висоту кожного куща й записали на окремому аркуші </a:t>
            </a:r>
            <a:r>
              <a:rPr lang="uk-UA" dirty="0" smtClean="0">
                <a:solidFill>
                  <a:srgbClr val="7030A0"/>
                </a:solidFill>
              </a:rPr>
              <a:t>паперу. Порівняй </a:t>
            </a:r>
            <a:r>
              <a:rPr lang="uk-UA" dirty="0">
                <a:solidFill>
                  <a:srgbClr val="7030A0"/>
                </a:solidFill>
              </a:rPr>
              <a:t>кущі зорово.</a:t>
            </a:r>
          </a:p>
          <a:p>
            <a:r>
              <a:rPr lang="uk-UA" dirty="0">
                <a:solidFill>
                  <a:srgbClr val="7030A0"/>
                </a:solidFill>
              </a:rPr>
              <a:t>Під кожним кущем запиши його висоту.</a:t>
            </a:r>
          </a:p>
        </p:txBody>
      </p:sp>
      <p:sp>
        <p:nvSpPr>
          <p:cNvPr id="37" name="Прямокутник: округлені кути 4">
            <a:extLst>
              <a:ext uri="{FF2B5EF4-FFF2-40B4-BE49-F238E27FC236}">
                <a16:creationId xmlns="" xmlns:a16="http://schemas.microsoft.com/office/drawing/2014/main" id="{4351FEB2-0C57-B6F1-BD12-8DE50877601E}"/>
              </a:ext>
            </a:extLst>
          </p:cNvPr>
          <p:cNvSpPr/>
          <p:nvPr/>
        </p:nvSpPr>
        <p:spPr>
          <a:xfrm>
            <a:off x="10348338" y="2040278"/>
            <a:ext cx="1279100" cy="1910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FEA682BB-E2AB-49C9-F94C-2B9C969605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633" b="79779"/>
          <a:stretch/>
        </p:blipFill>
        <p:spPr>
          <a:xfrm>
            <a:off x="10313138" y="2070578"/>
            <a:ext cx="1336072" cy="18180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381D4A95-999A-1B7A-9594-F40DB3D1B8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10914997" y="2123997"/>
            <a:ext cx="472881" cy="38720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BEFB795D-F1CA-A3B6-A583-5C90481BB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10945256" y="2613746"/>
            <a:ext cx="472881" cy="38720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7489B704-8B09-2EF0-A542-16E28E191F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10956142" y="3121573"/>
            <a:ext cx="472881" cy="3872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005728D2-382F-BCDC-BEEC-FA3ED0415C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10945256" y="3599214"/>
            <a:ext cx="472881" cy="38720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D00C0AD-6B20-4FA2-8C12-DF21A8988C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0695189" y="3508779"/>
            <a:ext cx="219808" cy="4752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04D923E-6FFB-B638-C380-37EF7A82D9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0418058" y="3511141"/>
            <a:ext cx="293605" cy="4752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0747D1F-FCE5-E243-2498-04D0AADC9D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0377852" y="2974092"/>
            <a:ext cx="293605" cy="47527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45C1EAB5-6FB1-DB2C-926B-DCFEDBD773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10404800" y="2058681"/>
            <a:ext cx="239712" cy="43133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51A64037-9D80-31E3-22A3-5FB918A3E0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10714070" y="2052768"/>
            <a:ext cx="200927" cy="43445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6DB19B02-2241-D50D-A871-8879691A03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10377853" y="2522287"/>
            <a:ext cx="293605" cy="47527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629A169A-7253-C8FC-45AE-99BD91F638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4133945" y="4888278"/>
            <a:ext cx="317675" cy="68689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D8FF488A-E3CF-B8F1-EC1E-8374E99C23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8480300" y="4772859"/>
            <a:ext cx="424330" cy="68689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5F968897-04E9-1192-8218-5FAD4B1A09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3647465" y="4888279"/>
            <a:ext cx="424330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1C178311-65E4-5696-CCCD-9F0BACCF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370234" y="4910939"/>
            <a:ext cx="424330" cy="68689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D905574-9A76-0995-6ECE-2E1409FB42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0695189" y="3016714"/>
            <a:ext cx="219808" cy="47527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45961FC3-04D3-BA46-A5D9-6F8C5BB223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0695189" y="2528035"/>
            <a:ext cx="219808" cy="475279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CEED9ACE-AD78-D8E5-D76B-2DBB699CBB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633" b="96377"/>
          <a:stretch/>
        </p:blipFill>
        <p:spPr>
          <a:xfrm>
            <a:off x="5609704" y="4924209"/>
            <a:ext cx="1974054" cy="481313"/>
          </a:xfrm>
          <a:prstGeom prst="rect">
            <a:avLst/>
          </a:prstGeom>
        </p:spPr>
      </p:pic>
      <p:pic>
        <p:nvPicPr>
          <p:cNvPr id="71" name="Picture 6" descr="Куст клипарт (62 фото) » Рисунки для срисовки и не только">
            <a:extLst>
              <a:ext uri="{FF2B5EF4-FFF2-40B4-BE49-F238E27FC236}">
                <a16:creationId xmlns="" xmlns:a16="http://schemas.microsoft.com/office/drawing/2014/main" id="{9C4AAF06-35E6-F81E-9ECC-46B3C643E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"/>
          <a:stretch/>
        </p:blipFill>
        <p:spPr bwMode="auto">
          <a:xfrm>
            <a:off x="3122819" y="2616134"/>
            <a:ext cx="2777182" cy="232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Куст клипарт (62 фото) » Рисунки для срисовки и не только">
            <a:extLst>
              <a:ext uri="{FF2B5EF4-FFF2-40B4-BE49-F238E27FC236}">
                <a16:creationId xmlns="" xmlns:a16="http://schemas.microsoft.com/office/drawing/2014/main" id="{47A3ED36-7AD8-068F-C034-A4F975D96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"/>
          <a:stretch/>
        </p:blipFill>
        <p:spPr bwMode="auto">
          <a:xfrm>
            <a:off x="5609704" y="2974092"/>
            <a:ext cx="2604507" cy="19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Куст клипарт (62 фото) » Рисунки для срисовки и не только">
            <a:extLst>
              <a:ext uri="{FF2B5EF4-FFF2-40B4-BE49-F238E27FC236}">
                <a16:creationId xmlns="" xmlns:a16="http://schemas.microsoft.com/office/drawing/2014/main" id="{22F50845-A99F-3854-A00A-38F94C4FF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"/>
          <a:stretch/>
        </p:blipFill>
        <p:spPr bwMode="auto">
          <a:xfrm>
            <a:off x="7974241" y="3258722"/>
            <a:ext cx="2130733" cy="157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Куст клипарт (62 фото) » Рисунки для срисовки и не только">
            <a:extLst>
              <a:ext uri="{FF2B5EF4-FFF2-40B4-BE49-F238E27FC236}">
                <a16:creationId xmlns="" xmlns:a16="http://schemas.microsoft.com/office/drawing/2014/main" id="{9CF56B8F-9F1B-58B2-FF96-35813A3A1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"/>
          <a:stretch/>
        </p:blipFill>
        <p:spPr bwMode="auto">
          <a:xfrm>
            <a:off x="1038747" y="3497946"/>
            <a:ext cx="1871968" cy="138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521F75AF-3675-BFE5-D9D7-FE317BDEC8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6836229" y="4979780"/>
            <a:ext cx="765602" cy="62689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48B620C9-A4E2-0BA4-43A5-AB54E2CE81D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9261032" y="4961143"/>
            <a:ext cx="765602" cy="62689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10446D94-855A-7C4C-39D6-AAF5049ACE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4427620" y="5010800"/>
            <a:ext cx="765602" cy="6268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4F316807-A5C5-E167-3E0C-F15123FDD5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2145113" y="5012122"/>
            <a:ext cx="765602" cy="62689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7B21FFF8-54C8-6D6A-C186-375298B11B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046543" y="4866567"/>
            <a:ext cx="370919" cy="66742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3BE18640-BF63-1235-8A6B-E0F9508981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6563892" y="4878597"/>
            <a:ext cx="312111" cy="6748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8C9C4FF5-48C3-C860-E61B-3F82E06BA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850356" y="4898909"/>
            <a:ext cx="317675" cy="6868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993264FB-7136-BA0F-1865-81BCB183A7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953434" y="4828884"/>
            <a:ext cx="317675" cy="686891"/>
          </a:xfrm>
          <a:prstGeom prst="rect">
            <a:avLst/>
          </a:prstGeom>
        </p:spPr>
      </p:pic>
      <p:sp>
        <p:nvSpPr>
          <p:cNvPr id="48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31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628184" y="537968"/>
            <a:ext cx="8732066" cy="7683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58076" y="494529"/>
            <a:ext cx="8732066" cy="7791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Виміряй зріст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1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8BD74600-B673-8D7F-6842-A86DF2B21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985303" y="3092278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267199" y="1573525"/>
            <a:ext cx="6222943" cy="70608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/>
              <a:t>Мій зріст –        м         см.</a:t>
            </a:r>
            <a:endParaRPr lang="uk-UA" dirty="0"/>
          </a:p>
        </p:txBody>
      </p:sp>
      <p:sp>
        <p:nvSpPr>
          <p:cNvPr id="38" name="TextBox 37"/>
          <p:cNvSpPr txBox="1"/>
          <p:nvPr/>
        </p:nvSpPr>
        <p:spPr>
          <a:xfrm>
            <a:off x="7328765" y="1719366"/>
            <a:ext cx="378691" cy="424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39" name="TextBox 38"/>
          <p:cNvSpPr txBox="1"/>
          <p:nvPr/>
        </p:nvSpPr>
        <p:spPr>
          <a:xfrm>
            <a:off x="8147560" y="1714128"/>
            <a:ext cx="378691" cy="424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7" name="TextBox 46"/>
          <p:cNvSpPr txBox="1"/>
          <p:nvPr/>
        </p:nvSpPr>
        <p:spPr>
          <a:xfrm>
            <a:off x="4267200" y="2526799"/>
            <a:ext cx="6222942" cy="706081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/>
              <a:t>Зріст мого тата/мами –        м         см.</a:t>
            </a:r>
            <a:endParaRPr lang="uk-UA" dirty="0"/>
          </a:p>
        </p:txBody>
      </p:sp>
      <p:sp>
        <p:nvSpPr>
          <p:cNvPr id="48" name="TextBox 47"/>
          <p:cNvSpPr txBox="1"/>
          <p:nvPr/>
        </p:nvSpPr>
        <p:spPr>
          <a:xfrm>
            <a:off x="8909726" y="2703892"/>
            <a:ext cx="378691" cy="424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9" name="TextBox 48"/>
          <p:cNvSpPr txBox="1"/>
          <p:nvPr/>
        </p:nvSpPr>
        <p:spPr>
          <a:xfrm>
            <a:off x="8143700" y="2647044"/>
            <a:ext cx="378691" cy="424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026" name="Picture 2" descr="Боку звернено зростання метр пак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21" y="3373486"/>
            <a:ext cx="4908525" cy="326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9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7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Река клипарт (62 фото) » Рисунки для срисовки и не только">
            <a:extLst>
              <a:ext uri="{FF2B5EF4-FFF2-40B4-BE49-F238E27FC236}">
                <a16:creationId xmlns="" xmlns:a16="http://schemas.microsoft.com/office/drawing/2014/main" id="{1E810E3C-EF6F-8419-4D5B-735926BA8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29" y="2508208"/>
            <a:ext cx="4169228" cy="213001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729966" y="439852"/>
            <a:ext cx="8732066" cy="71283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Усне </a:t>
            </a:r>
            <a:r>
              <a:rPr lang="uk-UA" sz="4000" b="1" dirty="0"/>
              <a:t>розв'язування задач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264A524-D450-70F4-F1E4-670AEFA0A642}"/>
              </a:ext>
            </a:extLst>
          </p:cNvPr>
          <p:cNvSpPr txBox="1"/>
          <p:nvPr/>
        </p:nvSpPr>
        <p:spPr>
          <a:xfrm>
            <a:off x="2582638" y="4719383"/>
            <a:ext cx="126059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12 м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D8D318E-2A69-1A21-E294-B6C82EBEAAEE}"/>
              </a:ext>
            </a:extLst>
          </p:cNvPr>
          <p:cNvSpPr txBox="1"/>
          <p:nvPr/>
        </p:nvSpPr>
        <p:spPr>
          <a:xfrm>
            <a:off x="7815448" y="4719383"/>
            <a:ext cx="228823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?, на 10 м </a:t>
            </a:r>
            <a:r>
              <a:rPr lang="en-US" sz="3200" b="1" dirty="0">
                <a:solidFill>
                  <a:srgbClr val="7030A0"/>
                </a:solidFill>
              </a:rPr>
              <a:t>&lt;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7936640-1B11-33EB-5E26-98747DF912EE}"/>
              </a:ext>
            </a:extLst>
          </p:cNvPr>
          <p:cNvSpPr txBox="1"/>
          <p:nvPr/>
        </p:nvSpPr>
        <p:spPr>
          <a:xfrm>
            <a:off x="4082636" y="5284372"/>
            <a:ext cx="34388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12</a:t>
            </a:r>
            <a:r>
              <a:rPr lang="uk-UA" sz="3200" b="1" dirty="0">
                <a:solidFill>
                  <a:srgbClr val="7030A0"/>
                </a:solidFill>
              </a:rPr>
              <a:t> м </a:t>
            </a:r>
            <a:r>
              <a:rPr lang="en-US" sz="3200" b="1" dirty="0">
                <a:solidFill>
                  <a:srgbClr val="7030A0"/>
                </a:solidFill>
              </a:rPr>
              <a:t>–</a:t>
            </a:r>
            <a:r>
              <a:rPr lang="uk-UA" sz="3200" b="1" dirty="0">
                <a:solidFill>
                  <a:srgbClr val="7030A0"/>
                </a:solidFill>
              </a:rPr>
              <a:t> 1</a:t>
            </a:r>
            <a:r>
              <a:rPr lang="en-US" sz="3200" b="1" dirty="0">
                <a:solidFill>
                  <a:srgbClr val="7030A0"/>
                </a:solidFill>
              </a:rPr>
              <a:t>0</a:t>
            </a:r>
            <a:r>
              <a:rPr lang="uk-UA" sz="3200" b="1" dirty="0">
                <a:solidFill>
                  <a:srgbClr val="7030A0"/>
                </a:solidFill>
              </a:rPr>
              <a:t> м = </a:t>
            </a:r>
            <a:r>
              <a:rPr lang="en-US" sz="3200" b="1" dirty="0">
                <a:solidFill>
                  <a:srgbClr val="7030A0"/>
                </a:solidFill>
              </a:rPr>
              <a:t>2</a:t>
            </a:r>
            <a:r>
              <a:rPr lang="uk-UA" sz="3200" b="1" dirty="0">
                <a:solidFill>
                  <a:srgbClr val="7030A0"/>
                </a:solidFill>
              </a:rPr>
              <a:t> м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E44CBDC-14E8-5D66-4010-799B3E23069D}"/>
              </a:ext>
            </a:extLst>
          </p:cNvPr>
          <p:cNvSpPr txBox="1"/>
          <p:nvPr/>
        </p:nvSpPr>
        <p:spPr>
          <a:xfrm>
            <a:off x="1426029" y="1372107"/>
            <a:ext cx="9350828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Глибина річки — 12 метрів, а озера — на 10 метрів менша.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Яка </a:t>
            </a:r>
            <a:r>
              <a:rPr lang="uk-UA" sz="2800" b="1" dirty="0">
                <a:solidFill>
                  <a:srgbClr val="7030A0"/>
                </a:solidFill>
              </a:rPr>
              <a:t>глибина озера? </a:t>
            </a:r>
          </a:p>
        </p:txBody>
      </p:sp>
      <p:pic>
        <p:nvPicPr>
          <p:cNvPr id="25" name="Picture 4" descr="озеро - Поиск - Larastock Стоковые фотографии, royalty-free изображения">
            <a:extLst>
              <a:ext uri="{FF2B5EF4-FFF2-40B4-BE49-F238E27FC236}">
                <a16:creationId xmlns="" xmlns:a16="http://schemas.microsoft.com/office/drawing/2014/main" id="{9AA56092-CF93-48A7-3985-2EF1330E8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36" y="2508209"/>
            <a:ext cx="3996921" cy="207839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264A524-D450-70F4-F1E4-670AEFA0A642}"/>
              </a:ext>
            </a:extLst>
          </p:cNvPr>
          <p:cNvSpPr txBox="1"/>
          <p:nvPr/>
        </p:nvSpPr>
        <p:spPr>
          <a:xfrm>
            <a:off x="2550611" y="5453941"/>
            <a:ext cx="97750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6 м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D8D318E-2A69-1A21-E294-B6C82EBEAAEE}"/>
              </a:ext>
            </a:extLst>
          </p:cNvPr>
          <p:cNvSpPr txBox="1"/>
          <p:nvPr/>
        </p:nvSpPr>
        <p:spPr>
          <a:xfrm>
            <a:off x="8369746" y="5408872"/>
            <a:ext cx="104315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16 м 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7936640-1B11-33EB-5E26-98747DF912EE}"/>
              </a:ext>
            </a:extLst>
          </p:cNvPr>
          <p:cNvSpPr txBox="1"/>
          <p:nvPr/>
        </p:nvSpPr>
        <p:spPr>
          <a:xfrm>
            <a:off x="4376550" y="5434273"/>
            <a:ext cx="34388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1</a:t>
            </a:r>
            <a:r>
              <a:rPr lang="uk-UA" sz="3200" b="1" dirty="0">
                <a:solidFill>
                  <a:srgbClr val="7030A0"/>
                </a:solidFill>
              </a:rPr>
              <a:t>6 м </a:t>
            </a:r>
            <a:r>
              <a:rPr lang="en-US" sz="3200" b="1" dirty="0">
                <a:solidFill>
                  <a:srgbClr val="7030A0"/>
                </a:solidFill>
              </a:rPr>
              <a:t>–</a:t>
            </a:r>
            <a:r>
              <a:rPr lang="uk-UA" sz="3200" b="1" dirty="0">
                <a:solidFill>
                  <a:srgbClr val="7030A0"/>
                </a:solidFill>
              </a:rPr>
              <a:t> 6 м = 10 м 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="" xmlns:a16="http://schemas.microsoft.com/office/drawing/2014/main" id="{75D8EE3C-64C4-0C19-31C4-D2201B751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/>
          <a:stretch/>
        </p:blipFill>
        <p:spPr bwMode="auto">
          <a:xfrm>
            <a:off x="6956041" y="2452451"/>
            <a:ext cx="3952681" cy="284920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Village Houses Street - Free vector graphic on Pixabay">
            <a:extLst>
              <a:ext uri="{FF2B5EF4-FFF2-40B4-BE49-F238E27FC236}">
                <a16:creationId xmlns="" xmlns:a16="http://schemas.microsoft.com/office/drawing/2014/main" id="{E0A2657A-CAD4-F978-264A-9F1DF9616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90" y="2511643"/>
            <a:ext cx="3944645" cy="279001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2FD32C3-882E-659F-EA10-AB1600E5AC6B}"/>
              </a:ext>
            </a:extLst>
          </p:cNvPr>
          <p:cNvSpPr txBox="1"/>
          <p:nvPr/>
        </p:nvSpPr>
        <p:spPr>
          <a:xfrm>
            <a:off x="1729966" y="1340961"/>
            <a:ext cx="8732066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00206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Ширина вулиці — 6 метрів, а дороги — 16 метрів. </a:t>
            </a:r>
          </a:p>
          <a:p>
            <a:r>
              <a:rPr lang="uk-UA" dirty="0">
                <a:solidFill>
                  <a:srgbClr val="7030A0"/>
                </a:solidFill>
              </a:rPr>
              <a:t>На скільки метрів вулиця вужча, ніж дорога?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29966" y="439852"/>
            <a:ext cx="8732066" cy="71283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Усне </a:t>
            </a:r>
            <a:r>
              <a:rPr lang="uk-UA" sz="4000" b="1" dirty="0"/>
              <a:t>розв'язування задач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04019" y="576485"/>
            <a:ext cx="8811364" cy="66448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6055" y="2201620"/>
            <a:ext cx="1186055" cy="11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90081" y="495119"/>
            <a:ext cx="8732066" cy="71319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Школьный клипарт. - Нужные вещи - Клипарты PNG - Клипарты у Анны. | Школьные  украшения, Школьные фрески, Библиотечные оформ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27" y="1417437"/>
            <a:ext cx="4612868" cy="51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Веселый карандаш (60 фото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100" y="4029270"/>
            <a:ext cx="2388807" cy="24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64585BF-0949-4F6E-9D85-2E9E4B40D55C}"/>
              </a:ext>
            </a:extLst>
          </p:cNvPr>
          <p:cNvSpPr txBox="1"/>
          <p:nvPr/>
        </p:nvSpPr>
        <p:spPr>
          <a:xfrm>
            <a:off x="1198939" y="1505960"/>
            <a:ext cx="5103659" cy="17366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Любі діти, добрий день!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Сил, натхнення на весь день!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ще праці і старання!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Тож вперед - всі до навчання</a:t>
            </a:r>
            <a:r>
              <a:rPr lang="uk-UA" sz="2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uk-UA" sz="24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23395" y="4586490"/>
            <a:ext cx="367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Добрий день!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497408" y="532942"/>
            <a:ext cx="9167188" cy="806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https://wordwall.net/resourceajax/qr?shareLocation=4&amp;activityId=697593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534" y="2201620"/>
            <a:ext cx="1188125" cy="118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Пирамида рисунок детский (59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4" r="12232"/>
          <a:stretch/>
        </p:blipFill>
        <p:spPr bwMode="auto">
          <a:xfrm>
            <a:off x="912922" y="1859301"/>
            <a:ext cx="3144798" cy="414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Блок-схема: магнитный диск 14"/>
          <p:cNvSpPr/>
          <p:nvPr/>
        </p:nvSpPr>
        <p:spPr>
          <a:xfrm>
            <a:off x="5203304" y="5210613"/>
            <a:ext cx="6081574" cy="1275069"/>
          </a:xfrm>
          <a:prstGeom prst="flowChartMagneticDisk">
            <a:avLst/>
          </a:prstGeom>
          <a:solidFill>
            <a:srgbClr val="F01E01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5530758" y="4495837"/>
            <a:ext cx="5388406" cy="1176457"/>
          </a:xfrm>
          <a:prstGeom prst="flowChartMagneticDisk">
            <a:avLst/>
          </a:prstGeom>
          <a:solidFill>
            <a:srgbClr val="FECC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5876744" y="3753113"/>
            <a:ext cx="4603687" cy="1176457"/>
          </a:xfrm>
          <a:prstGeom prst="flowChartMagneticDisk">
            <a:avLst/>
          </a:prstGeom>
          <a:solidFill>
            <a:srgbClr val="6FB93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6296876" y="3016257"/>
            <a:ext cx="3766653" cy="1176457"/>
          </a:xfrm>
          <a:prstGeom prst="flowChartMagneticDisk">
            <a:avLst/>
          </a:prstGeom>
          <a:solidFill>
            <a:srgbClr val="70D7E5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6618149" y="2391509"/>
            <a:ext cx="3034248" cy="1043044"/>
          </a:xfrm>
          <a:prstGeom prst="flowChartMagneticDisk">
            <a:avLst/>
          </a:prstGeom>
          <a:solidFill>
            <a:srgbClr val="FD98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280602" y="5771077"/>
            <a:ext cx="631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ви розкажете про урок своїми рідним?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4162" y="4319967"/>
            <a:ext cx="477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ви раділи своїм успіхам?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94457" y="3587128"/>
            <a:ext cx="477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на уроці було сумно?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6744" y="5028369"/>
            <a:ext cx="477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справдилися ваші очікування?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9264" y="2791447"/>
            <a:ext cx="2818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 я знаю …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88129" y="509553"/>
            <a:ext cx="8732066" cy="6769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Рефлексія. Вправа «Піраміда знань» </a:t>
            </a:r>
          </a:p>
        </p:txBody>
      </p:sp>
      <p:pic>
        <p:nvPicPr>
          <p:cNvPr id="25" name="Picture 8" descr="Смайлики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1" b="99582" l="0" r="99667">
                        <a14:foregroundMark x1="68500" y1="16109" x2="68500" y2="16109"/>
                        <a14:foregroundMark x1="77000" y1="28243" x2="77000" y2="28243"/>
                        <a14:foregroundMark x1="76833" y1="37657" x2="76833" y2="37657"/>
                        <a14:foregroundMark x1="68833" y1="62552" x2="68833" y2="62552"/>
                        <a14:foregroundMark x1="65667" y1="81590" x2="65667" y2="81590"/>
                        <a14:foregroundMark x1="70500" y1="32008" x2="70500" y2="32008"/>
                        <a14:foregroundMark x1="58667" y1="23222" x2="58667" y2="23222"/>
                        <a14:foregroundMark x1="83167" y1="17155" x2="83167" y2="17155"/>
                        <a14:foregroundMark x1="69000" y1="49163" x2="69000" y2="49163"/>
                        <a14:foregroundMark x1="86667" y1="34310" x2="86667" y2="34310"/>
                        <a14:foregroundMark x1="87667" y1="24895" x2="87667" y2="24895"/>
                        <a14:foregroundMark x1="58333" y1="9833" x2="58333" y2="9833"/>
                        <a14:foregroundMark x1="65833" y1="32845" x2="65833" y2="32845"/>
                        <a14:foregroundMark x1="66333" y1="19456" x2="66333" y2="19456"/>
                        <a14:foregroundMark x1="92833" y1="17155" x2="92833" y2="17155"/>
                        <a14:foregroundMark x1="77333" y1="18828" x2="77333" y2="18828"/>
                        <a14:foregroundMark x1="52667" y1="12134" x2="52667" y2="12134"/>
                        <a14:foregroundMark x1="65333" y1="11506" x2="65333" y2="11506"/>
                        <a14:foregroundMark x1="65667" y1="28870" x2="65667" y2="28870"/>
                        <a14:foregroundMark x1="80167" y1="21548" x2="80167" y2="21548"/>
                        <a14:foregroundMark x1="81667" y1="36820" x2="81667" y2="36820"/>
                        <a14:foregroundMark x1="60000" y1="26151" x2="60000" y2="26151"/>
                        <a14:foregroundMark x1="55000" y1="18619" x2="55000" y2="18619"/>
                        <a14:foregroundMark x1="59667" y1="31172" x2="59667" y2="31172"/>
                        <a14:foregroundMark x1="68500" y1="38703" x2="68500" y2="38703"/>
                        <a14:foregroundMark x1="90667" y1="14226" x2="90667" y2="14226"/>
                        <a14:foregroundMark x1="90667" y1="25523" x2="90667" y2="25523"/>
                        <a14:foregroundMark x1="91500" y1="32845" x2="91500" y2="32845"/>
                        <a14:foregroundMark x1="88167" y1="16527" x2="88167" y2="16527"/>
                        <a14:foregroundMark x1="82833" y1="13180" x2="82833" y2="13180"/>
                        <a14:foregroundMark x1="73333" y1="24477" x2="73333" y2="24477"/>
                        <a14:foregroundMark x1="70167" y1="22176" x2="70167" y2="22176"/>
                        <a14:foregroundMark x1="59667" y1="13808" x2="59667" y2="13808"/>
                        <a14:foregroundMark x1="54500" y1="23431" x2="54500" y2="23431"/>
                        <a14:foregroundMark x1="57167" y1="29916" x2="57167" y2="29916"/>
                        <a14:foregroundMark x1="63167" y1="36820" x2="63167" y2="36820"/>
                        <a14:foregroundMark x1="73667" y1="41213" x2="73667" y2="41213"/>
                        <a14:foregroundMark x1="80500" y1="42887" x2="80500" y2="42887"/>
                        <a14:foregroundMark x1="84833" y1="40586" x2="84833" y2="40586"/>
                        <a14:foregroundMark x1="92333" y1="28033" x2="92333" y2="28033"/>
                        <a14:foregroundMark x1="93000" y1="20921" x2="93000" y2="20921"/>
                        <a14:foregroundMark x1="85333" y1="24686" x2="85333" y2="24686"/>
                        <a14:foregroundMark x1="82333" y1="26151" x2="82333" y2="26151"/>
                        <a14:foregroundMark x1="84333" y1="29498" x2="84333" y2="29498"/>
                        <a14:foregroundMark x1="62500" y1="8159" x2="62500" y2="8159"/>
                        <a14:foregroundMark x1="62167" y1="17992" x2="62167" y2="17992"/>
                        <a14:foregroundMark x1="68667" y1="12134" x2="68667" y2="12134"/>
                        <a14:foregroundMark x1="81167" y1="14644" x2="81167" y2="14644"/>
                        <a14:foregroundMark x1="65000" y1="53347" x2="65000" y2="53347"/>
                        <a14:foregroundMark x1="72833" y1="38075" x2="72833" y2="38075"/>
                        <a14:foregroundMark x1="67167" y1="46025" x2="67167" y2="46025"/>
                        <a14:foregroundMark x1="59833" y1="51255" x2="59833" y2="51255"/>
                        <a14:foregroundMark x1="60833" y1="54603" x2="60833" y2="54603"/>
                        <a14:foregroundMark x1="65667" y1="46862" x2="65667" y2="46862"/>
                        <a14:foregroundMark x1="65167" y1="39540" x2="65167" y2="39540"/>
                        <a14:foregroundMark x1="72333" y1="44351" x2="72333" y2="44351"/>
                        <a14:foregroundMark x1="72500" y1="32008" x2="72500" y2="32008"/>
                        <a14:foregroundMark x1="53833" y1="8159" x2="53833" y2="8159"/>
                        <a14:foregroundMark x1="54167" y1="28033" x2="54167" y2="28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81" y="1153898"/>
            <a:ext cx="2208116" cy="17591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2"/>
          <a:srcRect l="48527" t="52736" r="8718"/>
          <a:stretch/>
        </p:blipFill>
        <p:spPr>
          <a:xfrm>
            <a:off x="2996867" y="1432904"/>
            <a:ext cx="1852890" cy="2125530"/>
          </a:xfrm>
          <a:prstGeom prst="rect">
            <a:avLst/>
          </a:prstGeom>
        </p:spPr>
      </p:pic>
      <p:sp useBgFill="1">
        <p:nvSpPr>
          <p:cNvPr id="55" name="TextBox 54"/>
          <p:cNvSpPr txBox="1"/>
          <p:nvPr/>
        </p:nvSpPr>
        <p:spPr>
          <a:xfrm>
            <a:off x="5027367" y="1261327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733530" y="494529"/>
            <a:ext cx="8732066" cy="76679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«Наступне число»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96" y="1432094"/>
            <a:ext cx="1263251" cy="221280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822090" y="1339928"/>
            <a:ext cx="1539451" cy="231001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171768" y="2246057"/>
            <a:ext cx="1023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08282" y="1869910"/>
            <a:ext cx="1087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" name="Picture 2" descr="Lenagold - Клипарт - Мя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7" y="4986956"/>
            <a:ext cx="1373415" cy="1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31" y="4976303"/>
            <a:ext cx="139469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23" y="4786329"/>
            <a:ext cx="1625644" cy="1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59" y="4952300"/>
            <a:ext cx="1415904" cy="14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768" y="4702596"/>
            <a:ext cx="1626073" cy="1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903786" y="5152419"/>
            <a:ext cx="1373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57427" y="5091319"/>
            <a:ext cx="111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34422" y="5091318"/>
            <a:ext cx="109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36799" y="5018773"/>
            <a:ext cx="1293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429972" y="5044092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600323" y="1461905"/>
            <a:ext cx="1370018" cy="210803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857437" y="1497835"/>
            <a:ext cx="1474100" cy="2171899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 rot="21145537">
            <a:off x="1195466" y="2347925"/>
            <a:ext cx="1059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171168" y="2103724"/>
            <a:ext cx="1018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22843" y="1445993"/>
            <a:ext cx="1116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8" grpId="0"/>
      <p:bldP spid="69" grpId="0"/>
      <p:bldP spid="70" grpId="0"/>
      <p:bldP spid="71" grpId="0"/>
      <p:bldP spid="72" grpId="0"/>
      <p:bldP spid="87" grpId="0"/>
      <p:bldP spid="88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/>
          <a:srcRect l="48527" t="52736" r="8718"/>
          <a:stretch/>
        </p:blipFill>
        <p:spPr>
          <a:xfrm>
            <a:off x="2959287" y="1428254"/>
            <a:ext cx="1852890" cy="2125530"/>
          </a:xfrm>
          <a:prstGeom prst="rect">
            <a:avLst/>
          </a:prstGeom>
        </p:spPr>
      </p:pic>
      <p:sp useBgFill="1">
        <p:nvSpPr>
          <p:cNvPr id="69" name="TextBox 68"/>
          <p:cNvSpPr txBox="1"/>
          <p:nvPr/>
        </p:nvSpPr>
        <p:spPr>
          <a:xfrm>
            <a:off x="5027367" y="1219460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596" y="1390227"/>
            <a:ext cx="1263251" cy="2212808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822090" y="1298061"/>
            <a:ext cx="1539451" cy="2310014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8223616" y="2156996"/>
            <a:ext cx="1009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580420" y="1825895"/>
            <a:ext cx="1087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" name="Picture 2" descr="Lenagold - Клипарт - Мя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3" y="4870916"/>
            <a:ext cx="1373415" cy="1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37" y="4860263"/>
            <a:ext cx="139469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29" y="4670289"/>
            <a:ext cx="1625644" cy="1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65" y="4836260"/>
            <a:ext cx="1415904" cy="14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74" y="4586556"/>
            <a:ext cx="1626073" cy="1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929638" y="4975279"/>
            <a:ext cx="1073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340299" y="4894199"/>
            <a:ext cx="111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873903" y="4959941"/>
            <a:ext cx="1112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88639" y="4959940"/>
            <a:ext cx="1279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461978" y="4928052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600323" y="1420038"/>
            <a:ext cx="1370018" cy="2108037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857437" y="1455968"/>
            <a:ext cx="1474100" cy="2171899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21145537">
            <a:off x="1178536" y="2333727"/>
            <a:ext cx="1029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160044" y="2084546"/>
            <a:ext cx="103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551515" y="1390227"/>
            <a:ext cx="1394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Прямоугольник 3">
            <a:extLst>
              <a:ext uri="{FF2B5EF4-FFF2-40B4-BE49-F238E27FC236}">
                <a16:creationId xmlns="" xmlns:a16="http://schemas.microsoft.com/office/drawing/2014/main" id="{E6DBE3CF-591B-7C2A-4199-DF8464EF908A}"/>
              </a:ext>
            </a:extLst>
          </p:cNvPr>
          <p:cNvSpPr/>
          <p:nvPr/>
        </p:nvSpPr>
        <p:spPr>
          <a:xfrm>
            <a:off x="1733530" y="570728"/>
            <a:ext cx="8732066" cy="8194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Гра «Попереднє число»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81" grpId="0"/>
      <p:bldP spid="82" grpId="0"/>
      <p:bldP spid="83" grpId="0"/>
      <p:bldP spid="84" grpId="0"/>
      <p:bldP spid="85" grpId="0"/>
      <p:bldP spid="88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кутник: округлені кути 7">
            <a:extLst>
              <a:ext uri="{FF2B5EF4-FFF2-40B4-BE49-F238E27FC236}">
                <a16:creationId xmlns="" xmlns:a16="http://schemas.microsoft.com/office/drawing/2014/main" id="{09556C6C-5D02-9FA6-D6DB-078C8B7F4C2E}"/>
              </a:ext>
            </a:extLst>
          </p:cNvPr>
          <p:cNvSpPr/>
          <p:nvPr/>
        </p:nvSpPr>
        <p:spPr>
          <a:xfrm>
            <a:off x="1289643" y="1320402"/>
            <a:ext cx="2259010" cy="53411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Прямоугольник 4"/>
          <p:cNvSpPr/>
          <p:nvPr/>
        </p:nvSpPr>
        <p:spPr>
          <a:xfrm>
            <a:off x="1289644" y="399544"/>
            <a:ext cx="9519870" cy="6846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Розшифровка та розгадування прикладів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232FB68-D354-840D-37CA-43529F2ED854}"/>
              </a:ext>
            </a:extLst>
          </p:cNvPr>
          <p:cNvSpPr txBox="1"/>
          <p:nvPr/>
        </p:nvSpPr>
        <p:spPr>
          <a:xfrm>
            <a:off x="2754857" y="1599729"/>
            <a:ext cx="79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6E9227-D754-E9B9-4C27-24942E459A9F}"/>
              </a:ext>
            </a:extLst>
          </p:cNvPr>
          <p:cNvSpPr txBox="1"/>
          <p:nvPr/>
        </p:nvSpPr>
        <p:spPr>
          <a:xfrm>
            <a:off x="2766804" y="2461493"/>
            <a:ext cx="71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C0E84A-1E47-0DA6-9C1D-D2C7C39447D5}"/>
              </a:ext>
            </a:extLst>
          </p:cNvPr>
          <p:cNvSpPr txBox="1"/>
          <p:nvPr/>
        </p:nvSpPr>
        <p:spPr>
          <a:xfrm>
            <a:off x="2750708" y="3330510"/>
            <a:ext cx="73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9BB51C-A2A5-EC1C-A23F-FEACE388ED89}"/>
              </a:ext>
            </a:extLst>
          </p:cNvPr>
          <p:cNvSpPr txBox="1"/>
          <p:nvPr/>
        </p:nvSpPr>
        <p:spPr>
          <a:xfrm>
            <a:off x="2750948" y="4127017"/>
            <a:ext cx="747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700C893-A32F-DC87-779B-A1DA0A827205}"/>
              </a:ext>
            </a:extLst>
          </p:cNvPr>
          <p:cNvSpPr txBox="1"/>
          <p:nvPr/>
        </p:nvSpPr>
        <p:spPr>
          <a:xfrm>
            <a:off x="2732811" y="5039100"/>
            <a:ext cx="71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B54B1B-C333-A932-8CF0-294C2D05D5EF}"/>
              </a:ext>
            </a:extLst>
          </p:cNvPr>
          <p:cNvSpPr txBox="1"/>
          <p:nvPr/>
        </p:nvSpPr>
        <p:spPr>
          <a:xfrm>
            <a:off x="6688238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59D9A59-9369-1B08-93D8-770D12A80AC3}"/>
              </a:ext>
            </a:extLst>
          </p:cNvPr>
          <p:cNvSpPr txBox="1"/>
          <p:nvPr/>
        </p:nvSpPr>
        <p:spPr>
          <a:xfrm>
            <a:off x="8574176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кутник 6">
            <a:extLst>
              <a:ext uri="{FF2B5EF4-FFF2-40B4-BE49-F238E27FC236}">
                <a16:creationId xmlns="" xmlns:a16="http://schemas.microsoft.com/office/drawing/2014/main" id="{1CCB1D8A-E705-0CAF-5BB0-B8403E8723A9}"/>
              </a:ext>
            </a:extLst>
          </p:cNvPr>
          <p:cNvSpPr/>
          <p:nvPr/>
        </p:nvSpPr>
        <p:spPr>
          <a:xfrm>
            <a:off x="9437402" y="1233922"/>
            <a:ext cx="894774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9437206" y="1084206"/>
            <a:ext cx="958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024814F-7499-4568-93F7-B15D7CB53BAF}"/>
              </a:ext>
            </a:extLst>
          </p:cNvPr>
          <p:cNvSpPr txBox="1"/>
          <p:nvPr/>
        </p:nvSpPr>
        <p:spPr>
          <a:xfrm>
            <a:off x="6688238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17C07E-D6C3-DAE6-2A51-975C11D8BB13}"/>
              </a:ext>
            </a:extLst>
          </p:cNvPr>
          <p:cNvSpPr txBox="1"/>
          <p:nvPr/>
        </p:nvSpPr>
        <p:spPr>
          <a:xfrm>
            <a:off x="8574176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кутник 55">
            <a:extLst>
              <a:ext uri="{FF2B5EF4-FFF2-40B4-BE49-F238E27FC236}">
                <a16:creationId xmlns="" xmlns:a16="http://schemas.microsoft.com/office/drawing/2014/main" id="{3823C677-A4ED-0815-BEB6-FBFF95F2B064}"/>
              </a:ext>
            </a:extLst>
          </p:cNvPr>
          <p:cNvSpPr/>
          <p:nvPr/>
        </p:nvSpPr>
        <p:spPr>
          <a:xfrm>
            <a:off x="9437402" y="2381455"/>
            <a:ext cx="894774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BBA78E5-AF3D-CC49-4275-A987A80599F8}"/>
              </a:ext>
            </a:extLst>
          </p:cNvPr>
          <p:cNvSpPr txBox="1"/>
          <p:nvPr/>
        </p:nvSpPr>
        <p:spPr>
          <a:xfrm>
            <a:off x="9405121" y="2241764"/>
            <a:ext cx="1136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647F4CD-3AF2-84FC-AEA5-BCD243408685}"/>
              </a:ext>
            </a:extLst>
          </p:cNvPr>
          <p:cNvSpPr txBox="1"/>
          <p:nvPr/>
        </p:nvSpPr>
        <p:spPr>
          <a:xfrm>
            <a:off x="6688238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16BA16-935E-D54C-AE1C-5DC7C016C093}"/>
              </a:ext>
            </a:extLst>
          </p:cNvPr>
          <p:cNvSpPr txBox="1"/>
          <p:nvPr/>
        </p:nvSpPr>
        <p:spPr>
          <a:xfrm>
            <a:off x="8574176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кутник 59">
            <a:extLst>
              <a:ext uri="{FF2B5EF4-FFF2-40B4-BE49-F238E27FC236}">
                <a16:creationId xmlns="" xmlns:a16="http://schemas.microsoft.com/office/drawing/2014/main" id="{311FAE4B-C5B8-CC44-D3DC-A4B987F781B7}"/>
              </a:ext>
            </a:extLst>
          </p:cNvPr>
          <p:cNvSpPr/>
          <p:nvPr/>
        </p:nvSpPr>
        <p:spPr>
          <a:xfrm>
            <a:off x="9437401" y="3528988"/>
            <a:ext cx="894775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C4A0576-C07E-09DA-3F1F-C977B3AF5715}"/>
              </a:ext>
            </a:extLst>
          </p:cNvPr>
          <p:cNvSpPr txBox="1"/>
          <p:nvPr/>
        </p:nvSpPr>
        <p:spPr>
          <a:xfrm>
            <a:off x="9419049" y="3349183"/>
            <a:ext cx="1087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403A985-3625-AE30-1B4F-06183F8EAF38}"/>
              </a:ext>
            </a:extLst>
          </p:cNvPr>
          <p:cNvSpPr txBox="1"/>
          <p:nvPr/>
        </p:nvSpPr>
        <p:spPr>
          <a:xfrm>
            <a:off x="6688238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E048736-568F-C924-9A96-FA0B78D37252}"/>
              </a:ext>
            </a:extLst>
          </p:cNvPr>
          <p:cNvSpPr txBox="1"/>
          <p:nvPr/>
        </p:nvSpPr>
        <p:spPr>
          <a:xfrm>
            <a:off x="8574176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кутник 63">
            <a:extLst>
              <a:ext uri="{FF2B5EF4-FFF2-40B4-BE49-F238E27FC236}">
                <a16:creationId xmlns="" xmlns:a16="http://schemas.microsoft.com/office/drawing/2014/main" id="{7280411C-6539-679D-F448-896194F3B4C0}"/>
              </a:ext>
            </a:extLst>
          </p:cNvPr>
          <p:cNvSpPr/>
          <p:nvPr/>
        </p:nvSpPr>
        <p:spPr>
          <a:xfrm>
            <a:off x="9437402" y="4641551"/>
            <a:ext cx="958200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75EF724-45C2-A3EC-D293-63E3DFD3808D}"/>
              </a:ext>
            </a:extLst>
          </p:cNvPr>
          <p:cNvSpPr txBox="1"/>
          <p:nvPr/>
        </p:nvSpPr>
        <p:spPr>
          <a:xfrm>
            <a:off x="9306181" y="4524012"/>
            <a:ext cx="1406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5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1640128-054B-A079-F3BA-8FBEAEC1AC0F}"/>
              </a:ext>
            </a:extLst>
          </p:cNvPr>
          <p:cNvSpPr txBox="1"/>
          <p:nvPr/>
        </p:nvSpPr>
        <p:spPr>
          <a:xfrm>
            <a:off x="6688238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DA05A09-669C-6078-6451-83DED49EBD60}"/>
              </a:ext>
            </a:extLst>
          </p:cNvPr>
          <p:cNvSpPr txBox="1"/>
          <p:nvPr/>
        </p:nvSpPr>
        <p:spPr>
          <a:xfrm>
            <a:off x="8574176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кутник 67">
            <a:extLst>
              <a:ext uri="{FF2B5EF4-FFF2-40B4-BE49-F238E27FC236}">
                <a16:creationId xmlns="" xmlns:a16="http://schemas.microsoft.com/office/drawing/2014/main" id="{EE6D4C0F-9A87-B899-8F7A-61DD5C660593}"/>
              </a:ext>
            </a:extLst>
          </p:cNvPr>
          <p:cNvSpPr/>
          <p:nvPr/>
        </p:nvSpPr>
        <p:spPr>
          <a:xfrm>
            <a:off x="9437402" y="5862442"/>
            <a:ext cx="958200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249686C-7670-9F5D-8373-BC9678D06730}"/>
              </a:ext>
            </a:extLst>
          </p:cNvPr>
          <p:cNvSpPr txBox="1"/>
          <p:nvPr/>
        </p:nvSpPr>
        <p:spPr>
          <a:xfrm>
            <a:off x="9437206" y="5709489"/>
            <a:ext cx="1157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DF61065-7CDC-B496-801D-0F9EF9E9518D}"/>
              </a:ext>
            </a:extLst>
          </p:cNvPr>
          <p:cNvSpPr txBox="1"/>
          <p:nvPr/>
        </p:nvSpPr>
        <p:spPr>
          <a:xfrm>
            <a:off x="2781523" y="5940970"/>
            <a:ext cx="76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4" descr="Картинки по запросу &quot;клипарт яблоко&quot;">
            <a:extLst>
              <a:ext uri="{FF2B5EF4-FFF2-40B4-BE49-F238E27FC236}">
                <a16:creationId xmlns="" xmlns:a16="http://schemas.microsoft.com/office/drawing/2014/main" id="{9D3CAF9D-B2D7-D274-D194-C825AC2D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38" y="1476678"/>
            <a:ext cx="576868" cy="7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Картинки по запросу &quot;клипарт малина&quot;">
            <a:extLst>
              <a:ext uri="{FF2B5EF4-FFF2-40B4-BE49-F238E27FC236}">
                <a16:creationId xmlns="" xmlns:a16="http://schemas.microsoft.com/office/drawing/2014/main" id="{12FBDF06-5956-96CF-E1A7-17D03C0C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0" y="3169987"/>
            <a:ext cx="834208" cy="8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Картинки по запросу &quot;клипарт слива&quot;">
            <a:extLst>
              <a:ext uri="{FF2B5EF4-FFF2-40B4-BE49-F238E27FC236}">
                <a16:creationId xmlns="" xmlns:a16="http://schemas.microsoft.com/office/drawing/2014/main" id="{084E59B3-3171-F05E-8A8D-58ADD73A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1765011" y="4938836"/>
            <a:ext cx="684887" cy="6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Картинки по запросу &quot;клипарт абрикос&quot;">
            <a:extLst>
              <a:ext uri="{FF2B5EF4-FFF2-40B4-BE49-F238E27FC236}">
                <a16:creationId xmlns="" xmlns:a16="http://schemas.microsoft.com/office/drawing/2014/main" id="{EBD48498-FA0A-3F57-8156-C089C372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50" y="5872984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Картинки по запросу &quot;клипарт банан&quot;">
            <a:extLst>
              <a:ext uri="{FF2B5EF4-FFF2-40B4-BE49-F238E27FC236}">
                <a16:creationId xmlns="" xmlns:a16="http://schemas.microsoft.com/office/drawing/2014/main" id="{97D39198-039A-4D02-D7A4-24C7B920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688">
            <a:off x="1632011" y="4181527"/>
            <a:ext cx="896844" cy="50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Картинки по запросу &quot;клипарт груша&quot;">
            <a:extLst>
              <a:ext uri="{FF2B5EF4-FFF2-40B4-BE49-F238E27FC236}">
                <a16:creationId xmlns="" xmlns:a16="http://schemas.microsoft.com/office/drawing/2014/main" id="{498CC018-F8E9-6F34-17FD-1E21ED271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24" y="2261886"/>
            <a:ext cx="578915" cy="8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артинки по запросу &quot;клипарт груша&quot;">
            <a:extLst>
              <a:ext uri="{FF2B5EF4-FFF2-40B4-BE49-F238E27FC236}">
                <a16:creationId xmlns="" xmlns:a16="http://schemas.microsoft.com/office/drawing/2014/main" id="{58899B64-384E-1602-1B0E-C2386CF9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40" y="1234648"/>
            <a:ext cx="536683" cy="75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Картинки по запросу &quot;клипарт яблоко&quot;">
            <a:extLst>
              <a:ext uri="{FF2B5EF4-FFF2-40B4-BE49-F238E27FC236}">
                <a16:creationId xmlns="" xmlns:a16="http://schemas.microsoft.com/office/drawing/2014/main" id="{DCAEAE37-B531-B719-C06F-248AF306C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69" y="1241293"/>
            <a:ext cx="576868" cy="7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Картинки по запросу &quot;клипарт яблоко&quot;">
            <a:extLst>
              <a:ext uri="{FF2B5EF4-FFF2-40B4-BE49-F238E27FC236}">
                <a16:creationId xmlns="" xmlns:a16="http://schemas.microsoft.com/office/drawing/2014/main" id="{8603D529-0048-455D-515D-8C74DE24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35" y="2249585"/>
            <a:ext cx="576868" cy="7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Картинки по запросу &quot;клипарт абрикос&quot;">
            <a:extLst>
              <a:ext uri="{FF2B5EF4-FFF2-40B4-BE49-F238E27FC236}">
                <a16:creationId xmlns="" xmlns:a16="http://schemas.microsoft.com/office/drawing/2014/main" id="{277A8826-3CC0-E108-F434-162A2C270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26" y="2435752"/>
            <a:ext cx="61712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Картинки по запросу &quot;клипарт малина&quot;">
            <a:extLst>
              <a:ext uri="{FF2B5EF4-FFF2-40B4-BE49-F238E27FC236}">
                <a16:creationId xmlns="" xmlns:a16="http://schemas.microsoft.com/office/drawing/2014/main" id="{8437729D-6923-7440-7D00-06FF93F7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31" y="3452875"/>
            <a:ext cx="834208" cy="8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Картинки по запросу &quot;клипарт груша&quot;">
            <a:extLst>
              <a:ext uri="{FF2B5EF4-FFF2-40B4-BE49-F238E27FC236}">
                <a16:creationId xmlns="" xmlns:a16="http://schemas.microsoft.com/office/drawing/2014/main" id="{090AA7C6-802A-1E0E-88CD-DC9556481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46" y="3415452"/>
            <a:ext cx="536683" cy="75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Картинки по запросу &quot;клипарт банан&quot;">
            <a:extLst>
              <a:ext uri="{FF2B5EF4-FFF2-40B4-BE49-F238E27FC236}">
                <a16:creationId xmlns="" xmlns:a16="http://schemas.microsoft.com/office/drawing/2014/main" id="{029F4B21-49AD-D2AC-BE83-0F9042CA0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4688">
            <a:off x="5463514" y="4758941"/>
            <a:ext cx="896844" cy="50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Картинки по запросу &quot;клипарт слива&quot;">
            <a:extLst>
              <a:ext uri="{FF2B5EF4-FFF2-40B4-BE49-F238E27FC236}">
                <a16:creationId xmlns="" xmlns:a16="http://schemas.microsoft.com/office/drawing/2014/main" id="{E052D69A-1CF2-31AA-0B19-FA78313E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7640444" y="4655607"/>
            <a:ext cx="684887" cy="6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Картинки по запросу &quot;клипарт слива&quot;">
            <a:extLst>
              <a:ext uri="{FF2B5EF4-FFF2-40B4-BE49-F238E27FC236}">
                <a16:creationId xmlns="" xmlns:a16="http://schemas.microsoft.com/office/drawing/2014/main" id="{7E3B6906-3E92-CC15-2E0C-B8D8F9D65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072">
            <a:off x="5668540" y="5795566"/>
            <a:ext cx="684887" cy="6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Картинки по запросу &quot;клипарт яблоко&quot;">
            <a:extLst>
              <a:ext uri="{FF2B5EF4-FFF2-40B4-BE49-F238E27FC236}">
                <a16:creationId xmlns="" xmlns:a16="http://schemas.microsoft.com/office/drawing/2014/main" id="{851BA8C5-1A6A-3AAD-63A3-356A0B5C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52" y="5793806"/>
            <a:ext cx="576868" cy="7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2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10">
            <a:extLst>
              <a:ext uri="{FF2B5EF4-FFF2-40B4-BE49-F238E27FC236}">
                <a16:creationId xmlns="" xmlns:a16="http://schemas.microsoft.com/office/drawing/2014/main" id="{560C3474-9689-E039-43D3-C9E9E55E4172}"/>
              </a:ext>
            </a:extLst>
          </p:cNvPr>
          <p:cNvSpPr/>
          <p:nvPr/>
        </p:nvSpPr>
        <p:spPr>
          <a:xfrm>
            <a:off x="1306286" y="494528"/>
            <a:ext cx="9389498" cy="10839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Актуалізація знань про вивчені міри довжини — сантиметр та дециметр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9" name="Picture 8" descr="53 Tropical Game Tables Illustrations &amp; Clip Art - iStock">
            <a:extLst>
              <a:ext uri="{FF2B5EF4-FFF2-40B4-BE49-F238E27FC236}">
                <a16:creationId xmlns="" xmlns:a16="http://schemas.microsoft.com/office/drawing/2014/main" id="{0EFFBAA4-F48C-D5CE-CFB2-34A15152E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3" b="94286" l="60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9" t="1" r="115" b="6182"/>
          <a:stretch/>
        </p:blipFill>
        <p:spPr bwMode="auto">
          <a:xfrm>
            <a:off x="4749" y="1194763"/>
            <a:ext cx="6420156" cy="52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5E92983-A800-A43C-2A11-AD48109CE1B2}"/>
              </a:ext>
            </a:extLst>
          </p:cNvPr>
          <p:cNvSpPr txBox="1"/>
          <p:nvPr/>
        </p:nvSpPr>
        <p:spPr>
          <a:xfrm>
            <a:off x="1654815" y="2755098"/>
            <a:ext cx="224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см 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7EC7FF4-9BB3-BF45-82BB-6086CA8A2852}"/>
              </a:ext>
            </a:extLst>
          </p:cNvPr>
          <p:cNvSpPr txBox="1"/>
          <p:nvPr/>
        </p:nvSpPr>
        <p:spPr>
          <a:xfrm>
            <a:off x="3066589" y="2716369"/>
            <a:ext cx="1327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дм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05DDB1F-366F-9EFB-DE78-41376A4B9CC9}"/>
              </a:ext>
            </a:extLst>
          </p:cNvPr>
          <p:cNvSpPr txBox="1"/>
          <p:nvPr/>
        </p:nvSpPr>
        <p:spPr>
          <a:xfrm>
            <a:off x="1594496" y="4062306"/>
            <a:ext cx="1595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дм 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F2C481B-EC5D-3E23-0C0C-6F1468949E9E}"/>
              </a:ext>
            </a:extLst>
          </p:cNvPr>
          <p:cNvSpPr txBox="1"/>
          <p:nvPr/>
        </p:nvSpPr>
        <p:spPr>
          <a:xfrm>
            <a:off x="3134516" y="4038278"/>
            <a:ext cx="159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 см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DC70B28-6487-5ED5-282A-55F4E3663BF5}"/>
              </a:ext>
            </a:extLst>
          </p:cNvPr>
          <p:cNvSpPr txBox="1"/>
          <p:nvPr/>
        </p:nvSpPr>
        <p:spPr>
          <a:xfrm>
            <a:off x="1536360" y="3460328"/>
            <a:ext cx="182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см  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7B0039D-77CA-E305-1526-FAADDE27FE26}"/>
              </a:ext>
            </a:extLst>
          </p:cNvPr>
          <p:cNvSpPr txBox="1"/>
          <p:nvPr/>
        </p:nvSpPr>
        <p:spPr>
          <a:xfrm>
            <a:off x="3257866" y="3418863"/>
            <a:ext cx="157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дм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8" descr="53 Tropical Game Tables Illustrations &amp; Clip Art - iStock">
            <a:extLst>
              <a:ext uri="{FF2B5EF4-FFF2-40B4-BE49-F238E27FC236}">
                <a16:creationId xmlns="" xmlns:a16="http://schemas.microsoft.com/office/drawing/2014/main" id="{71A8B023-48A3-30BE-4F55-DA04B4A3A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3" b="94286" l="60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9" t="1" r="3627" b="6182"/>
          <a:stretch/>
        </p:blipFill>
        <p:spPr bwMode="auto">
          <a:xfrm>
            <a:off x="5720812" y="1222726"/>
            <a:ext cx="6449863" cy="52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521156B-B713-2BCF-5B3B-98BB0ECE954D}"/>
              </a:ext>
            </a:extLst>
          </p:cNvPr>
          <p:cNvSpPr txBox="1"/>
          <p:nvPr/>
        </p:nvSpPr>
        <p:spPr>
          <a:xfrm>
            <a:off x="7573347" y="2771552"/>
            <a:ext cx="153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дм 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3758A04-CC75-1759-6BE9-4EA87944BABE}"/>
              </a:ext>
            </a:extLst>
          </p:cNvPr>
          <p:cNvSpPr txBox="1"/>
          <p:nvPr/>
        </p:nvSpPr>
        <p:spPr>
          <a:xfrm>
            <a:off x="8749924" y="2734996"/>
            <a:ext cx="253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___см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B4BDFBD-DFFE-BF6C-AEBF-CDAB49A0A1FE}"/>
              </a:ext>
            </a:extLst>
          </p:cNvPr>
          <p:cNvSpPr txBox="1"/>
          <p:nvPr/>
        </p:nvSpPr>
        <p:spPr>
          <a:xfrm>
            <a:off x="7529917" y="3624663"/>
            <a:ext cx="153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см 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1FADAC8-B7E0-1AD5-3296-6B92460073E4}"/>
              </a:ext>
            </a:extLst>
          </p:cNvPr>
          <p:cNvSpPr txBox="1"/>
          <p:nvPr/>
        </p:nvSpPr>
        <p:spPr>
          <a:xfrm>
            <a:off x="8873013" y="3595825"/>
            <a:ext cx="182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 дм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9F68DEE-815D-9832-8E88-E2E036D52E8E}"/>
              </a:ext>
            </a:extLst>
          </p:cNvPr>
          <p:cNvSpPr txBox="1"/>
          <p:nvPr/>
        </p:nvSpPr>
        <p:spPr>
          <a:xfrm>
            <a:off x="7646868" y="4439858"/>
            <a:ext cx="153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дм =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6C69E7C-ED2F-EAAE-640C-5A562E406EA2}"/>
              </a:ext>
            </a:extLst>
          </p:cNvPr>
          <p:cNvSpPr txBox="1"/>
          <p:nvPr/>
        </p:nvSpPr>
        <p:spPr>
          <a:xfrm>
            <a:off x="8749924" y="4400287"/>
            <a:ext cx="253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___см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7D91CA2-259F-77A4-A89B-291C323575AE}"/>
              </a:ext>
            </a:extLst>
          </p:cNvPr>
          <p:cNvSpPr txBox="1"/>
          <p:nvPr/>
        </p:nvSpPr>
        <p:spPr>
          <a:xfrm>
            <a:off x="3134516" y="2667733"/>
            <a:ext cx="68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1E01177-3AA6-FD94-52F8-2C5F1C15EBE9}"/>
              </a:ext>
            </a:extLst>
          </p:cNvPr>
          <p:cNvSpPr txBox="1"/>
          <p:nvPr/>
        </p:nvSpPr>
        <p:spPr>
          <a:xfrm>
            <a:off x="3186417" y="4003638"/>
            <a:ext cx="82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D6341D7-FB48-7F5A-F176-885C6F5C513C}"/>
              </a:ext>
            </a:extLst>
          </p:cNvPr>
          <p:cNvSpPr txBox="1"/>
          <p:nvPr/>
        </p:nvSpPr>
        <p:spPr>
          <a:xfrm>
            <a:off x="3358252" y="3380787"/>
            <a:ext cx="68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DC704C2-7F0E-CD0C-9353-E6D52D0217D2}"/>
              </a:ext>
            </a:extLst>
          </p:cNvPr>
          <p:cNvSpPr txBox="1"/>
          <p:nvPr/>
        </p:nvSpPr>
        <p:spPr>
          <a:xfrm>
            <a:off x="8929796" y="2695696"/>
            <a:ext cx="6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ADB65F9-6B05-9DF1-2B20-437EA34E8600}"/>
              </a:ext>
            </a:extLst>
          </p:cNvPr>
          <p:cNvSpPr txBox="1"/>
          <p:nvPr/>
        </p:nvSpPr>
        <p:spPr>
          <a:xfrm>
            <a:off x="8957487" y="3567862"/>
            <a:ext cx="40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9893CC6-54BF-562A-8C62-DCD1AF00DC9E}"/>
              </a:ext>
            </a:extLst>
          </p:cNvPr>
          <p:cNvSpPr txBox="1"/>
          <p:nvPr/>
        </p:nvSpPr>
        <p:spPr>
          <a:xfrm>
            <a:off x="8906573" y="4402822"/>
            <a:ext cx="685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</a:t>
            </a:r>
            <a:endParaRPr lang="x-non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4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-200354" y="2608714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3" y="4311113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7">
            <a:extLst>
              <a:ext uri="{FF2B5EF4-FFF2-40B4-BE49-F238E27FC236}">
                <a16:creationId xmlns="" xmlns:a16="http://schemas.microsoft.com/office/drawing/2014/main" id="{84196B2B-A369-D8F2-8123-2FCB91BE35C8}"/>
              </a:ext>
            </a:extLst>
          </p:cNvPr>
          <p:cNvSpPr/>
          <p:nvPr/>
        </p:nvSpPr>
        <p:spPr>
          <a:xfrm>
            <a:off x="968829" y="504602"/>
            <a:ext cx="9903954" cy="6842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Мотивація навчальної діяльності. Проблемне питання</a:t>
            </a:r>
          </a:p>
        </p:txBody>
      </p:sp>
      <p:sp>
        <p:nvSpPr>
          <p:cNvPr id="24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D4F1F2BD-381B-306F-D214-7B5796881CFA}"/>
              </a:ext>
            </a:extLst>
          </p:cNvPr>
          <p:cNvSpPr/>
          <p:nvPr/>
        </p:nvSpPr>
        <p:spPr>
          <a:xfrm>
            <a:off x="3731188" y="4443410"/>
            <a:ext cx="8110524" cy="18783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Петрик з мамою прийшли до магазину. Мама сказала Петрикові, що їм потрібно купити 200 см тканини. Петрик-першокласник знає міри довжини сантиметр та дециметр, інструмент для вимірювання — лінійку та вважає, що продавчиням буде складно відміряти таку довжину тканини. А ви як уважаєте? Можливо, існує якась інша міра довжини, більша за сантиметр та дециметр? Чи чули ви про неї?</a:t>
            </a:r>
          </a:p>
        </p:txBody>
      </p:sp>
      <p:sp>
        <p:nvSpPr>
          <p:cNvPr id="25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44D190DE-3ADA-2A9A-E86F-CD78F8153742}"/>
              </a:ext>
            </a:extLst>
          </p:cNvPr>
          <p:cNvSpPr/>
          <p:nvPr/>
        </p:nvSpPr>
        <p:spPr>
          <a:xfrm>
            <a:off x="3731188" y="4431564"/>
            <a:ext cx="8110524" cy="18783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Так, дійсно. Існує більша міра довжини, а називається вона –  метр. З цією мірою ми сьогодні ознайомимося, а також будемо вдосконалювати свої вміння у додаванні та відніманні двоцифрових чисел і розв’язуванні задач.</a:t>
            </a:r>
          </a:p>
        </p:txBody>
      </p:sp>
      <p:pic>
        <p:nvPicPr>
          <p:cNvPr id="26" name="Picture 2" descr="Магазин, ткань, продавец. Магазин, вектор, ткань, иллюстрация, продавец. |  CanStock">
            <a:extLst>
              <a:ext uri="{FF2B5EF4-FFF2-40B4-BE49-F238E27FC236}">
                <a16:creationId xmlns="" xmlns:a16="http://schemas.microsoft.com/office/drawing/2014/main" id="{B978DDB9-DCCC-3CC0-238C-711214D95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4"/>
          <a:stretch/>
        </p:blipFill>
        <p:spPr bwMode="auto">
          <a:xfrm>
            <a:off x="3551626" y="1275111"/>
            <a:ext cx="4142989" cy="266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8729A4C-A844-030F-51E4-CAD7D25F3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920322" y="1275111"/>
            <a:ext cx="1427312" cy="2986495"/>
          </a:xfrm>
          <a:prstGeom prst="rect">
            <a:avLst/>
          </a:prstGeom>
        </p:spPr>
      </p:pic>
      <p:pic>
        <p:nvPicPr>
          <p:cNvPr id="28" name="Picture 2" descr="Green Cartoon Ruler Clip Art | Clipart Panda - Free Clipart Images">
            <a:extLst>
              <a:ext uri="{FF2B5EF4-FFF2-40B4-BE49-F238E27FC236}">
                <a16:creationId xmlns="" xmlns:a16="http://schemas.microsoft.com/office/drawing/2014/main" id="{6803CECA-B503-A839-D09F-4EE0142F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4089">
            <a:off x="9500284" y="2581795"/>
            <a:ext cx="754267" cy="16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590EDEB-3E1D-388B-4F02-EC6F64CE2756}"/>
              </a:ext>
            </a:extLst>
          </p:cNvPr>
          <p:cNvSpPr txBox="1"/>
          <p:nvPr/>
        </p:nvSpPr>
        <p:spPr>
          <a:xfrm>
            <a:off x="1572011" y="1524033"/>
            <a:ext cx="165332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МЕТР</a:t>
            </a:r>
            <a:endParaRPr lang="x-non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5790" y="581614"/>
            <a:ext cx="8732066" cy="86618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5681" y="1846264"/>
            <a:ext cx="546207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ми продовжимо ознайомлення з величинами.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Ми </a:t>
            </a:r>
            <a:r>
              <a:rPr lang="uk-UA" sz="2800" b="1" dirty="0">
                <a:solidFill>
                  <a:schemeClr val="bg1"/>
                </a:solidFill>
              </a:rPr>
              <a:t>звернемо увагу на довжину. Ознайомимося з новою більшою одиницею вимірювання довжини – 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метром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350879" y="633672"/>
            <a:ext cx="9370317" cy="74881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Метр – одиниця довжини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D20CBE4-F64F-71FF-B80B-2893C1A34BC1}"/>
              </a:ext>
            </a:extLst>
          </p:cNvPr>
          <p:cNvSpPr/>
          <p:nvPr/>
        </p:nvSpPr>
        <p:spPr>
          <a:xfrm>
            <a:off x="1845138" y="1438241"/>
            <a:ext cx="8381798" cy="90190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 малюнку </a:t>
            </a:r>
            <a:r>
              <a:rPr lang="uk-UA" sz="2400" b="1" dirty="0" smtClean="0">
                <a:solidFill>
                  <a:srgbClr val="7030A0"/>
                </a:solidFill>
              </a:rPr>
              <a:t>зображено МЕТР – прилад </a:t>
            </a:r>
            <a:r>
              <a:rPr lang="uk-UA" sz="2400" b="1" dirty="0">
                <a:solidFill>
                  <a:srgbClr val="7030A0"/>
                </a:solidFill>
              </a:rPr>
              <a:t>для вимірювання довжини. Він має 10 ланок, кожна з яких завдовжки 10 см.</a:t>
            </a:r>
          </a:p>
        </p:txBody>
      </p:sp>
      <p:sp>
        <p:nvSpPr>
          <p:cNvPr id="31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889B543-BE35-E56E-010A-40979F359D65}"/>
              </a:ext>
            </a:extLst>
          </p:cNvPr>
          <p:cNvSpPr/>
          <p:nvPr/>
        </p:nvSpPr>
        <p:spPr>
          <a:xfrm>
            <a:off x="2851696" y="4540659"/>
            <a:ext cx="3025813" cy="79654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Коротко записують:</a:t>
            </a:r>
          </a:p>
        </p:txBody>
      </p:sp>
      <p:pic>
        <p:nvPicPr>
          <p:cNvPr id="35" name="Picture 8" descr="Приключения мистера Пибоди и Шермана - Приключения мистера Пибоди и Шермана  - YouLoveIt.ru">
            <a:extLst>
              <a:ext uri="{FF2B5EF4-FFF2-40B4-BE49-F238E27FC236}">
                <a16:creationId xmlns="" xmlns:a16="http://schemas.microsoft.com/office/drawing/2014/main" id="{A2D8DB0B-4BE2-CA0C-E9B2-3C335357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016" y="2912550"/>
            <a:ext cx="2477628" cy="262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4DC6BE87-DD8C-CF6F-6C0D-451454CB8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8" t="4532" r="83151" b="89509"/>
          <a:stretch/>
        </p:blipFill>
        <p:spPr>
          <a:xfrm>
            <a:off x="6024423" y="4434767"/>
            <a:ext cx="1693540" cy="1015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0AD13703-921C-005D-A3F1-6557B542F6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335520" y="4548333"/>
            <a:ext cx="477683" cy="75622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AB74A811-A0ED-6BF4-99FA-2DC644C721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7" r="1"/>
          <a:stretch/>
        </p:blipFill>
        <p:spPr>
          <a:xfrm>
            <a:off x="6741649" y="4548333"/>
            <a:ext cx="569789" cy="1203270"/>
          </a:xfrm>
          <a:prstGeom prst="rect">
            <a:avLst/>
          </a:prstGeom>
        </p:spPr>
      </p:pic>
      <p:grpSp>
        <p:nvGrpSpPr>
          <p:cNvPr id="42" name="Групувати 11">
            <a:extLst>
              <a:ext uri="{FF2B5EF4-FFF2-40B4-BE49-F238E27FC236}">
                <a16:creationId xmlns="" xmlns:a16="http://schemas.microsoft.com/office/drawing/2014/main" id="{88C9B9A7-9DCE-4523-BE53-A3402CB68E03}"/>
              </a:ext>
            </a:extLst>
          </p:cNvPr>
          <p:cNvGrpSpPr/>
          <p:nvPr/>
        </p:nvGrpSpPr>
        <p:grpSpPr>
          <a:xfrm>
            <a:off x="2350961" y="2306074"/>
            <a:ext cx="3760273" cy="2387112"/>
            <a:chOff x="4666904" y="2390567"/>
            <a:chExt cx="3931578" cy="2792587"/>
          </a:xfrm>
        </p:grpSpPr>
        <p:pic>
          <p:nvPicPr>
            <p:cNvPr id="43" name="Picture 6" descr="Wooden Yardstick Stock Illustrations – 99 Wooden Yardstick Stock  Illustrations, Vectors &amp; Clipart - Dreamstime">
              <a:extLst>
                <a:ext uri="{FF2B5EF4-FFF2-40B4-BE49-F238E27FC236}">
                  <a16:creationId xmlns="" xmlns:a16="http://schemas.microsoft.com/office/drawing/2014/main" id="{73BDC85B-4DDF-35DE-6A6E-071107A767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09" b="97237" l="28375" r="90000">
                          <a14:foregroundMark x1="31563" y1="31088" x2="31563" y2="310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88" r="65429"/>
            <a:stretch/>
          </p:blipFill>
          <p:spPr bwMode="auto">
            <a:xfrm rot="1065921">
              <a:off x="7992461" y="2433522"/>
              <a:ext cx="606021" cy="2739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 descr="Wooden Yardstick Stock Illustrations – 99 Wooden Yardstick Stock  Illustrations, Vectors &amp; Clipart - Dreamstime">
              <a:extLst>
                <a:ext uri="{FF2B5EF4-FFF2-40B4-BE49-F238E27FC236}">
                  <a16:creationId xmlns="" xmlns:a16="http://schemas.microsoft.com/office/drawing/2014/main" id="{FF7B59CB-B56F-DEE3-AF50-459F06AF07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09" b="97237" l="28375" r="90000">
                          <a14:foregroundMark x1="31563" y1="31088" x2="31563" y2="310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88" r="65429"/>
            <a:stretch/>
          </p:blipFill>
          <p:spPr bwMode="auto">
            <a:xfrm rot="1065921">
              <a:off x="6974335" y="2418320"/>
              <a:ext cx="606021" cy="2739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 descr="Wooden Yardstick Stock Illustrations – 99 Wooden Yardstick Stock  Illustrations, Vectors &amp; Clipart - Dreamstime">
              <a:extLst>
                <a:ext uri="{FF2B5EF4-FFF2-40B4-BE49-F238E27FC236}">
                  <a16:creationId xmlns="" xmlns:a16="http://schemas.microsoft.com/office/drawing/2014/main" id="{F9D5EEA9-8AC9-D083-4D44-6CDDF34AA9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09" b="97237" l="35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29"/>
            <a:stretch/>
          </p:blipFill>
          <p:spPr bwMode="auto">
            <a:xfrm>
              <a:off x="4666904" y="2390567"/>
              <a:ext cx="2591903" cy="2712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Wooden Yardstick Stock Illustrations – 99 Wooden Yardstick Stock  Illustrations, Vectors &amp; Clipart - Dreamstime">
              <a:extLst>
                <a:ext uri="{FF2B5EF4-FFF2-40B4-BE49-F238E27FC236}">
                  <a16:creationId xmlns="" xmlns:a16="http://schemas.microsoft.com/office/drawing/2014/main" id="{DC68B29C-F447-5DF0-A839-E80A7DDEBA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009" b="97237" l="28375" r="90000">
                          <a14:foregroundMark x1="31563" y1="31088" x2="31563" y2="310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88" r="65429"/>
            <a:stretch/>
          </p:blipFill>
          <p:spPr bwMode="auto">
            <a:xfrm rot="20962408">
              <a:off x="7476329" y="2443469"/>
              <a:ext cx="606021" cy="2739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1584" y="4434767"/>
            <a:ext cx="292777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1 м = 100 см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9" name="Picture 2" descr="Рулетка в векторе - 18 Марта 2015 - Векторная графи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48" y="2574451"/>
            <a:ext cx="2491056" cy="155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Сантиметр Иллюстрации и клипарты. 14 936 Сантиметр иллюстрации на условиях  «роялти-фри», рисунки и графика для поиска от тысяч авторов векторных  клипартов в формате EPS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75" y="2223357"/>
            <a:ext cx="2243567" cy="199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531584" y="5179284"/>
            <a:ext cx="292777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1 м = 10 дм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12431</TotalTime>
  <Words>702</Words>
  <Application>Microsoft Office PowerPoint</Application>
  <PresentationFormat>Произвольный</PresentationFormat>
  <Paragraphs>200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1339</cp:revision>
  <dcterms:created xsi:type="dcterms:W3CDTF">2018-01-05T16:38:53Z</dcterms:created>
  <dcterms:modified xsi:type="dcterms:W3CDTF">2024-04-03T07:23:04Z</dcterms:modified>
</cp:coreProperties>
</file>