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1146" r:id="rId3"/>
    <p:sldId id="1186" r:id="rId4"/>
    <p:sldId id="1182" r:id="rId5"/>
    <p:sldId id="1185" r:id="rId6"/>
    <p:sldId id="1180" r:id="rId7"/>
    <p:sldId id="1166" r:id="rId8"/>
    <p:sldId id="1172" r:id="rId9"/>
    <p:sldId id="1178" r:id="rId10"/>
    <p:sldId id="1179" r:id="rId11"/>
    <p:sldId id="1135" r:id="rId12"/>
    <p:sldId id="1090" r:id="rId13"/>
    <p:sldId id="1100" r:id="rId14"/>
    <p:sldId id="1169" r:id="rId15"/>
    <p:sldId id="1181" r:id="rId16"/>
    <p:sldId id="794" r:id="rId17"/>
    <p:sldId id="850" r:id="rId18"/>
    <p:sldId id="116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38BA"/>
    <a:srgbClr val="FF3300"/>
    <a:srgbClr val="EF71CE"/>
    <a:srgbClr val="FF5050"/>
    <a:srgbClr val="295FFF"/>
    <a:srgbClr val="463EDE"/>
    <a:srgbClr val="322ADA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6" autoAdjust="0"/>
    <p:restoredTop sz="94660"/>
  </p:normalViewPr>
  <p:slideViewPr>
    <p:cSldViewPr snapToGrid="0">
      <p:cViewPr varScale="1">
        <p:scale>
          <a:sx n="83" d="100"/>
          <a:sy n="83" d="100"/>
        </p:scale>
        <p:origin x="-546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781B1E-F8C4-4597-843A-0EAE9000DD23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11BE1E0-2FCF-4F5D-B40C-C9F46BE22818}">
      <dgm:prSet phldrT="[Текст]"/>
      <dgm:spPr>
        <a:solidFill>
          <a:srgbClr val="FFC000"/>
        </a:solidFill>
      </dgm:spPr>
      <dgm:t>
        <a:bodyPr/>
        <a:lstStyle/>
        <a:p>
          <a:r>
            <a:rPr lang="uk-UA" b="1" dirty="0" smtClean="0"/>
            <a:t>урок</a:t>
          </a:r>
          <a:endParaRPr lang="ru-RU" b="1" dirty="0"/>
        </a:p>
      </dgm:t>
    </dgm:pt>
    <dgm:pt modelId="{52B989FD-C89F-4D37-843F-7A4F643DDB8A}" type="parTrans" cxnId="{D5EA7B3E-0D3C-4575-BBE9-4B8768AA9395}">
      <dgm:prSet/>
      <dgm:spPr/>
      <dgm:t>
        <a:bodyPr/>
        <a:lstStyle/>
        <a:p>
          <a:endParaRPr lang="ru-RU"/>
        </a:p>
      </dgm:t>
    </dgm:pt>
    <dgm:pt modelId="{20403D49-7A16-4E5C-8E4F-DA110DC9157C}" type="sibTrans" cxnId="{D5EA7B3E-0D3C-4575-BBE9-4B8768AA9395}">
      <dgm:prSet/>
      <dgm:spPr/>
      <dgm:t>
        <a:bodyPr/>
        <a:lstStyle/>
        <a:p>
          <a:endParaRPr lang="ru-RU"/>
        </a:p>
      </dgm:t>
    </dgm:pt>
    <dgm:pt modelId="{E14F5D1D-2235-4A78-B962-6AB89CDB34AD}">
      <dgm:prSet phldrT="[Текст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uk-UA" sz="3600" b="1" dirty="0" smtClean="0"/>
            <a:t>цікавий</a:t>
          </a:r>
          <a:endParaRPr lang="ru-RU" sz="3600" b="1" dirty="0"/>
        </a:p>
      </dgm:t>
    </dgm:pt>
    <dgm:pt modelId="{46F52824-6C77-4C95-9D70-53F13A911034}" type="parTrans" cxnId="{B995C2F3-31AA-4CD2-8210-F04AC07A9B66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909382CF-1F2A-4D18-A109-203AD92C7D67}" type="sibTrans" cxnId="{B995C2F3-31AA-4CD2-8210-F04AC07A9B66}">
      <dgm:prSet/>
      <dgm:spPr/>
      <dgm:t>
        <a:bodyPr/>
        <a:lstStyle/>
        <a:p>
          <a:endParaRPr lang="ru-RU"/>
        </a:p>
      </dgm:t>
    </dgm:pt>
    <dgm:pt modelId="{F016CD53-4314-44C8-8851-271A8386442A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uk-UA" sz="3600" b="1" dirty="0" smtClean="0"/>
            <a:t>нудний</a:t>
          </a:r>
          <a:endParaRPr lang="ru-RU" sz="3600" b="1" dirty="0"/>
        </a:p>
      </dgm:t>
    </dgm:pt>
    <dgm:pt modelId="{E85B6E4D-70A7-4DB1-A1A0-A1519B498753}" type="parTrans" cxnId="{748E59BD-2C29-4AF4-AC12-330BF3616D1D}">
      <dgm:prSet/>
      <dgm:spPr>
        <a:solidFill>
          <a:srgbClr val="7030A0"/>
        </a:solidFill>
      </dgm:spPr>
      <dgm:t>
        <a:bodyPr/>
        <a:lstStyle/>
        <a:p>
          <a:endParaRPr lang="ru-RU"/>
        </a:p>
      </dgm:t>
    </dgm:pt>
    <dgm:pt modelId="{7A085252-BEF4-44B7-81C7-91A5E37EA4E6}" type="sibTrans" cxnId="{748E59BD-2C29-4AF4-AC12-330BF3616D1D}">
      <dgm:prSet/>
      <dgm:spPr/>
      <dgm:t>
        <a:bodyPr/>
        <a:lstStyle/>
        <a:p>
          <a:endParaRPr lang="ru-RU"/>
        </a:p>
      </dgm:t>
    </dgm:pt>
    <dgm:pt modelId="{C7962517-4C5C-42CA-BFBB-E232FC2B266D}">
      <dgm:prSet phldrT="[Текст]" custT="1"/>
      <dgm:spPr>
        <a:solidFill>
          <a:srgbClr val="E838BA"/>
        </a:solidFill>
      </dgm:spPr>
      <dgm:t>
        <a:bodyPr/>
        <a:lstStyle/>
        <a:p>
          <a:r>
            <a:rPr lang="uk-UA" sz="3600" b="1" dirty="0" err="1" smtClean="0"/>
            <a:t>пізнаваль</a:t>
          </a:r>
          <a:r>
            <a:rPr lang="uk-UA" sz="3600" b="1" dirty="0" smtClean="0"/>
            <a:t>-ний</a:t>
          </a:r>
          <a:endParaRPr lang="ru-RU" sz="3600" b="1" dirty="0"/>
        </a:p>
      </dgm:t>
    </dgm:pt>
    <dgm:pt modelId="{FB51DD19-8365-4539-BC19-2E62842AA665}" type="parTrans" cxnId="{61E4E69C-425F-4B4A-8490-8F0B3788F53E}">
      <dgm:prSet/>
      <dgm:spPr>
        <a:solidFill>
          <a:srgbClr val="E838BA"/>
        </a:solidFill>
      </dgm:spPr>
      <dgm:t>
        <a:bodyPr/>
        <a:lstStyle/>
        <a:p>
          <a:endParaRPr lang="ru-RU"/>
        </a:p>
      </dgm:t>
    </dgm:pt>
    <dgm:pt modelId="{60323AE2-2A5B-47A8-BDF0-E4C81AB8B28B}" type="sibTrans" cxnId="{61E4E69C-425F-4B4A-8490-8F0B3788F53E}">
      <dgm:prSet/>
      <dgm:spPr/>
      <dgm:t>
        <a:bodyPr/>
        <a:lstStyle/>
        <a:p>
          <a:endParaRPr lang="ru-RU"/>
        </a:p>
      </dgm:t>
    </dgm:pt>
    <dgm:pt modelId="{3F736675-4146-4E95-9E88-00E945979D80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3600" b="1" dirty="0" smtClean="0"/>
            <a:t>довгий</a:t>
          </a:r>
          <a:endParaRPr lang="ru-RU" sz="3600" b="1" dirty="0"/>
        </a:p>
      </dgm:t>
    </dgm:pt>
    <dgm:pt modelId="{0751368C-5490-4419-8EE3-56792E0EC74B}" type="parTrans" cxnId="{26F7FA7E-8C96-4B9B-8184-630B3FB46B95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BF7E7A0F-8BFE-41BF-91F1-281379ED4C9F}" type="sibTrans" cxnId="{26F7FA7E-8C96-4B9B-8184-630B3FB46B95}">
      <dgm:prSet/>
      <dgm:spPr/>
      <dgm:t>
        <a:bodyPr/>
        <a:lstStyle/>
        <a:p>
          <a:endParaRPr lang="ru-RU"/>
        </a:p>
      </dgm:t>
    </dgm:pt>
    <dgm:pt modelId="{2252AE63-8550-48D5-B76D-33F4776E21D7}">
      <dgm:prSet custT="1"/>
      <dgm:spPr>
        <a:solidFill>
          <a:srgbClr val="FF3300"/>
        </a:solidFill>
      </dgm:spPr>
      <dgm:t>
        <a:bodyPr/>
        <a:lstStyle/>
        <a:p>
          <a:r>
            <a:rPr lang="uk-UA" sz="3600" b="1" dirty="0" smtClean="0"/>
            <a:t>швидкий</a:t>
          </a:r>
          <a:endParaRPr lang="ru-RU" sz="3600" b="1" dirty="0"/>
        </a:p>
      </dgm:t>
    </dgm:pt>
    <dgm:pt modelId="{43D7AFE5-A151-4A39-BE65-75D4FCB60E50}" type="parTrans" cxnId="{91C5C2D8-1F85-480C-BB37-28924ED47A5F}">
      <dgm:prSet/>
      <dgm:spPr>
        <a:solidFill>
          <a:srgbClr val="FF3300"/>
        </a:solidFill>
      </dgm:spPr>
      <dgm:t>
        <a:bodyPr/>
        <a:lstStyle/>
        <a:p>
          <a:endParaRPr lang="ru-RU"/>
        </a:p>
      </dgm:t>
    </dgm:pt>
    <dgm:pt modelId="{49FC656A-AA47-4A86-9894-149F4A5DC331}" type="sibTrans" cxnId="{91C5C2D8-1F85-480C-BB37-28924ED47A5F}">
      <dgm:prSet/>
      <dgm:spPr/>
      <dgm:t>
        <a:bodyPr/>
        <a:lstStyle/>
        <a:p>
          <a:endParaRPr lang="ru-RU"/>
        </a:p>
      </dgm:t>
    </dgm:pt>
    <dgm:pt modelId="{E3DA2B5F-5B05-4A0B-A7DD-509193D4E17C}" type="pres">
      <dgm:prSet presAssocID="{D4781B1E-F8C4-4597-843A-0EAE9000DD2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DA17EA-73B1-430F-B0C0-A6399710F092}" type="pres">
      <dgm:prSet presAssocID="{D11BE1E0-2FCF-4F5D-B40C-C9F46BE22818}" presName="centerShape" presStyleLbl="node0" presStyleIdx="0" presStyleCnt="1"/>
      <dgm:spPr/>
      <dgm:t>
        <a:bodyPr/>
        <a:lstStyle/>
        <a:p>
          <a:endParaRPr lang="ru-RU"/>
        </a:p>
      </dgm:t>
    </dgm:pt>
    <dgm:pt modelId="{322D643B-98E7-48FB-B365-19A4E35E80BE}" type="pres">
      <dgm:prSet presAssocID="{46F52824-6C77-4C95-9D70-53F13A911034}" presName="parTrans" presStyleLbl="bgSibTrans2D1" presStyleIdx="0" presStyleCnt="5"/>
      <dgm:spPr/>
      <dgm:t>
        <a:bodyPr/>
        <a:lstStyle/>
        <a:p>
          <a:endParaRPr lang="ru-RU"/>
        </a:p>
      </dgm:t>
    </dgm:pt>
    <dgm:pt modelId="{93688CAB-E69F-4828-B1A4-C8BA928A3C5C}" type="pres">
      <dgm:prSet presAssocID="{E14F5D1D-2235-4A78-B962-6AB89CDB34A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F4133-705B-422C-A43F-E1CBC8EB6FB8}" type="pres">
      <dgm:prSet presAssocID="{E85B6E4D-70A7-4DB1-A1A0-A1519B498753}" presName="parTrans" presStyleLbl="bgSibTrans2D1" presStyleIdx="1" presStyleCnt="5"/>
      <dgm:spPr/>
      <dgm:t>
        <a:bodyPr/>
        <a:lstStyle/>
        <a:p>
          <a:endParaRPr lang="ru-RU"/>
        </a:p>
      </dgm:t>
    </dgm:pt>
    <dgm:pt modelId="{F21D2CB4-61F7-4C96-88D6-482ADA1F7E14}" type="pres">
      <dgm:prSet presAssocID="{F016CD53-4314-44C8-8851-271A8386442A}" presName="node" presStyleLbl="node1" presStyleIdx="1" presStyleCnt="5" custRadScaleRad="105946" custRadScaleInc="-179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DF4519-05E7-4E60-B563-B73106BC51CA}" type="pres">
      <dgm:prSet presAssocID="{FB51DD19-8365-4539-BC19-2E62842AA665}" presName="parTrans" presStyleLbl="bgSibTrans2D1" presStyleIdx="2" presStyleCnt="5"/>
      <dgm:spPr/>
      <dgm:t>
        <a:bodyPr/>
        <a:lstStyle/>
        <a:p>
          <a:endParaRPr lang="ru-RU"/>
        </a:p>
      </dgm:t>
    </dgm:pt>
    <dgm:pt modelId="{2BCCC9C3-A556-4EBF-A2F7-AA7AE81151C5}" type="pres">
      <dgm:prSet presAssocID="{C7962517-4C5C-42CA-BFBB-E232FC2B266D}" presName="node" presStyleLbl="node1" presStyleIdx="2" presStyleCnt="5" custScaleX="1311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A86CE5-EC7C-46F2-A933-03A0CFACB5F2}" type="pres">
      <dgm:prSet presAssocID="{0751368C-5490-4419-8EE3-56792E0EC74B}" presName="parTrans" presStyleLbl="bgSibTrans2D1" presStyleIdx="3" presStyleCnt="5"/>
      <dgm:spPr/>
      <dgm:t>
        <a:bodyPr/>
        <a:lstStyle/>
        <a:p>
          <a:endParaRPr lang="ru-RU"/>
        </a:p>
      </dgm:t>
    </dgm:pt>
    <dgm:pt modelId="{886191E9-BEED-4D49-9BC0-55CF97BBD098}" type="pres">
      <dgm:prSet presAssocID="{3F736675-4146-4E95-9E88-00E945979D80}" presName="node" presStyleLbl="node1" presStyleIdx="3" presStyleCnt="5" custRadScaleRad="102763" custRadScaleInc="208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D48452-783F-4794-8177-6F90FAAEFC3F}" type="pres">
      <dgm:prSet presAssocID="{43D7AFE5-A151-4A39-BE65-75D4FCB60E50}" presName="parTrans" presStyleLbl="bgSibTrans2D1" presStyleIdx="4" presStyleCnt="5"/>
      <dgm:spPr/>
      <dgm:t>
        <a:bodyPr/>
        <a:lstStyle/>
        <a:p>
          <a:endParaRPr lang="ru-RU"/>
        </a:p>
      </dgm:t>
    </dgm:pt>
    <dgm:pt modelId="{BB208B9D-B692-4ADE-BCA6-F15EAB400D8C}" type="pres">
      <dgm:prSet presAssocID="{2252AE63-8550-48D5-B76D-33F4776E21D7}" presName="node" presStyleLbl="node1" presStyleIdx="4" presStyleCnt="5" custScaleX="1170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EFE6D9-CB41-436F-A5F6-DD5D5BDD7475}" type="presOf" srcId="{43D7AFE5-A151-4A39-BE65-75D4FCB60E50}" destId="{ADD48452-783F-4794-8177-6F90FAAEFC3F}" srcOrd="0" destOrd="0" presId="urn:microsoft.com/office/officeart/2005/8/layout/radial4"/>
    <dgm:cxn modelId="{DD43144F-9DE3-456B-834B-F152D4146BCA}" type="presOf" srcId="{E85B6E4D-70A7-4DB1-A1A0-A1519B498753}" destId="{97AF4133-705B-422C-A43F-E1CBC8EB6FB8}" srcOrd="0" destOrd="0" presId="urn:microsoft.com/office/officeart/2005/8/layout/radial4"/>
    <dgm:cxn modelId="{B995C2F3-31AA-4CD2-8210-F04AC07A9B66}" srcId="{D11BE1E0-2FCF-4F5D-B40C-C9F46BE22818}" destId="{E14F5D1D-2235-4A78-B962-6AB89CDB34AD}" srcOrd="0" destOrd="0" parTransId="{46F52824-6C77-4C95-9D70-53F13A911034}" sibTransId="{909382CF-1F2A-4D18-A109-203AD92C7D67}"/>
    <dgm:cxn modelId="{61E4E69C-425F-4B4A-8490-8F0B3788F53E}" srcId="{D11BE1E0-2FCF-4F5D-B40C-C9F46BE22818}" destId="{C7962517-4C5C-42CA-BFBB-E232FC2B266D}" srcOrd="2" destOrd="0" parTransId="{FB51DD19-8365-4539-BC19-2E62842AA665}" sibTransId="{60323AE2-2A5B-47A8-BDF0-E4C81AB8B28B}"/>
    <dgm:cxn modelId="{D573E0C1-2A09-4BBC-9C51-81B5D37A659F}" type="presOf" srcId="{F016CD53-4314-44C8-8851-271A8386442A}" destId="{F21D2CB4-61F7-4C96-88D6-482ADA1F7E14}" srcOrd="0" destOrd="0" presId="urn:microsoft.com/office/officeart/2005/8/layout/radial4"/>
    <dgm:cxn modelId="{26F7FA7E-8C96-4B9B-8184-630B3FB46B95}" srcId="{D11BE1E0-2FCF-4F5D-B40C-C9F46BE22818}" destId="{3F736675-4146-4E95-9E88-00E945979D80}" srcOrd="3" destOrd="0" parTransId="{0751368C-5490-4419-8EE3-56792E0EC74B}" sibTransId="{BF7E7A0F-8BFE-41BF-91F1-281379ED4C9F}"/>
    <dgm:cxn modelId="{A86FB1E8-9288-400B-BBDD-6CD7B2D770F7}" type="presOf" srcId="{3F736675-4146-4E95-9E88-00E945979D80}" destId="{886191E9-BEED-4D49-9BC0-55CF97BBD098}" srcOrd="0" destOrd="0" presId="urn:microsoft.com/office/officeart/2005/8/layout/radial4"/>
    <dgm:cxn modelId="{673E877D-B1D0-43F9-A205-F2912D24C949}" type="presOf" srcId="{2252AE63-8550-48D5-B76D-33F4776E21D7}" destId="{BB208B9D-B692-4ADE-BCA6-F15EAB400D8C}" srcOrd="0" destOrd="0" presId="urn:microsoft.com/office/officeart/2005/8/layout/radial4"/>
    <dgm:cxn modelId="{46D33E9A-B16A-4663-A794-9E4D82326A0E}" type="presOf" srcId="{D11BE1E0-2FCF-4F5D-B40C-C9F46BE22818}" destId="{A1DA17EA-73B1-430F-B0C0-A6399710F092}" srcOrd="0" destOrd="0" presId="urn:microsoft.com/office/officeart/2005/8/layout/radial4"/>
    <dgm:cxn modelId="{91C5C2D8-1F85-480C-BB37-28924ED47A5F}" srcId="{D11BE1E0-2FCF-4F5D-B40C-C9F46BE22818}" destId="{2252AE63-8550-48D5-B76D-33F4776E21D7}" srcOrd="4" destOrd="0" parTransId="{43D7AFE5-A151-4A39-BE65-75D4FCB60E50}" sibTransId="{49FC656A-AA47-4A86-9894-149F4A5DC331}"/>
    <dgm:cxn modelId="{3FF99A05-18F1-412E-9D33-08240C2DE20C}" type="presOf" srcId="{46F52824-6C77-4C95-9D70-53F13A911034}" destId="{322D643B-98E7-48FB-B365-19A4E35E80BE}" srcOrd="0" destOrd="0" presId="urn:microsoft.com/office/officeart/2005/8/layout/radial4"/>
    <dgm:cxn modelId="{501ACF24-2481-4A92-8FFF-EFFF05C9E8A2}" type="presOf" srcId="{C7962517-4C5C-42CA-BFBB-E232FC2B266D}" destId="{2BCCC9C3-A556-4EBF-A2F7-AA7AE81151C5}" srcOrd="0" destOrd="0" presId="urn:microsoft.com/office/officeart/2005/8/layout/radial4"/>
    <dgm:cxn modelId="{A33D7F8F-4A3D-4658-A429-09581B3CD64E}" type="presOf" srcId="{E14F5D1D-2235-4A78-B962-6AB89CDB34AD}" destId="{93688CAB-E69F-4828-B1A4-C8BA928A3C5C}" srcOrd="0" destOrd="0" presId="urn:microsoft.com/office/officeart/2005/8/layout/radial4"/>
    <dgm:cxn modelId="{D5EA7B3E-0D3C-4575-BBE9-4B8768AA9395}" srcId="{D4781B1E-F8C4-4597-843A-0EAE9000DD23}" destId="{D11BE1E0-2FCF-4F5D-B40C-C9F46BE22818}" srcOrd="0" destOrd="0" parTransId="{52B989FD-C89F-4D37-843F-7A4F643DDB8A}" sibTransId="{20403D49-7A16-4E5C-8E4F-DA110DC9157C}"/>
    <dgm:cxn modelId="{748E59BD-2C29-4AF4-AC12-330BF3616D1D}" srcId="{D11BE1E0-2FCF-4F5D-B40C-C9F46BE22818}" destId="{F016CD53-4314-44C8-8851-271A8386442A}" srcOrd="1" destOrd="0" parTransId="{E85B6E4D-70A7-4DB1-A1A0-A1519B498753}" sibTransId="{7A085252-BEF4-44B7-81C7-91A5E37EA4E6}"/>
    <dgm:cxn modelId="{D3C147C4-F4F7-4A4D-B525-B8D21403DCDA}" type="presOf" srcId="{FB51DD19-8365-4539-BC19-2E62842AA665}" destId="{57DF4519-05E7-4E60-B563-B73106BC51CA}" srcOrd="0" destOrd="0" presId="urn:microsoft.com/office/officeart/2005/8/layout/radial4"/>
    <dgm:cxn modelId="{B3DE0D5F-B5B7-473D-B3C0-C548F7C29188}" type="presOf" srcId="{D4781B1E-F8C4-4597-843A-0EAE9000DD23}" destId="{E3DA2B5F-5B05-4A0B-A7DD-509193D4E17C}" srcOrd="0" destOrd="0" presId="urn:microsoft.com/office/officeart/2005/8/layout/radial4"/>
    <dgm:cxn modelId="{591EFE43-8B46-443F-BF46-ED0B3B50ED6B}" type="presOf" srcId="{0751368C-5490-4419-8EE3-56792E0EC74B}" destId="{CDA86CE5-EC7C-46F2-A933-03A0CFACB5F2}" srcOrd="0" destOrd="0" presId="urn:microsoft.com/office/officeart/2005/8/layout/radial4"/>
    <dgm:cxn modelId="{3051CADD-03DD-4E87-BAD2-7D31FCAE87DA}" type="presParOf" srcId="{E3DA2B5F-5B05-4A0B-A7DD-509193D4E17C}" destId="{A1DA17EA-73B1-430F-B0C0-A6399710F092}" srcOrd="0" destOrd="0" presId="urn:microsoft.com/office/officeart/2005/8/layout/radial4"/>
    <dgm:cxn modelId="{0284C79C-5A1A-4A96-8B30-F81EF933C2C7}" type="presParOf" srcId="{E3DA2B5F-5B05-4A0B-A7DD-509193D4E17C}" destId="{322D643B-98E7-48FB-B365-19A4E35E80BE}" srcOrd="1" destOrd="0" presId="urn:microsoft.com/office/officeart/2005/8/layout/radial4"/>
    <dgm:cxn modelId="{D6C05B42-A48B-461C-8D51-74CB445EE381}" type="presParOf" srcId="{E3DA2B5F-5B05-4A0B-A7DD-509193D4E17C}" destId="{93688CAB-E69F-4828-B1A4-C8BA928A3C5C}" srcOrd="2" destOrd="0" presId="urn:microsoft.com/office/officeart/2005/8/layout/radial4"/>
    <dgm:cxn modelId="{30032B31-849D-4C88-82DD-F690DB9070DC}" type="presParOf" srcId="{E3DA2B5F-5B05-4A0B-A7DD-509193D4E17C}" destId="{97AF4133-705B-422C-A43F-E1CBC8EB6FB8}" srcOrd="3" destOrd="0" presId="urn:microsoft.com/office/officeart/2005/8/layout/radial4"/>
    <dgm:cxn modelId="{1E3F22D4-B19B-43EE-A31F-7AB5E0B1242F}" type="presParOf" srcId="{E3DA2B5F-5B05-4A0B-A7DD-509193D4E17C}" destId="{F21D2CB4-61F7-4C96-88D6-482ADA1F7E14}" srcOrd="4" destOrd="0" presId="urn:microsoft.com/office/officeart/2005/8/layout/radial4"/>
    <dgm:cxn modelId="{C99A6D4F-B1BD-436F-9581-EF4B9C7D235B}" type="presParOf" srcId="{E3DA2B5F-5B05-4A0B-A7DD-509193D4E17C}" destId="{57DF4519-05E7-4E60-B563-B73106BC51CA}" srcOrd="5" destOrd="0" presId="urn:microsoft.com/office/officeart/2005/8/layout/radial4"/>
    <dgm:cxn modelId="{7C02058F-56EF-4F85-86B6-A8FCE92F7D3D}" type="presParOf" srcId="{E3DA2B5F-5B05-4A0B-A7DD-509193D4E17C}" destId="{2BCCC9C3-A556-4EBF-A2F7-AA7AE81151C5}" srcOrd="6" destOrd="0" presId="urn:microsoft.com/office/officeart/2005/8/layout/radial4"/>
    <dgm:cxn modelId="{EB0BB8EC-2C85-4030-8ED7-449F2434D33F}" type="presParOf" srcId="{E3DA2B5F-5B05-4A0B-A7DD-509193D4E17C}" destId="{CDA86CE5-EC7C-46F2-A933-03A0CFACB5F2}" srcOrd="7" destOrd="0" presId="urn:microsoft.com/office/officeart/2005/8/layout/radial4"/>
    <dgm:cxn modelId="{9D01C8C1-00DE-4E6E-A3AB-2C25028D45F3}" type="presParOf" srcId="{E3DA2B5F-5B05-4A0B-A7DD-509193D4E17C}" destId="{886191E9-BEED-4D49-9BC0-55CF97BBD098}" srcOrd="8" destOrd="0" presId="urn:microsoft.com/office/officeart/2005/8/layout/radial4"/>
    <dgm:cxn modelId="{132C0FE2-3347-474A-B684-F9D3C76C687B}" type="presParOf" srcId="{E3DA2B5F-5B05-4A0B-A7DD-509193D4E17C}" destId="{ADD48452-783F-4794-8177-6F90FAAEFC3F}" srcOrd="9" destOrd="0" presId="urn:microsoft.com/office/officeart/2005/8/layout/radial4"/>
    <dgm:cxn modelId="{6392AFA4-60EE-4C37-90E3-1CE7FEE6C4C8}" type="presParOf" srcId="{E3DA2B5F-5B05-4A0B-A7DD-509193D4E17C}" destId="{BB208B9D-B692-4ADE-BCA6-F15EAB400D8C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A17EA-73B1-430F-B0C0-A6399710F092}">
      <dsp:nvSpPr>
        <dsp:cNvPr id="0" name=""/>
        <dsp:cNvSpPr/>
      </dsp:nvSpPr>
      <dsp:spPr>
        <a:xfrm>
          <a:off x="3775616" y="2953872"/>
          <a:ext cx="2188617" cy="2188617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600" b="1" kern="1200" dirty="0" smtClean="0"/>
            <a:t>урок</a:t>
          </a:r>
          <a:endParaRPr lang="ru-RU" sz="5600" b="1" kern="1200" dirty="0"/>
        </a:p>
      </dsp:txBody>
      <dsp:txXfrm>
        <a:off x="4096132" y="3274388"/>
        <a:ext cx="1547585" cy="1547585"/>
      </dsp:txXfrm>
    </dsp:sp>
    <dsp:sp modelId="{322D643B-98E7-48FB-B365-19A4E35E80BE}">
      <dsp:nvSpPr>
        <dsp:cNvPr id="0" name=""/>
        <dsp:cNvSpPr/>
      </dsp:nvSpPr>
      <dsp:spPr>
        <a:xfrm rot="10800000">
          <a:off x="1654428" y="3736303"/>
          <a:ext cx="2004522" cy="623756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688CAB-E69F-4828-B1A4-C8BA928A3C5C}">
      <dsp:nvSpPr>
        <dsp:cNvPr id="0" name=""/>
        <dsp:cNvSpPr/>
      </dsp:nvSpPr>
      <dsp:spPr>
        <a:xfrm>
          <a:off x="614834" y="3216506"/>
          <a:ext cx="2079186" cy="1663349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цікавий</a:t>
          </a:r>
          <a:endParaRPr lang="ru-RU" sz="3600" b="1" kern="1200" dirty="0"/>
        </a:p>
      </dsp:txBody>
      <dsp:txXfrm>
        <a:off x="663552" y="3265224"/>
        <a:ext cx="1981750" cy="1565913"/>
      </dsp:txXfrm>
    </dsp:sp>
    <dsp:sp modelId="{97AF4133-705B-422C-A43F-E1CBC8EB6FB8}">
      <dsp:nvSpPr>
        <dsp:cNvPr id="0" name=""/>
        <dsp:cNvSpPr/>
      </dsp:nvSpPr>
      <dsp:spPr>
        <a:xfrm rot="13111308">
          <a:off x="1966847" y="2295059"/>
          <a:ext cx="2185200" cy="623756"/>
        </a:xfrm>
        <a:prstGeom prst="leftArrow">
          <a:avLst>
            <a:gd name="adj1" fmla="val 60000"/>
            <a:gd name="adj2" fmla="val 5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D2CB4-61F7-4C96-88D6-482ADA1F7E14}">
      <dsp:nvSpPr>
        <dsp:cNvPr id="0" name=""/>
        <dsp:cNvSpPr/>
      </dsp:nvSpPr>
      <dsp:spPr>
        <a:xfrm>
          <a:off x="1165035" y="1094777"/>
          <a:ext cx="2079186" cy="1663349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нудний</a:t>
          </a:r>
          <a:endParaRPr lang="ru-RU" sz="3600" b="1" kern="1200" dirty="0"/>
        </a:p>
      </dsp:txBody>
      <dsp:txXfrm>
        <a:off x="1213753" y="1143495"/>
        <a:ext cx="1981750" cy="1565913"/>
      </dsp:txXfrm>
    </dsp:sp>
    <dsp:sp modelId="{57DF4519-05E7-4E60-B563-B73106BC51CA}">
      <dsp:nvSpPr>
        <dsp:cNvPr id="0" name=""/>
        <dsp:cNvSpPr/>
      </dsp:nvSpPr>
      <dsp:spPr>
        <a:xfrm rot="16200000">
          <a:off x="3867664" y="1523067"/>
          <a:ext cx="2004522" cy="623756"/>
        </a:xfrm>
        <a:prstGeom prst="leftArrow">
          <a:avLst>
            <a:gd name="adj1" fmla="val 60000"/>
            <a:gd name="adj2" fmla="val 50000"/>
          </a:avLst>
        </a:prstGeom>
        <a:solidFill>
          <a:srgbClr val="E838B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CCC9C3-A556-4EBF-A2F7-AA7AE81151C5}">
      <dsp:nvSpPr>
        <dsp:cNvPr id="0" name=""/>
        <dsp:cNvSpPr/>
      </dsp:nvSpPr>
      <dsp:spPr>
        <a:xfrm>
          <a:off x="3506883" y="1009"/>
          <a:ext cx="2726084" cy="1663349"/>
        </a:xfrm>
        <a:prstGeom prst="roundRect">
          <a:avLst>
            <a:gd name="adj" fmla="val 10000"/>
          </a:avLst>
        </a:prstGeom>
        <a:solidFill>
          <a:srgbClr val="E838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err="1" smtClean="0"/>
            <a:t>пізнаваль</a:t>
          </a:r>
          <a:r>
            <a:rPr lang="uk-UA" sz="3600" b="1" kern="1200" dirty="0" smtClean="0"/>
            <a:t>-ний</a:t>
          </a:r>
          <a:endParaRPr lang="ru-RU" sz="3600" b="1" kern="1200" dirty="0"/>
        </a:p>
      </dsp:txBody>
      <dsp:txXfrm>
        <a:off x="3555601" y="49727"/>
        <a:ext cx="2628648" cy="1565913"/>
      </dsp:txXfrm>
    </dsp:sp>
    <dsp:sp modelId="{CDA86CE5-EC7C-46F2-A933-03A0CFACB5F2}">
      <dsp:nvSpPr>
        <dsp:cNvPr id="0" name=""/>
        <dsp:cNvSpPr/>
      </dsp:nvSpPr>
      <dsp:spPr>
        <a:xfrm rot="19350511">
          <a:off x="5618948" y="2360707"/>
          <a:ext cx="2088480" cy="62375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</dsp:sp>
    <dsp:sp modelId="{886191E9-BEED-4D49-9BC0-55CF97BBD098}">
      <dsp:nvSpPr>
        <dsp:cNvPr id="0" name=""/>
        <dsp:cNvSpPr/>
      </dsp:nvSpPr>
      <dsp:spPr>
        <a:xfrm>
          <a:off x="6452141" y="1205341"/>
          <a:ext cx="2079186" cy="1663349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довгий</a:t>
          </a:r>
          <a:endParaRPr lang="ru-RU" sz="3600" b="1" kern="1200" dirty="0"/>
        </a:p>
      </dsp:txBody>
      <dsp:txXfrm>
        <a:off x="6500859" y="1254059"/>
        <a:ext cx="1981750" cy="1565913"/>
      </dsp:txXfrm>
    </dsp:sp>
    <dsp:sp modelId="{ADD48452-783F-4794-8177-6F90FAAEFC3F}">
      <dsp:nvSpPr>
        <dsp:cNvPr id="0" name=""/>
        <dsp:cNvSpPr/>
      </dsp:nvSpPr>
      <dsp:spPr>
        <a:xfrm>
          <a:off x="6080899" y="3736303"/>
          <a:ext cx="2004522" cy="623756"/>
        </a:xfrm>
        <a:prstGeom prst="leftArrow">
          <a:avLst>
            <a:gd name="adj1" fmla="val 60000"/>
            <a:gd name="adj2" fmla="val 50000"/>
          </a:avLst>
        </a:prstGeom>
        <a:solidFill>
          <a:srgbClr val="FF33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208B9D-B692-4ADE-BCA6-F15EAB400D8C}">
      <dsp:nvSpPr>
        <dsp:cNvPr id="0" name=""/>
        <dsp:cNvSpPr/>
      </dsp:nvSpPr>
      <dsp:spPr>
        <a:xfrm>
          <a:off x="6868671" y="3216506"/>
          <a:ext cx="2433501" cy="1663349"/>
        </a:xfrm>
        <a:prstGeom prst="roundRect">
          <a:avLst>
            <a:gd name="adj" fmla="val 10000"/>
          </a:avLst>
        </a:prstGeom>
        <a:solidFill>
          <a:srgbClr val="FF3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швидкий</a:t>
          </a:r>
          <a:endParaRPr lang="ru-RU" sz="3600" b="1" kern="1200" dirty="0"/>
        </a:p>
      </dsp:txBody>
      <dsp:txXfrm>
        <a:off x="6917389" y="3265224"/>
        <a:ext cx="2336065" cy="1565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2381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18.04.2024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18.04.2024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3e25xrg223" TargetMode="External"/><Relationship Id="rId5" Type="http://schemas.microsoft.com/office/2007/relationships/hdphoto" Target="../media/hdphoto1.wdp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75601" y="4337179"/>
            <a:ext cx="9284043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err="1" smtClean="0">
                <a:solidFill>
                  <a:schemeClr val="bg1"/>
                </a:solidFill>
              </a:rPr>
              <a:t>Федір</a:t>
            </a:r>
            <a:r>
              <a:rPr lang="ru-RU" sz="4800" b="1" smtClean="0">
                <a:solidFill>
                  <a:schemeClr val="bg1"/>
                </a:solidFill>
              </a:rPr>
              <a:t> Петров </a:t>
            </a:r>
            <a:endParaRPr lang="en-US" sz="4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4800" b="1" dirty="0" err="1" smtClean="0">
                <a:solidFill>
                  <a:schemeClr val="bg1"/>
                </a:solidFill>
              </a:rPr>
              <a:t>Вірш</a:t>
            </a:r>
            <a:r>
              <a:rPr lang="ru-RU" sz="4800" b="1" dirty="0" smtClean="0">
                <a:solidFill>
                  <a:schemeClr val="bg1"/>
                </a:solidFill>
              </a:rPr>
              <a:t> </a:t>
            </a:r>
            <a:r>
              <a:rPr lang="ru-RU" sz="4800" b="1" dirty="0">
                <a:solidFill>
                  <a:schemeClr val="bg1"/>
                </a:solidFill>
              </a:rPr>
              <a:t>«Від </a:t>
            </a:r>
            <a:r>
              <a:rPr lang="ru-RU" sz="4800" b="1" dirty="0" err="1">
                <a:solidFill>
                  <a:schemeClr val="bg1"/>
                </a:solidFill>
              </a:rPr>
              <a:t>зими</a:t>
            </a:r>
            <a:r>
              <a:rPr lang="ru-RU" sz="4800" b="1" dirty="0">
                <a:solidFill>
                  <a:schemeClr val="bg1"/>
                </a:solidFill>
              </a:rPr>
              <a:t> до </a:t>
            </a:r>
            <a:r>
              <a:rPr lang="ru-RU" sz="4800" b="1" dirty="0" err="1">
                <a:solidFill>
                  <a:schemeClr val="bg1"/>
                </a:solidFill>
              </a:rPr>
              <a:t>зими</a:t>
            </a:r>
            <a:r>
              <a:rPr lang="ru-RU" sz="4800" b="1" dirty="0" smtClean="0">
                <a:solidFill>
                  <a:schemeClr val="bg1"/>
                </a:solidFill>
              </a:rPr>
              <a:t>»</a:t>
            </a:r>
            <a:endParaRPr lang="uk-UA" sz="4800" b="1" i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03" y="912709"/>
            <a:ext cx="3122083" cy="3122083"/>
          </a:xfrm>
          <a:prstGeom prst="round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34149" y="1464661"/>
            <a:ext cx="4103371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Післябукварний</a:t>
            </a:r>
            <a:r>
              <a:rPr lang="uk-UA" sz="2800" b="1" dirty="0" smtClean="0">
                <a:solidFill>
                  <a:schemeClr val="bg1"/>
                </a:solidFill>
              </a:rPr>
              <a:t>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10</a:t>
            </a:r>
            <a:r>
              <a:rPr lang="uk-UA" sz="2800" b="1" dirty="0" smtClean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Синоптики розповіли, чи чекати прикарпатцям снігу в ці вихідні -  PRAVDA.IF.UA: Новини твого міс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113" y="3405815"/>
            <a:ext cx="4356391" cy="2904260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Чому вересень має таку назву? Як вересень називають в інших країнах. Цікаві  факти про вересен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776" y="3431010"/>
            <a:ext cx="4280805" cy="2853870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97629" y="514713"/>
            <a:ext cx="8732067" cy="7832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Відгадай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>
                <a:solidFill>
                  <a:schemeClr val="bg1"/>
                </a:solidFill>
              </a:rPr>
              <a:t>про </a:t>
            </a:r>
            <a:r>
              <a:rPr lang="ru-RU" sz="4000" b="1" dirty="0" err="1">
                <a:solidFill>
                  <a:schemeClr val="bg1"/>
                </a:solidFill>
              </a:rPr>
              <a:t>який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місяць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йде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мова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64749" y="1503724"/>
            <a:ext cx="4508860" cy="1728462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В школах </a:t>
            </a:r>
            <a:r>
              <a:rPr lang="ru-RU" sz="2400" b="1" dirty="0" err="1"/>
              <a:t>дзвоник</a:t>
            </a:r>
            <a:r>
              <a:rPr lang="ru-RU" sz="2400" b="1" dirty="0"/>
              <a:t> </a:t>
            </a:r>
            <a:r>
              <a:rPr lang="ru-RU" sz="2400" b="1" dirty="0" err="1"/>
              <a:t>продзвенів</a:t>
            </a:r>
            <a:r>
              <a:rPr lang="ru-RU" sz="2400" b="1" dirty="0"/>
              <a:t>,</a:t>
            </a:r>
          </a:p>
          <a:p>
            <a:r>
              <a:rPr lang="ru-RU" sz="2400" b="1" dirty="0" err="1"/>
              <a:t>Школярів</a:t>
            </a:r>
            <a:r>
              <a:rPr lang="ru-RU" sz="2400" b="1" dirty="0"/>
              <a:t> </a:t>
            </a:r>
            <a:r>
              <a:rPr lang="ru-RU" sz="2400" b="1" dirty="0" err="1"/>
              <a:t>дім</a:t>
            </a:r>
            <a:r>
              <a:rPr lang="ru-RU" sz="2400" b="1" dirty="0"/>
              <a:t> </a:t>
            </a:r>
            <a:r>
              <a:rPr lang="ru-RU" sz="2400" b="1" dirty="0" err="1"/>
              <a:t>знань</a:t>
            </a:r>
            <a:r>
              <a:rPr lang="ru-RU" sz="2400" b="1" dirty="0"/>
              <a:t> </a:t>
            </a:r>
            <a:r>
              <a:rPr lang="ru-RU" sz="2400" b="1" dirty="0" err="1"/>
              <a:t>зустрів</a:t>
            </a:r>
            <a:r>
              <a:rPr lang="ru-RU" sz="2400" b="1" dirty="0"/>
              <a:t>.</a:t>
            </a:r>
          </a:p>
          <a:p>
            <a:r>
              <a:rPr lang="ru-RU" sz="2400" b="1" dirty="0"/>
              <a:t>В </a:t>
            </a:r>
            <a:r>
              <a:rPr lang="ru-RU" sz="2400" b="1" dirty="0" err="1"/>
              <a:t>лісі</a:t>
            </a:r>
            <a:r>
              <a:rPr lang="ru-RU" sz="2400" b="1" dirty="0"/>
              <a:t> </a:t>
            </a:r>
            <a:r>
              <a:rPr lang="ru-RU" sz="2400" b="1" dirty="0" err="1"/>
              <a:t>виросли</a:t>
            </a:r>
            <a:r>
              <a:rPr lang="ru-RU" sz="2400" b="1" dirty="0"/>
              <a:t> грибочки,</a:t>
            </a:r>
          </a:p>
          <a:p>
            <a:r>
              <a:rPr lang="ru-RU" sz="2400" b="1" dirty="0"/>
              <a:t>У </a:t>
            </a:r>
            <a:r>
              <a:rPr lang="ru-RU" sz="2400" b="1" dirty="0" err="1"/>
              <a:t>опеньках</a:t>
            </a:r>
            <a:r>
              <a:rPr lang="ru-RU" sz="2400" b="1" dirty="0"/>
              <a:t> </a:t>
            </a:r>
            <a:r>
              <a:rPr lang="ru-RU" sz="2400" b="1" dirty="0" err="1"/>
              <a:t>всі</a:t>
            </a:r>
            <a:r>
              <a:rPr lang="ru-RU" sz="2400" b="1" dirty="0"/>
              <a:t> </a:t>
            </a:r>
            <a:r>
              <a:rPr lang="ru-RU" sz="2400" b="1" dirty="0" err="1"/>
              <a:t>пеньочки</a:t>
            </a:r>
            <a:r>
              <a:rPr lang="ru-RU" sz="2400" b="1" dirty="0"/>
              <a:t>…</a:t>
            </a:r>
            <a:endParaRPr lang="uk-UA" sz="2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52206" y="1503726"/>
            <a:ext cx="4980204" cy="17023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err="1"/>
              <a:t>Змерзлим</a:t>
            </a:r>
            <a:r>
              <a:rPr lang="ru-RU" sz="2400" b="1" dirty="0"/>
              <a:t> </a:t>
            </a:r>
            <a:r>
              <a:rPr lang="ru-RU" sz="2400" b="1" dirty="0" err="1"/>
              <a:t>груддям</a:t>
            </a:r>
            <a:r>
              <a:rPr lang="ru-RU" sz="2400" b="1" dirty="0"/>
              <a:t> </a:t>
            </a:r>
            <a:r>
              <a:rPr lang="ru-RU" sz="2400" b="1" dirty="0" err="1"/>
              <a:t>скрізь</a:t>
            </a:r>
            <a:r>
              <a:rPr lang="ru-RU" sz="2400" b="1" dirty="0"/>
              <a:t> і </a:t>
            </a:r>
            <a:r>
              <a:rPr lang="ru-RU" sz="2400" b="1" dirty="0" err="1"/>
              <a:t>всюди</a:t>
            </a:r>
            <a:endParaRPr lang="ru-RU" sz="2400" b="1" dirty="0"/>
          </a:p>
          <a:p>
            <a:r>
              <a:rPr lang="ru-RU" sz="2400" b="1" dirty="0" err="1"/>
              <a:t>вкрилось</a:t>
            </a:r>
            <a:r>
              <a:rPr lang="ru-RU" sz="2400" b="1" dirty="0"/>
              <a:t> поле і шляхи.</a:t>
            </a:r>
          </a:p>
          <a:p>
            <a:r>
              <a:rPr lang="ru-RU" sz="2400" b="1" dirty="0" err="1"/>
              <a:t>Це</a:t>
            </a:r>
            <a:r>
              <a:rPr lang="ru-RU" sz="2400" b="1" dirty="0"/>
              <a:t> </a:t>
            </a:r>
            <a:r>
              <a:rPr lang="ru-RU" sz="2400" b="1" dirty="0" err="1"/>
              <a:t>вже</a:t>
            </a:r>
            <a:r>
              <a:rPr lang="ru-RU" sz="2400" b="1" dirty="0"/>
              <a:t> </a:t>
            </a:r>
            <a:r>
              <a:rPr lang="ru-RU" sz="2400" b="1" dirty="0" err="1"/>
              <a:t>грудень</a:t>
            </a:r>
            <a:r>
              <a:rPr lang="ru-RU" sz="2400" b="1" dirty="0"/>
              <a:t>! – </a:t>
            </a:r>
            <a:r>
              <a:rPr lang="ru-RU" sz="2400" b="1" dirty="0" err="1"/>
              <a:t>кажуть</a:t>
            </a:r>
            <a:r>
              <a:rPr lang="ru-RU" sz="2400" b="1" dirty="0"/>
              <a:t> люди,</a:t>
            </a:r>
          </a:p>
          <a:p>
            <a:r>
              <a:rPr lang="ru-RU" sz="2400" b="1" dirty="0"/>
              <a:t>і </a:t>
            </a:r>
            <a:r>
              <a:rPr lang="ru-RU" sz="2400" b="1" dirty="0" err="1"/>
              <a:t>вдягають</a:t>
            </a:r>
            <a:r>
              <a:rPr lang="ru-RU" sz="2400" b="1" dirty="0"/>
              <a:t> кожухи</a:t>
            </a:r>
            <a:endParaRPr lang="uk-UA" sz="24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407276" y="3431010"/>
            <a:ext cx="2153293" cy="65332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Вересень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364113" y="3402352"/>
            <a:ext cx="1968015" cy="697230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Грудень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795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3051" y="425733"/>
            <a:ext cx="9177349" cy="7417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Федір </a:t>
            </a:r>
            <a:r>
              <a:rPr lang="uk-UA" sz="4000" b="1" dirty="0" smtClean="0">
                <a:solidFill>
                  <a:schemeClr val="bg1"/>
                </a:solidFill>
              </a:rPr>
              <a:t>Петров </a:t>
            </a:r>
            <a:r>
              <a:rPr lang="ru-RU" sz="4000" b="1" dirty="0" smtClean="0">
                <a:solidFill>
                  <a:schemeClr val="bg1"/>
                </a:solidFill>
              </a:rPr>
              <a:t>«</a:t>
            </a:r>
            <a:r>
              <a:rPr lang="uk-UA" sz="4000" b="1" dirty="0">
                <a:solidFill>
                  <a:schemeClr val="bg1"/>
                </a:solidFill>
              </a:rPr>
              <a:t>Від зими до </a:t>
            </a:r>
            <a:r>
              <a:rPr lang="uk-UA" sz="4000" b="1" dirty="0" smtClean="0">
                <a:solidFill>
                  <a:schemeClr val="bg1"/>
                </a:solidFill>
              </a:rPr>
              <a:t>зими»</a:t>
            </a:r>
            <a:endParaRPr lang="uk-UA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16215" y="1167443"/>
            <a:ext cx="3568752" cy="50167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Січень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січе,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лютий лютує,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березень плаче,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квітень квітує.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Травень під ноги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стелить травицю.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Червень складає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сіно в копиці.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Липень медовий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бджілок чарує.</a:t>
            </a:r>
            <a:endParaRPr lang="uk-UA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76129" y="1167442"/>
            <a:ext cx="4110872" cy="50167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Серпень чудовий</a:t>
            </a:r>
          </a:p>
          <a:p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булки дарує.</a:t>
            </a:r>
          </a:p>
          <a:p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Вересень трусить</a:t>
            </a:r>
          </a:p>
          <a:p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груші в садочку.</a:t>
            </a:r>
          </a:p>
          <a:p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Жовтень гаптує</a:t>
            </a:r>
          </a:p>
          <a:p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клену сорочку.</a:t>
            </a:r>
          </a:p>
          <a:p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Йде листопад,</a:t>
            </a:r>
          </a:p>
          <a:p>
            <a:r>
              <a:rPr lang="uk-UA" sz="3200" b="1" dirty="0" err="1">
                <a:solidFill>
                  <a:schemeClr val="accent2">
                    <a:lumMod val="75000"/>
                  </a:schemeClr>
                </a:solidFill>
              </a:rPr>
              <a:t>застеля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килими.</a:t>
            </a:r>
          </a:p>
          <a:p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Грудень надходить —</a:t>
            </a:r>
          </a:p>
          <a:p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початок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зими.</a:t>
            </a:r>
          </a:p>
        </p:txBody>
      </p:sp>
      <p:pic>
        <p:nvPicPr>
          <p:cNvPr id="10" name="Picture 2" descr="Ребенок читает книгу, сидящую на полу Pr... | Free Vector #Freepik  #freevector #background #school #book #cartoon | Иллюстратор, Милые рисунки,  Школьные фрес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399" y="4655976"/>
            <a:ext cx="1358192" cy="20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09" y="1412901"/>
            <a:ext cx="2438611" cy="2786113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8405" y="1418494"/>
            <a:ext cx="2483987" cy="2257329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48732"/>
            <a:ext cx="1451611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100-101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99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593" y="3981069"/>
            <a:ext cx="5121084" cy="260321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952497" y="445747"/>
            <a:ext cx="8756193" cy="8729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Розкажи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63" y="1364448"/>
            <a:ext cx="2510268" cy="286798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607" y="3930447"/>
            <a:ext cx="2920312" cy="265384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2608" y="1364446"/>
            <a:ext cx="5679227" cy="246895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9074012" y="1391598"/>
            <a:ext cx="2561728" cy="2441804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Розглянь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малюнки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Які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пори року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зображено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на них?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Назви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місяці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кожної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пори року</a:t>
            </a:r>
            <a:endParaRPr lang="uk-UA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1" y="5748732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7220" y="4345541"/>
            <a:ext cx="2590412" cy="1540909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Чому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місяці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отримали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свою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назву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, на твою думку?</a:t>
            </a:r>
            <a:endParaRPr lang="uk-UA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0636" y="1364448"/>
            <a:ext cx="2486996" cy="79034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Грудень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січень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лютий</a:t>
            </a:r>
            <a:endParaRPr lang="uk-UA" sz="2400" b="1" i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92608" y="1391598"/>
            <a:ext cx="2537683" cy="79034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березень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квітень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травень</a:t>
            </a:r>
            <a:endParaRPr lang="uk-UA" sz="2400" b="1" i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292608" y="3930447"/>
            <a:ext cx="2537683" cy="79034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червень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липень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серпень</a:t>
            </a:r>
            <a:endParaRPr lang="uk-UA" sz="2400" b="1" i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353452" y="3996513"/>
            <a:ext cx="2812000" cy="790347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вересень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жовтень</a:t>
            </a:r>
            <a:r>
              <a:rPr lang="ru-RU" sz="2400" b="1" dirty="0" smtClean="0">
                <a:solidFill>
                  <a:schemeClr val="bg1"/>
                </a:solidFill>
              </a:rPr>
              <a:t>, листопад</a:t>
            </a:r>
            <a:endParaRPr lang="uk-UA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05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16" grpId="0" animBg="1"/>
      <p:bldP spid="17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71052" y="474834"/>
            <a:ext cx="8732067" cy="9196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Читаємо </a:t>
            </a:r>
            <a:r>
              <a:rPr lang="ru-RU" sz="4000" b="1" dirty="0" err="1">
                <a:solidFill>
                  <a:schemeClr val="bg1"/>
                </a:solidFill>
              </a:rPr>
              <a:t>швидко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220" y="4490704"/>
            <a:ext cx="2299203" cy="22992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12373" y="3156802"/>
            <a:ext cx="2472131" cy="3617972"/>
          </a:xfrm>
          <a:prstGeom prst="rect">
            <a:avLst/>
          </a:prstGeom>
        </p:spPr>
      </p:pic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3330725" y="1820875"/>
            <a:ext cx="2985233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None/>
            </a:pPr>
            <a:r>
              <a:rPr lang="uk-UA" altLang="ru-RU" sz="4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січень </a:t>
            </a:r>
            <a:endParaRPr lang="ru-RU" altLang="ru-RU" sz="4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3330724" y="2521391"/>
            <a:ext cx="2985235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лютує </a:t>
            </a:r>
            <a:endParaRPr lang="ru-RU" altLang="ru-RU" sz="4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3330724" y="3238193"/>
            <a:ext cx="2985235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квітує</a:t>
            </a:r>
            <a:endParaRPr lang="ru-RU" altLang="ru-RU" sz="4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3330724" y="3938711"/>
            <a:ext cx="2985235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березень</a:t>
            </a:r>
            <a:endParaRPr lang="ru-RU" altLang="ru-RU" sz="4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3330724" y="4704521"/>
            <a:ext cx="2985235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стелить</a:t>
            </a:r>
            <a:endParaRPr lang="ru-RU" altLang="ru-RU" sz="4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6733201" y="1820875"/>
            <a:ext cx="3141377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бджілка</a:t>
            </a:r>
            <a:endParaRPr lang="ru-RU" altLang="ru-RU" sz="4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6733199" y="2546373"/>
            <a:ext cx="3141377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груша</a:t>
            </a:r>
            <a:endParaRPr lang="ru-RU" altLang="ru-RU" sz="4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6733200" y="3238193"/>
            <a:ext cx="3141376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ru-RU" altLang="ru-RU" sz="4800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гаптує</a:t>
            </a:r>
            <a:endParaRPr lang="ru-RU" altLang="ru-RU" sz="4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6733200" y="3938710"/>
            <a:ext cx="3141376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застеляє</a:t>
            </a:r>
            <a:endParaRPr lang="ru-RU" altLang="ru-RU" sz="4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733201" y="4704521"/>
            <a:ext cx="3141377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грудень</a:t>
            </a:r>
            <a:endParaRPr lang="ru-RU" altLang="ru-RU" sz="4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5355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101" y="595572"/>
            <a:ext cx="9891097" cy="8674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Прочитай </a:t>
            </a:r>
            <a:r>
              <a:rPr lang="ru-RU" sz="3600" b="1" dirty="0" err="1">
                <a:solidFill>
                  <a:schemeClr val="bg1"/>
                </a:solidFill>
              </a:rPr>
              <a:t>уривок</a:t>
            </a:r>
            <a:r>
              <a:rPr lang="ru-RU" sz="3600" b="1" dirty="0">
                <a:solidFill>
                  <a:schemeClr val="bg1"/>
                </a:solidFill>
              </a:rPr>
              <a:t> з </a:t>
            </a:r>
            <a:r>
              <a:rPr lang="ru-RU" sz="3600" b="1" dirty="0" err="1">
                <a:solidFill>
                  <a:schemeClr val="bg1"/>
                </a:solidFill>
              </a:rPr>
              <a:t>вірша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Катерини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Перелісної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Ребенок читает книгу, сидящую на полу Pr... | Free Vector #Freepik  #freevector #background #school #book #cartoon | Иллюстратор, Милые рисунки,  Школьные фрес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885" y="3079055"/>
            <a:ext cx="2266787" cy="342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746987" y="1634917"/>
            <a:ext cx="4450563" cy="25370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/>
              <a:t>Скільки </a:t>
            </a:r>
            <a:r>
              <a:rPr lang="ru-RU" sz="3200" dirty="0" err="1"/>
              <a:t>місяців</a:t>
            </a:r>
            <a:r>
              <a:rPr lang="ru-RU" sz="3200" dirty="0"/>
              <a:t> у </a:t>
            </a:r>
            <a:r>
              <a:rPr lang="ru-RU" sz="3200" dirty="0" err="1"/>
              <a:t>році</a:t>
            </a:r>
            <a:r>
              <a:rPr lang="ru-RU" sz="3200" dirty="0"/>
              <a:t>?</a:t>
            </a:r>
          </a:p>
          <a:p>
            <a:r>
              <a:rPr lang="ru-RU" sz="3200" dirty="0"/>
              <a:t>Ну, </a:t>
            </a:r>
            <a:r>
              <a:rPr lang="ru-RU" sz="3200" dirty="0" err="1"/>
              <a:t>хто</a:t>
            </a:r>
            <a:r>
              <a:rPr lang="ru-RU" sz="3200" dirty="0"/>
              <a:t> </a:t>
            </a:r>
            <a:r>
              <a:rPr lang="ru-RU" sz="3200" dirty="0" err="1"/>
              <a:t>знає</a:t>
            </a:r>
            <a:r>
              <a:rPr lang="ru-RU" sz="3200" dirty="0"/>
              <a:t>, говори!</a:t>
            </a:r>
          </a:p>
          <a:p>
            <a:r>
              <a:rPr lang="ru-RU" sz="3200" dirty="0"/>
              <a:t>І </a:t>
            </a:r>
            <a:r>
              <a:rPr lang="ru-RU" sz="3200" dirty="0" err="1"/>
              <a:t>який</a:t>
            </a:r>
            <a:r>
              <a:rPr lang="ru-RU" sz="3200" dirty="0"/>
              <a:t> з них </a:t>
            </a:r>
            <a:r>
              <a:rPr lang="ru-RU" sz="3200" dirty="0" err="1"/>
              <a:t>веселіший</a:t>
            </a:r>
            <a:endParaRPr lang="ru-RU" sz="3200" dirty="0"/>
          </a:p>
          <a:p>
            <a:r>
              <a:rPr lang="ru-RU" sz="3200" dirty="0"/>
              <a:t>для </a:t>
            </a:r>
            <a:r>
              <a:rPr lang="ru-RU" sz="3200" dirty="0" err="1"/>
              <a:t>малої</a:t>
            </a:r>
            <a:r>
              <a:rPr lang="ru-RU" sz="3200" dirty="0"/>
              <a:t> </a:t>
            </a:r>
            <a:r>
              <a:rPr lang="ru-RU" sz="3200" dirty="0" err="1"/>
              <a:t>дітвори</a:t>
            </a:r>
            <a:r>
              <a:rPr lang="ru-RU" sz="3200" dirty="0"/>
              <a:t>?</a:t>
            </a:r>
            <a:endParaRPr lang="uk-UA" sz="32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46988" y="4436703"/>
            <a:ext cx="4450563" cy="102683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Який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місяць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тобі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найбільше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подобається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?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Чому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238" y="2672928"/>
            <a:ext cx="2831695" cy="3953108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6554754" y="1634916"/>
            <a:ext cx="4390444" cy="927113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Зобрази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за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допомогою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міміки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й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жестів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один з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місяців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1" y="5748732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101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382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440214" y="560045"/>
            <a:ext cx="9224799" cy="7201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i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1178" y="1408717"/>
            <a:ext cx="5633910" cy="120032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назви місяців. В якому порядку вони записані? Чи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правильно розташовані пори року?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1394" y="3309459"/>
            <a:ext cx="193127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вересень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99064" y="3981404"/>
            <a:ext cx="190653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липень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17573" y="2643337"/>
            <a:ext cx="188998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квітень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97183" y="4562013"/>
            <a:ext cx="4601398" cy="58477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Рік починає …</a:t>
            </a:r>
            <a:endParaRPr lang="uk-UA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1394" y="3981405"/>
            <a:ext cx="193127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червень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17573" y="3309458"/>
            <a:ext cx="191335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жовтень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1394" y="2646643"/>
            <a:ext cx="193127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березень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68813" y="3309457"/>
            <a:ext cx="193002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листопад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8707" y="2643336"/>
            <a:ext cx="193002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травень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68813" y="3970684"/>
            <a:ext cx="193002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серпень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38557" y="4608224"/>
            <a:ext cx="190653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лютий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87317" y="4600470"/>
            <a:ext cx="191827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січень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2638" y="4600470"/>
            <a:ext cx="193002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грудень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Чому змінюються пори року: розповідь у вірш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182" y="1451139"/>
            <a:ext cx="4519485" cy="296917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897183" y="5185689"/>
            <a:ext cx="4601398" cy="58477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Мій місяць …</a:t>
            </a:r>
            <a:endParaRPr lang="uk-UA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32665" y="5247243"/>
            <a:ext cx="3912423" cy="46166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Закінчи і надрукуй речення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981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4475E-6 -1.48148E-6 L 0.00013 0.1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9E-6 -1.48148E-6 L -0.00091 0.0949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474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46733E-8 -1.48148E-6 L 0.00091 0.10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50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371 L 0.00209 -0.1011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525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0301 L -0.00195 -0.103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50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533 L -0.00195 -0.0946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14" grpId="0" animBg="1"/>
      <p:bldP spid="23" grpId="0" animBg="1"/>
      <p:bldP spid="30" grpId="0" animBg="1"/>
      <p:bldP spid="24" grpId="0" animBg="1"/>
      <p:bldP spid="19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03297" y="469232"/>
            <a:ext cx="8755124" cy="7309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30582" y="1628241"/>
            <a:ext cx="5077327" cy="24006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читали на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важливого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себе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дізналися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Скільки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місяців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має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рік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вони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називаються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50"/>
            <a:ext cx="3428736" cy="4135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9096649" y="2036185"/>
            <a:ext cx="2732921" cy="36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6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2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805866" y="556156"/>
            <a:ext cx="8811364" cy="7011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3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85871" y="1727201"/>
            <a:ext cx="4265587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7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97706" y="2205873"/>
            <a:ext cx="1239047" cy="123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18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9676" y="574541"/>
            <a:ext cx="8732067" cy="5880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 Вправа «Урок був»</a:t>
            </a: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881446714"/>
              </p:ext>
            </p:extLst>
          </p:nvPr>
        </p:nvGraphicFramePr>
        <p:xfrm>
          <a:off x="1543050" y="1337310"/>
          <a:ext cx="9917008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941326" y="1327262"/>
            <a:ext cx="3219193" cy="9194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Опиши,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яким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був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цей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урок для тебе. 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180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0789" y="491853"/>
            <a:ext cx="8732067" cy="7859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522" y="1722347"/>
            <a:ext cx="5017769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err="1"/>
              <a:t>Лиш</a:t>
            </a:r>
            <a:r>
              <a:rPr lang="ru-RU" sz="3200" dirty="0"/>
              <a:t> </a:t>
            </a:r>
            <a:r>
              <a:rPr lang="ru-RU" sz="3200" dirty="0" err="1"/>
              <a:t>дзвінок</a:t>
            </a:r>
            <a:r>
              <a:rPr lang="ru-RU" sz="3200" dirty="0"/>
              <a:t> на урок </a:t>
            </a:r>
            <a:endParaRPr lang="ru-RU" sz="3200" dirty="0" smtClean="0"/>
          </a:p>
          <a:p>
            <a:pPr algn="ctr"/>
            <a:r>
              <a:rPr lang="ru-RU" sz="3200" dirty="0" err="1" smtClean="0"/>
              <a:t>продзвенить</a:t>
            </a:r>
            <a:r>
              <a:rPr lang="ru-RU" sz="3200" dirty="0"/>
              <a:t>, </a:t>
            </a:r>
            <a:endParaRPr lang="ru-RU" sz="3200" dirty="0" smtClean="0"/>
          </a:p>
          <a:p>
            <a:pPr algn="ctr"/>
            <a:r>
              <a:rPr lang="ru-RU" sz="3200" dirty="0" smtClean="0"/>
              <a:t>Стане </a:t>
            </a:r>
            <a:r>
              <a:rPr lang="ru-RU" sz="3200" dirty="0" err="1"/>
              <a:t>кожний</a:t>
            </a:r>
            <a:r>
              <a:rPr lang="ru-RU" sz="3200" dirty="0"/>
              <a:t> </a:t>
            </a:r>
            <a:r>
              <a:rPr lang="ru-RU" sz="3200" dirty="0" err="1"/>
              <a:t>серйозним</a:t>
            </a:r>
            <a:r>
              <a:rPr lang="ru-RU" sz="3200" dirty="0"/>
              <a:t> </a:t>
            </a:r>
            <a:endParaRPr lang="ru-RU" sz="3200" dirty="0" smtClean="0"/>
          </a:p>
          <a:p>
            <a:pPr algn="ctr"/>
            <a:r>
              <a:rPr lang="ru-RU" sz="3200" dirty="0" smtClean="0"/>
              <a:t>в </a:t>
            </a:r>
            <a:r>
              <a:rPr lang="ru-RU" sz="3200" dirty="0"/>
              <a:t>ту </a:t>
            </a:r>
            <a:r>
              <a:rPr lang="ru-RU" sz="3200" dirty="0" err="1"/>
              <a:t>мить</a:t>
            </a:r>
            <a:r>
              <a:rPr lang="ru-RU" sz="3200" dirty="0"/>
              <a:t>. </a:t>
            </a:r>
            <a:endParaRPr lang="ru-RU" sz="3200" dirty="0" smtClean="0"/>
          </a:p>
          <a:p>
            <a:pPr algn="ctr"/>
            <a:r>
              <a:rPr lang="ru-RU" sz="3200" dirty="0" err="1" smtClean="0"/>
              <a:t>Бо</a:t>
            </a:r>
            <a:r>
              <a:rPr lang="ru-RU" sz="3200" dirty="0" smtClean="0"/>
              <a:t> </a:t>
            </a:r>
            <a:r>
              <a:rPr lang="ru-RU" sz="3200" dirty="0" err="1"/>
              <a:t>роботи</a:t>
            </a:r>
            <a:r>
              <a:rPr lang="ru-RU" sz="3200" dirty="0"/>
              <a:t> </a:t>
            </a:r>
            <a:r>
              <a:rPr lang="ru-RU" sz="3200" dirty="0" err="1"/>
              <a:t>багато</a:t>
            </a:r>
            <a:r>
              <a:rPr lang="ru-RU" sz="3200" dirty="0"/>
              <a:t> у нас, </a:t>
            </a:r>
            <a:endParaRPr lang="ru-RU" sz="3200" dirty="0" smtClean="0"/>
          </a:p>
          <a:p>
            <a:pPr algn="ctr"/>
            <a:r>
              <a:rPr lang="ru-RU" sz="3200" dirty="0" smtClean="0"/>
              <a:t>І </a:t>
            </a:r>
            <a:r>
              <a:rPr lang="ru-RU" sz="3200" dirty="0"/>
              <a:t>дружно </a:t>
            </a:r>
            <a:r>
              <a:rPr lang="ru-RU" sz="3200" dirty="0" err="1"/>
              <a:t>працює</a:t>
            </a:r>
            <a:r>
              <a:rPr lang="ru-RU" sz="3200" dirty="0"/>
              <a:t> наш </a:t>
            </a:r>
            <a:r>
              <a:rPr lang="ru-RU" sz="3200" dirty="0" err="1"/>
              <a:t>клас</a:t>
            </a:r>
            <a:r>
              <a:rPr lang="ru-RU" sz="3200" dirty="0"/>
              <a:t>. 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D:\Картинки до тестів\Людина\Клас за партам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822" y="1662099"/>
            <a:ext cx="5239423" cy="377925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95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914401" y="1385344"/>
            <a:ext cx="4983480" cy="197507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Уяви себе батарейкою. Покажи жестом, наскільки ти «заряджена»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батарейка.</a:t>
            </a:r>
            <a:endParaRPr lang="uk-UA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Поміркуй, що може тебе зараз швидко зарядити до повного заряду. </a:t>
            </a:r>
          </a:p>
          <a:p>
            <a:pPr lvl="0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На слайді лише деякі підказки. </a:t>
            </a:r>
          </a:p>
          <a:p>
            <a:pPr lvl="0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У тебе може бути свій варіант «зарядки» 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188720" y="404664"/>
            <a:ext cx="10092691" cy="7611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chemeClr val="bg1"/>
                </a:solidFill>
              </a:rPr>
              <a:t>Налаштування. </a:t>
            </a:r>
            <a:r>
              <a:rPr lang="uk-UA" sz="3600" b="1" dirty="0" smtClean="0">
                <a:solidFill>
                  <a:schemeClr val="bg1"/>
                </a:solidFill>
              </a:rPr>
              <a:t>Вправа «Батарейка»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0" name="Заголовок 3"/>
          <p:cNvSpPr txBox="1">
            <a:spLocks/>
          </p:cNvSpPr>
          <p:nvPr/>
        </p:nvSpPr>
        <p:spPr>
          <a:xfrm>
            <a:off x="962718" y="5896430"/>
            <a:ext cx="2206615" cy="552301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>
                <a:solidFill>
                  <a:schemeClr val="bg1"/>
                </a:solidFill>
              </a:rPr>
              <a:t>Прогулянка 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1" name="Заголовок 3"/>
          <p:cNvSpPr txBox="1">
            <a:spLocks/>
          </p:cNvSpPr>
          <p:nvPr/>
        </p:nvSpPr>
        <p:spPr>
          <a:xfrm>
            <a:off x="9125042" y="4953833"/>
            <a:ext cx="2156369" cy="954215"/>
          </a:xfrm>
          <a:prstGeom prst="roundRect">
            <a:avLst/>
          </a:prstGeom>
          <a:solidFill>
            <a:srgbClr val="EF71CE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/>
              <a:t>Улюблені іграшки</a:t>
            </a:r>
            <a:endParaRPr lang="ru-RU" sz="2800" b="1" dirty="0"/>
          </a:p>
        </p:txBody>
      </p:sp>
      <p:sp>
        <p:nvSpPr>
          <p:cNvPr id="23" name="Заголовок 3"/>
          <p:cNvSpPr txBox="1">
            <a:spLocks/>
          </p:cNvSpPr>
          <p:nvPr/>
        </p:nvSpPr>
        <p:spPr>
          <a:xfrm>
            <a:off x="6485025" y="3295778"/>
            <a:ext cx="2175289" cy="579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/>
              <a:t>Перекус </a:t>
            </a:r>
            <a:endParaRPr lang="ru-RU" sz="2800" b="1" dirty="0"/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3486148" y="5858445"/>
            <a:ext cx="2292960" cy="5423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>
                <a:solidFill>
                  <a:schemeClr val="bg1"/>
                </a:solidFill>
              </a:rPr>
              <a:t>Сім’я поруч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4" name="Заголовок 3"/>
          <p:cNvSpPr txBox="1">
            <a:spLocks/>
          </p:cNvSpPr>
          <p:nvPr/>
        </p:nvSpPr>
        <p:spPr>
          <a:xfrm>
            <a:off x="9126799" y="3363106"/>
            <a:ext cx="2251711" cy="95899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>
                <a:solidFill>
                  <a:schemeClr val="bg1"/>
                </a:solidFill>
              </a:rPr>
              <a:t>Домашня тваринка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1" name="Picture 3" descr="D:\Картинки до тестів\Тварини\Кошеня біл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901" y="1320580"/>
            <a:ext cx="2057511" cy="195333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Картинки до тестів\Рослини\Фрукт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411" y="1377542"/>
            <a:ext cx="2286000" cy="1905000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Картинки до тестів\Есміра Україна Читання в родині\OIG (34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" b="3384"/>
          <a:stretch/>
        </p:blipFill>
        <p:spPr bwMode="auto">
          <a:xfrm>
            <a:off x="3486148" y="3585306"/>
            <a:ext cx="2292960" cy="2174694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Картинки до тестів\!!!!_Эсмира_2\_free_2023-10-05-21-41-041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8" b="219"/>
          <a:stretch/>
        </p:blipFill>
        <p:spPr bwMode="auto">
          <a:xfrm>
            <a:off x="914402" y="3559602"/>
            <a:ext cx="2432135" cy="2166828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Картинки до тестів\!!!!_Эсмира_2\_free_2023-10-04-23-51-463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01" y="3989603"/>
            <a:ext cx="2299335" cy="229933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598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17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32536" y="528818"/>
            <a:ext cx="8732067" cy="64847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Дихальна вправа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9A2EAED-4814-4E81-9308-19800BEAB0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1" b="34444"/>
          <a:stretch/>
        </p:blipFill>
        <p:spPr>
          <a:xfrm>
            <a:off x="823008" y="2484315"/>
            <a:ext cx="6567331" cy="2887785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="" xmlns:a16="http://schemas.microsoft.com/office/drawing/2014/main" id="{9ACB34C6-F399-4E84-98DF-349132089B93}"/>
              </a:ext>
            </a:extLst>
          </p:cNvPr>
          <p:cNvSpPr/>
          <p:nvPr/>
        </p:nvSpPr>
        <p:spPr>
          <a:xfrm>
            <a:off x="823007" y="1431112"/>
            <a:ext cx="6567332" cy="919401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слова. Що вони позначають? </a:t>
            </a: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Глибоко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вдихни та на видиху назви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місяців</a:t>
            </a:r>
            <a:endParaRPr lang="en-US" sz="14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Прямокутник: округлені кути 12">
            <a:extLst>
              <a:ext uri="{FF2B5EF4-FFF2-40B4-BE49-F238E27FC236}">
                <a16:creationId xmlns="" xmlns:a16="http://schemas.microsoft.com/office/drawing/2014/main" id="{9ACB34C6-F399-4E84-98DF-349132089B93}"/>
              </a:ext>
            </a:extLst>
          </p:cNvPr>
          <p:cNvSpPr/>
          <p:nvPr/>
        </p:nvSpPr>
        <p:spPr>
          <a:xfrm>
            <a:off x="7549953" y="2216340"/>
            <a:ext cx="4085788" cy="337113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Січень</a:t>
            </a:r>
            <a:r>
              <a:rPr lang="uk-UA" sz="3200" b="1" dirty="0">
                <a:solidFill>
                  <a:srgbClr val="0070C0"/>
                </a:solidFill>
              </a:rPr>
              <a:t> </a:t>
            </a:r>
            <a:r>
              <a:rPr lang="uk-UA" sz="3200" b="1" dirty="0" smtClean="0">
                <a:solidFill>
                  <a:srgbClr val="0070C0"/>
                </a:solidFill>
              </a:rPr>
              <a:t>    лютий</a:t>
            </a:r>
          </a:p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березень     квітень</a:t>
            </a:r>
          </a:p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травень     червень</a:t>
            </a:r>
          </a:p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липень     серпень</a:t>
            </a:r>
          </a:p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вересень    жовтень</a:t>
            </a:r>
          </a:p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листопад     грудень</a:t>
            </a:r>
          </a:p>
        </p:txBody>
      </p:sp>
    </p:spTree>
    <p:extLst>
      <p:ext uri="{BB962C8B-B14F-4D97-AF65-F5344CB8AC3E}">
        <p14:creationId xmlns:p14="http://schemas.microsoft.com/office/powerpoint/2010/main" val="3421390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33068" y="499040"/>
            <a:ext cx="8732067" cy="695278"/>
          </a:xfrm>
          <a:prstGeom prst="rect">
            <a:avLst/>
          </a:prstGeom>
          <a:ln w="381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uk-UA" sz="4000" b="1" dirty="0" smtClean="0">
                <a:solidFill>
                  <a:schemeClr val="bg1"/>
                </a:solidFill>
              </a:rPr>
              <a:t>Робота з прислів’ям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6223" y="1413307"/>
            <a:ext cx="5940184" cy="46166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прислів’я. Як ти його розумієш? 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0069" y="2015834"/>
            <a:ext cx="748260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Весна красна </a:t>
            </a:r>
            <a:r>
              <a:rPr lang="ru-RU" sz="3200" dirty="0" err="1"/>
              <a:t>квітками</a:t>
            </a:r>
            <a:r>
              <a:rPr lang="ru-RU" sz="3200" dirty="0"/>
              <a:t>, </a:t>
            </a:r>
            <a:r>
              <a:rPr lang="ru-RU" sz="3200" dirty="0" smtClean="0"/>
              <a:t>а </a:t>
            </a:r>
            <a:r>
              <a:rPr lang="ru-RU" sz="3200" dirty="0" err="1"/>
              <a:t>осінь</a:t>
            </a:r>
            <a:r>
              <a:rPr lang="ru-RU" sz="3200" dirty="0"/>
              <a:t> - плодами.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214" y="2716979"/>
            <a:ext cx="4977335" cy="304698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Навесні прокидається жива природа після зимового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сну,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радує нас квітами. До кожної квіточки прилітають комахи, запилюють їх. А восени на місці квіточок достигають плоди. Ми радіємо плодам. Осінній урожай залежить від весняного цвітіння.   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6214" y="5965424"/>
            <a:ext cx="4977335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Які весняні місяці знаєш? А осінні?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Яка роль бджіл у запиленні рослин: як пояснити? Які квітки не можуть  запилюватися бджолами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" r="963"/>
          <a:stretch/>
        </p:blipFill>
        <p:spPr bwMode="auto">
          <a:xfrm>
            <a:off x="8271271" y="1268184"/>
            <a:ext cx="3308490" cy="266484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Сезонні осінні продукти - ТОП 10 овочів та фруктів ✔️ Найважливіш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78" y="3637896"/>
            <a:ext cx="3616157" cy="241328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05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17110" y="582906"/>
            <a:ext cx="8756193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1754143"/>
            <a:ext cx="4190035" cy="41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21707" y="1994172"/>
            <a:ext cx="5325264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читання </a:t>
            </a:r>
            <a:endPara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попрацюємо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віршем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місяці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року;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повторимо,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робить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кожний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місяць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Продовжимо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роботу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назвами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місяців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зошиті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7504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6826" y="445746"/>
            <a:ext cx="8756193" cy="8915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Прочитай і </a:t>
            </a:r>
            <a:r>
              <a:rPr lang="ru-RU" sz="3600" b="1" dirty="0" err="1">
                <a:solidFill>
                  <a:schemeClr val="bg1"/>
                </a:solidFill>
              </a:rPr>
              <a:t>відгадай</a:t>
            </a:r>
            <a:r>
              <a:rPr lang="ru-RU" sz="3600" b="1" dirty="0">
                <a:solidFill>
                  <a:schemeClr val="bg1"/>
                </a:solidFill>
              </a:rPr>
              <a:t> загадку </a:t>
            </a:r>
            <a:r>
              <a:rPr lang="ru-RU" sz="3600" b="1" dirty="0" err="1">
                <a:solidFill>
                  <a:schemeClr val="bg1"/>
                </a:solidFill>
              </a:rPr>
              <a:t>Щебетунчика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813124" y="1583163"/>
            <a:ext cx="4798415" cy="317773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Із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дванадцяти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братів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троє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землю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прикрашали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троє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сонцем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зігрівали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троє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сипали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дощами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троє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віяли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снігами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Як же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звати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цих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братів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uk-UA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9245777" y="3409188"/>
            <a:ext cx="2771864" cy="33434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49" y="1583163"/>
            <a:ext cx="4103179" cy="230772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1" y="5748732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8077" y="3953148"/>
            <a:ext cx="3921125" cy="8309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Ілюстрація до казки «Дванадцять місяців»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7051" y="5044413"/>
            <a:ext cx="8034019" cy="4616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Назви місяць, що починає рік. А який місяць закінчує рік?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403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97629" y="514713"/>
            <a:ext cx="8732067" cy="7832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Відгадай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>
                <a:solidFill>
                  <a:schemeClr val="bg1"/>
                </a:solidFill>
              </a:rPr>
              <a:t>про </a:t>
            </a:r>
            <a:r>
              <a:rPr lang="ru-RU" sz="4000" b="1" dirty="0" err="1">
                <a:solidFill>
                  <a:schemeClr val="bg1"/>
                </a:solidFill>
              </a:rPr>
              <a:t>який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місяць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йде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мова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7631" y="1503724"/>
            <a:ext cx="3900507" cy="17284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Входить в </a:t>
            </a:r>
            <a:r>
              <a:rPr lang="ru-RU" sz="2400" b="1" dirty="0" err="1"/>
              <a:t>двері</a:t>
            </a:r>
            <a:r>
              <a:rPr lang="ru-RU" sz="2400" b="1" dirty="0"/>
              <a:t> </a:t>
            </a:r>
            <a:r>
              <a:rPr lang="ru-RU" sz="2400" b="1" dirty="0" err="1"/>
              <a:t>Новий</a:t>
            </a:r>
            <a:r>
              <a:rPr lang="ru-RU" sz="2400" b="1" dirty="0"/>
              <a:t> </a:t>
            </a:r>
            <a:r>
              <a:rPr lang="ru-RU" sz="2400" b="1" dirty="0" err="1"/>
              <a:t>рік</a:t>
            </a:r>
            <a:r>
              <a:rPr lang="ru-RU" sz="2400" b="1" dirty="0"/>
              <a:t>,</a:t>
            </a:r>
          </a:p>
          <a:p>
            <a:r>
              <a:rPr lang="ru-RU" sz="2400" b="1" dirty="0" err="1"/>
              <a:t>Починає</a:t>
            </a:r>
            <a:r>
              <a:rPr lang="ru-RU" sz="2400" b="1" dirty="0"/>
              <a:t> </a:t>
            </a:r>
            <a:r>
              <a:rPr lang="ru-RU" sz="2400" b="1" dirty="0" err="1"/>
              <a:t>новий</a:t>
            </a:r>
            <a:r>
              <a:rPr lang="ru-RU" sz="2400" b="1" dirty="0"/>
              <a:t> </a:t>
            </a:r>
            <a:r>
              <a:rPr lang="ru-RU" sz="2400" b="1" dirty="0" err="1"/>
              <a:t>лік</a:t>
            </a:r>
            <a:r>
              <a:rPr lang="ru-RU" sz="2400" b="1" dirty="0"/>
              <a:t>…</a:t>
            </a:r>
          </a:p>
          <a:p>
            <a:r>
              <a:rPr lang="ru-RU" sz="2400" b="1" dirty="0" err="1"/>
              <a:t>Різдвяна</a:t>
            </a:r>
            <a:r>
              <a:rPr lang="ru-RU" sz="2400" b="1" dirty="0"/>
              <a:t> в </a:t>
            </a:r>
            <a:r>
              <a:rPr lang="ru-RU" sz="2400" b="1" dirty="0" err="1"/>
              <a:t>небі</a:t>
            </a:r>
            <a:r>
              <a:rPr lang="ru-RU" sz="2400" b="1" dirty="0"/>
              <a:t> </a:t>
            </a:r>
            <a:r>
              <a:rPr lang="ru-RU" sz="2400" b="1" dirty="0" err="1"/>
              <a:t>зірочка</a:t>
            </a:r>
            <a:r>
              <a:rPr lang="ru-RU" sz="2400" b="1" dirty="0"/>
              <a:t>,</a:t>
            </a:r>
          </a:p>
          <a:p>
            <a:r>
              <a:rPr lang="ru-RU" sz="2400" b="1" dirty="0"/>
              <a:t>А </a:t>
            </a:r>
            <a:r>
              <a:rPr lang="ru-RU" sz="2400" b="1" dirty="0" err="1"/>
              <a:t>під</a:t>
            </a:r>
            <a:r>
              <a:rPr lang="ru-RU" sz="2400" b="1" dirty="0"/>
              <a:t> </a:t>
            </a:r>
            <a:r>
              <a:rPr lang="ru-RU" sz="2400" b="1" dirty="0" err="1"/>
              <a:t>вікном</a:t>
            </a:r>
            <a:r>
              <a:rPr lang="ru-RU" sz="2400" b="1" dirty="0"/>
              <a:t> </a:t>
            </a:r>
            <a:r>
              <a:rPr lang="ru-RU" sz="2400" b="1" dirty="0" err="1"/>
              <a:t>щедрівочка</a:t>
            </a:r>
            <a:r>
              <a:rPr lang="ru-RU" sz="2400" b="1" dirty="0"/>
              <a:t>. </a:t>
            </a:r>
            <a:endParaRPr lang="uk-UA" sz="2400" b="1" dirty="0"/>
          </a:p>
        </p:txBody>
      </p:sp>
      <p:pic>
        <p:nvPicPr>
          <p:cNvPr id="60420" name="Picture 4" descr="Січень рік починає, на нові звершення надихає | Петропавлівка.Cit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631" y="3417570"/>
            <a:ext cx="3822356" cy="287101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620631" y="1529797"/>
            <a:ext cx="3843355" cy="1379847"/>
          </a:xfrm>
          <a:prstGeom prst="roundRect">
            <a:avLst/>
          </a:prstGeom>
          <a:solidFill>
            <a:srgbClr val="EF71C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У </a:t>
            </a:r>
            <a:r>
              <a:rPr lang="ru-RU" sz="2400" b="1" dirty="0" err="1"/>
              <a:t>лісі</a:t>
            </a:r>
            <a:r>
              <a:rPr lang="ru-RU" sz="2400" b="1" dirty="0"/>
              <a:t> </a:t>
            </a:r>
            <a:r>
              <a:rPr lang="ru-RU" sz="2400" b="1" dirty="0" err="1"/>
              <a:t>пролісок</a:t>
            </a:r>
            <a:r>
              <a:rPr lang="ru-RU" sz="2400" b="1" dirty="0"/>
              <a:t> </a:t>
            </a:r>
            <a:r>
              <a:rPr lang="ru-RU" sz="2400" b="1" dirty="0" err="1"/>
              <a:t>проснувся</a:t>
            </a:r>
            <a:r>
              <a:rPr lang="ru-RU" sz="2400" b="1" dirty="0"/>
              <a:t>.</a:t>
            </a:r>
          </a:p>
          <a:p>
            <a:r>
              <a:rPr lang="ru-RU" sz="2400" b="1" dirty="0"/>
              <a:t>Все </a:t>
            </a:r>
            <a:r>
              <a:rPr lang="ru-RU" sz="2400" b="1" dirty="0" err="1"/>
              <a:t>прокидається</a:t>
            </a:r>
            <a:r>
              <a:rPr lang="ru-RU" sz="2400" b="1" dirty="0"/>
              <a:t> </a:t>
            </a:r>
            <a:r>
              <a:rPr lang="ru-RU" sz="2400" b="1" dirty="0" err="1"/>
              <a:t>від</a:t>
            </a:r>
            <a:r>
              <a:rPr lang="ru-RU" sz="2400" b="1" dirty="0"/>
              <a:t> сну,</a:t>
            </a:r>
          </a:p>
          <a:p>
            <a:r>
              <a:rPr lang="ru-RU" sz="2400" b="1" dirty="0" err="1"/>
              <a:t>Стрічає</a:t>
            </a:r>
            <a:r>
              <a:rPr lang="ru-RU" sz="2400" b="1" dirty="0"/>
              <a:t> </a:t>
            </a:r>
            <a:r>
              <a:rPr lang="ru-RU" sz="2400" b="1" dirty="0" err="1"/>
              <a:t>дівчину</a:t>
            </a:r>
            <a:r>
              <a:rPr lang="ru-RU" sz="2400" b="1" dirty="0"/>
              <a:t>-Весну. </a:t>
            </a:r>
            <a:endParaRPr lang="uk-UA" sz="2400" b="1" dirty="0"/>
          </a:p>
        </p:txBody>
      </p:sp>
      <p:pic>
        <p:nvPicPr>
          <p:cNvPr id="10" name="Picture 4" descr="Вихідні у березні 2021 року » Профспілка працівників освіти і науки Україн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910" y="3758671"/>
            <a:ext cx="4524413" cy="2529912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8542309" y="2883571"/>
            <a:ext cx="1968015" cy="69723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Березень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173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97629" y="514713"/>
            <a:ext cx="8732067" cy="7832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Відгадай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>
                <a:solidFill>
                  <a:schemeClr val="bg1"/>
                </a:solidFill>
              </a:rPr>
              <a:t>про </a:t>
            </a:r>
            <a:r>
              <a:rPr lang="ru-RU" sz="4000" b="1" dirty="0" err="1">
                <a:solidFill>
                  <a:schemeClr val="bg1"/>
                </a:solidFill>
              </a:rPr>
              <a:t>який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місяць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йде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мова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78777" y="1503724"/>
            <a:ext cx="4508860" cy="1728462"/>
          </a:xfrm>
          <a:prstGeom prst="round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err="1"/>
              <a:t>Вже</a:t>
            </a:r>
            <a:r>
              <a:rPr lang="ru-RU" sz="2400" b="1" dirty="0"/>
              <a:t> </a:t>
            </a:r>
            <a:r>
              <a:rPr lang="ru-RU" sz="2400" b="1" dirty="0" err="1"/>
              <a:t>червона</a:t>
            </a:r>
            <a:r>
              <a:rPr lang="ru-RU" sz="2400" b="1" dirty="0"/>
              <a:t> </a:t>
            </a:r>
            <a:r>
              <a:rPr lang="ru-RU" sz="2400" b="1" dirty="0" err="1"/>
              <a:t>полуничка</a:t>
            </a:r>
            <a:r>
              <a:rPr lang="ru-RU" sz="2400" b="1" dirty="0"/>
              <a:t>,</a:t>
            </a:r>
          </a:p>
          <a:p>
            <a:r>
              <a:rPr lang="ru-RU" sz="2400" b="1" dirty="0" err="1"/>
              <a:t>Стигне</a:t>
            </a:r>
            <a:r>
              <a:rPr lang="ru-RU" sz="2400" b="1" dirty="0"/>
              <a:t> </a:t>
            </a:r>
            <a:r>
              <a:rPr lang="ru-RU" sz="2400" b="1" dirty="0" err="1"/>
              <a:t>лісова</a:t>
            </a:r>
            <a:r>
              <a:rPr lang="ru-RU" sz="2400" b="1" dirty="0"/>
              <a:t> </a:t>
            </a:r>
            <a:r>
              <a:rPr lang="ru-RU" sz="2400" b="1" dirty="0" err="1"/>
              <a:t>суничка</a:t>
            </a:r>
            <a:r>
              <a:rPr lang="ru-RU" sz="2400" b="1" dirty="0"/>
              <a:t>.</a:t>
            </a:r>
          </a:p>
          <a:p>
            <a:r>
              <a:rPr lang="ru-RU" sz="2400" b="1" dirty="0"/>
              <a:t>З </a:t>
            </a:r>
            <a:r>
              <a:rPr lang="ru-RU" sz="2400" b="1" dirty="0" err="1"/>
              <a:t>літом</a:t>
            </a:r>
            <a:r>
              <a:rPr lang="ru-RU" sz="2400" b="1" dirty="0"/>
              <a:t> першим </a:t>
            </a:r>
            <a:r>
              <a:rPr lang="ru-RU" sz="2400" b="1" dirty="0" err="1"/>
              <a:t>він</a:t>
            </a:r>
            <a:r>
              <a:rPr lang="ru-RU" sz="2400" b="1" dirty="0"/>
              <a:t> приходить,</a:t>
            </a:r>
          </a:p>
          <a:p>
            <a:r>
              <a:rPr lang="ru-RU" sz="2400" b="1" dirty="0"/>
              <a:t>Сонечко з собою водить. </a:t>
            </a:r>
            <a:endParaRPr lang="uk-UA" sz="2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66967" y="1529797"/>
            <a:ext cx="3843355" cy="17023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Наче </a:t>
            </a:r>
            <a:r>
              <a:rPr lang="ru-RU" sz="2400" b="1" dirty="0" err="1"/>
              <a:t>справжні</a:t>
            </a:r>
            <a:r>
              <a:rPr lang="ru-RU" sz="2400" b="1" dirty="0"/>
              <a:t> </a:t>
            </a:r>
            <a:r>
              <a:rPr lang="ru-RU" sz="2400" b="1" dirty="0" err="1"/>
              <a:t>каченята</a:t>
            </a:r>
            <a:r>
              <a:rPr lang="ru-RU" sz="2400" b="1" dirty="0"/>
              <a:t>,</a:t>
            </a:r>
          </a:p>
          <a:p>
            <a:r>
              <a:rPr lang="ru-RU" sz="2400" b="1" dirty="0" err="1"/>
              <a:t>Плавають</a:t>
            </a:r>
            <a:r>
              <a:rPr lang="ru-RU" sz="2400" b="1" dirty="0"/>
              <a:t> в </a:t>
            </a:r>
            <a:r>
              <a:rPr lang="ru-RU" sz="2400" b="1" dirty="0" err="1"/>
              <a:t>воді</a:t>
            </a:r>
            <a:r>
              <a:rPr lang="ru-RU" sz="2400" b="1" dirty="0"/>
              <a:t> </a:t>
            </a:r>
            <a:r>
              <a:rPr lang="ru-RU" sz="2400" b="1" dirty="0" err="1"/>
              <a:t>малята</a:t>
            </a:r>
            <a:r>
              <a:rPr lang="ru-RU" sz="2400" b="1" dirty="0"/>
              <a:t>.</a:t>
            </a:r>
          </a:p>
          <a:p>
            <a:r>
              <a:rPr lang="ru-RU" sz="2400" b="1" dirty="0"/>
              <a:t>Та </a:t>
            </a:r>
            <a:r>
              <a:rPr lang="ru-RU" sz="2400" b="1" dirty="0" err="1"/>
              <a:t>літо</a:t>
            </a:r>
            <a:r>
              <a:rPr lang="ru-RU" sz="2400" b="1" dirty="0"/>
              <a:t> </a:t>
            </a:r>
            <a:r>
              <a:rPr lang="ru-RU" sz="2400" b="1" dirty="0" err="1"/>
              <a:t>вже</a:t>
            </a:r>
            <a:r>
              <a:rPr lang="ru-RU" sz="2400" b="1" dirty="0"/>
              <a:t> </a:t>
            </a:r>
            <a:r>
              <a:rPr lang="ru-RU" sz="2400" b="1" dirty="0" err="1"/>
              <a:t>кінчається</a:t>
            </a:r>
            <a:r>
              <a:rPr lang="ru-RU" sz="2400" b="1" dirty="0"/>
              <a:t>,</a:t>
            </a:r>
          </a:p>
          <a:p>
            <a:r>
              <a:rPr lang="ru-RU" sz="2400" b="1" dirty="0" err="1"/>
              <a:t>Прощатися</a:t>
            </a:r>
            <a:r>
              <a:rPr lang="ru-RU" sz="2400" b="1" dirty="0"/>
              <a:t> </a:t>
            </a:r>
            <a:r>
              <a:rPr lang="ru-RU" sz="2400" b="1" dirty="0" err="1"/>
              <a:t>збирається</a:t>
            </a:r>
            <a:r>
              <a:rPr lang="ru-RU" sz="2400" b="1" dirty="0"/>
              <a:t>. </a:t>
            </a:r>
            <a:endParaRPr lang="uk-UA" sz="2400" b="1" dirty="0"/>
          </a:p>
        </p:txBody>
      </p:sp>
      <p:pic>
        <p:nvPicPr>
          <p:cNvPr id="12" name="Picture 2" descr="Погода на червень 2021 року в Україні: який прогноз дають синоптики |  PMG.ua – новини Мукачева та Закарпатт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80" y="3369410"/>
            <a:ext cx="4345531" cy="2889060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407278" y="3431010"/>
            <a:ext cx="1858436" cy="65332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Червень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3" name="Picture 2" descr="Серпень прийде з прохолодою і невеликими дощами | Українська правд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131" y="3369411"/>
            <a:ext cx="5151036" cy="2889060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8542307" y="3387101"/>
            <a:ext cx="1968015" cy="697230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Серпень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804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54305</TotalTime>
  <Words>691</Words>
  <Application>Microsoft Office PowerPoint</Application>
  <PresentationFormat>Произвольный</PresentationFormat>
  <Paragraphs>174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3602</cp:revision>
  <dcterms:created xsi:type="dcterms:W3CDTF">2018-01-05T16:38:53Z</dcterms:created>
  <dcterms:modified xsi:type="dcterms:W3CDTF">2024-04-18T18:01:06Z</dcterms:modified>
</cp:coreProperties>
</file>