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1174" r:id="rId3"/>
    <p:sldId id="1164" r:id="rId4"/>
    <p:sldId id="1166" r:id="rId5"/>
    <p:sldId id="1172" r:id="rId6"/>
    <p:sldId id="1090" r:id="rId7"/>
    <p:sldId id="1137" r:id="rId8"/>
    <p:sldId id="1169" r:id="rId9"/>
    <p:sldId id="1160" r:id="rId10"/>
    <p:sldId id="1075" r:id="rId11"/>
    <p:sldId id="1173" r:id="rId12"/>
    <p:sldId id="35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FF"/>
    <a:srgbClr val="295FFF"/>
    <a:srgbClr val="78B64E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pr1dtmj3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83957" y="4248632"/>
            <a:ext cx="9254403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Слова, </a:t>
            </a:r>
            <a:r>
              <a:rPr lang="ru-RU" sz="4800" b="1" dirty="0" err="1">
                <a:solidFill>
                  <a:schemeClr val="bg1"/>
                </a:solidFill>
              </a:rPr>
              <a:t>які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4800" b="1" dirty="0">
                <a:solidFill>
                  <a:schemeClr val="bg1"/>
                </a:solidFill>
              </a:rPr>
              <a:t> на </a:t>
            </a:r>
            <a:r>
              <a:rPr lang="ru-RU" sz="4800" b="1" dirty="0" err="1">
                <a:solidFill>
                  <a:schemeClr val="bg1"/>
                </a:solidFill>
              </a:rPr>
              <a:t>питання</a:t>
            </a:r>
            <a:r>
              <a:rPr lang="ru-RU" sz="4800" b="1" dirty="0">
                <a:solidFill>
                  <a:schemeClr val="bg1"/>
                </a:solidFill>
              </a:rPr>
              <a:t> </a:t>
            </a:r>
            <a:r>
              <a:rPr lang="ru-RU" sz="4800" b="1" dirty="0" err="1" smtClean="0">
                <a:solidFill>
                  <a:schemeClr val="bg1"/>
                </a:solidFill>
              </a:rPr>
              <a:t>хто</a:t>
            </a:r>
            <a:r>
              <a:rPr lang="ru-RU" sz="4800" b="1" dirty="0" smtClean="0">
                <a:solidFill>
                  <a:schemeClr val="bg1"/>
                </a:solidFill>
              </a:rPr>
              <a:t>? </a:t>
            </a:r>
            <a:r>
              <a:rPr lang="ru-RU" sz="4800" b="1" dirty="0">
                <a:solidFill>
                  <a:schemeClr val="bg1"/>
                </a:solidFill>
              </a:rPr>
              <a:t>і </a:t>
            </a:r>
            <a:r>
              <a:rPr lang="ru-RU" sz="4800" b="1" dirty="0" err="1" smtClean="0">
                <a:solidFill>
                  <a:schemeClr val="bg1"/>
                </a:solidFill>
              </a:rPr>
              <a:t>що</a:t>
            </a:r>
            <a:r>
              <a:rPr lang="ru-RU" sz="4800" b="1" dirty="0" smtClean="0">
                <a:solidFill>
                  <a:schemeClr val="bg1"/>
                </a:solidFill>
              </a:rPr>
              <a:t>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09657" y="1417590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10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детские  картинки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57" y="1228089"/>
            <a:ext cx="3991684" cy="285405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509170"/>
            <a:ext cx="8732066" cy="7209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4084" y="1632857"/>
            <a:ext cx="497009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словами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познайомились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відповідають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відповідають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551409" y="1632857"/>
            <a:ext cx="2995599" cy="3613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874175" y="193116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79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смайл</a:t>
            </a:r>
            <a:r>
              <a:rPr lang="uk-UA" sz="2400" b="1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b="1" smtClean="0">
                <a:solidFill>
                  <a:srgbClr val="0070C0"/>
                </a:solidFill>
              </a:rPr>
              <a:t>свої емоції </a:t>
            </a:r>
            <a:r>
              <a:rPr lang="uk-UA" sz="2400" b="1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8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5" y="4649241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6" y="462191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40528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7" y="2240527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4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699" y="2291974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1"/>
            <a:ext cx="2373338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14440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726007" y="407565"/>
            <a:ext cx="8811364" cy="5871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7228" y="2209800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3617" y="443153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73077" y="1655337"/>
            <a:ext cx="6145168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Ось дзвінок сигнал подав —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До роботи час настав.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Тож  </a:t>
            </a:r>
            <a:r>
              <a:rPr lang="uk-UA" sz="3600" b="1" dirty="0">
                <a:solidFill>
                  <a:schemeClr val="bg1"/>
                </a:solidFill>
              </a:rPr>
              <a:t>і ми часу не гаймо,</a:t>
            </a:r>
            <a:endParaRPr lang="ru-RU" sz="3600" b="1" dirty="0">
              <a:solidFill>
                <a:schemeClr val="bg1"/>
              </a:solidFill>
            </a:endParaRPr>
          </a:p>
          <a:p>
            <a:r>
              <a:rPr lang="uk-UA" sz="3600" b="1" dirty="0">
                <a:solidFill>
                  <a:schemeClr val="bg1"/>
                </a:solidFill>
              </a:rPr>
              <a:t>А урок свій починаймо.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973616" y="1284074"/>
            <a:ext cx="7944093" cy="7950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Вибер</a:t>
            </a: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собі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позначку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погоди,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що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відповідає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зараз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твоєму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внутрішньому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 стану (настрою), та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прочитай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</a:rPr>
              <a:t>коментар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до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картки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3616" y="437557"/>
            <a:ext cx="794409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«Прогноз погоди»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C:\Users\Света\AppData\Local\Microsoft\Windows\Temporary Internet Files\Content.Word\Новый рисунок (3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16" y="2226989"/>
            <a:ext cx="1922145" cy="178096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ÐÐ°ÑÑÐ¸Ð½ÐºÐ¸ Ð¿Ð¾ Ð·Ð°Ð¿ÑÐ¾ÑÑ &quot;ÑÐ½ÑÐ¶Ð¸Ð½ÐºÐ¸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39" y="2204771"/>
            <a:ext cx="2056765" cy="1780963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" name="Рисунок 9" descr="ÐÐ°ÑÑÐ¸Ð½ÐºÐ¸ Ð¿Ð¾ Ð·Ð°Ð¿ÑÐ¾ÑÑ &quot;ÑÐ¾Ð½ÐµÑÐºÐ¾&quot;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847" y="2216035"/>
            <a:ext cx="2054808" cy="176969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128797" y="4453057"/>
            <a:ext cx="2043486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Якщо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на </a:t>
            </a:r>
            <a:r>
              <a:rPr lang="ru-RU" sz="2000" b="1" dirty="0" err="1">
                <a:solidFill>
                  <a:schemeClr val="bg1"/>
                </a:solidFill>
              </a:rPr>
              <a:t>душі</a:t>
            </a:r>
            <a:r>
              <a:rPr lang="ru-RU" sz="2000" b="1" dirty="0">
                <a:solidFill>
                  <a:schemeClr val="bg1"/>
                </a:solidFill>
              </a:rPr>
              <a:t> опади, </a:t>
            </a:r>
            <a:r>
              <a:rPr lang="ru-RU" sz="2000" b="1" dirty="0" err="1" smtClean="0">
                <a:solidFill>
                  <a:schemeClr val="bg1"/>
                </a:solidFill>
              </a:rPr>
              <a:t>згадай</a:t>
            </a:r>
            <a:r>
              <a:rPr lang="ru-RU" sz="2000" b="1" dirty="0" smtClean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після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зливи</a:t>
            </a:r>
            <a:r>
              <a:rPr lang="ru-RU" sz="2000" b="1" dirty="0">
                <a:solidFill>
                  <a:schemeClr val="bg1"/>
                </a:solidFill>
              </a:rPr>
              <a:t> часто </a:t>
            </a:r>
            <a:r>
              <a:rPr lang="ru-RU" sz="2000" b="1" dirty="0" err="1">
                <a:solidFill>
                  <a:schemeClr val="bg1"/>
                </a:solidFill>
              </a:rPr>
              <a:t>буває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райдуга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6917" y="4453057"/>
            <a:ext cx="3821880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роздратований</a:t>
            </a:r>
            <a:r>
              <a:rPr lang="ru-RU" sz="2000" b="1" dirty="0" smtClean="0"/>
              <a:t>/а, </a:t>
            </a:r>
            <a:r>
              <a:rPr lang="ru-RU" sz="2000" b="1" dirty="0" err="1" smtClean="0"/>
              <a:t>готовий</a:t>
            </a:r>
            <a:r>
              <a:rPr lang="ru-RU" sz="2000" b="1" dirty="0" smtClean="0"/>
              <a:t>/а </a:t>
            </a:r>
            <a:r>
              <a:rPr lang="ru-RU" sz="2000" b="1" dirty="0" err="1" smtClean="0"/>
              <a:t>метати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блискавки</a:t>
            </a:r>
            <a:r>
              <a:rPr lang="ru-RU" sz="2000" b="1" dirty="0" smtClean="0"/>
              <a:t>. </a:t>
            </a:r>
            <a:r>
              <a:rPr lang="ru-RU" sz="2000" b="1" dirty="0" err="1" smtClean="0"/>
              <a:t>Заспокойся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 smtClean="0"/>
              <a:t>твоїх</a:t>
            </a:r>
            <a:r>
              <a:rPr lang="ru-RU" sz="2000" b="1" dirty="0" smtClean="0"/>
              <a:t> </a:t>
            </a:r>
            <a:r>
              <a:rPr lang="ru-RU" sz="2000" b="1" dirty="0" err="1"/>
              <a:t>блискавок</a:t>
            </a:r>
            <a:r>
              <a:rPr lang="ru-RU" sz="2000" b="1" dirty="0"/>
              <a:t> </a:t>
            </a:r>
            <a:r>
              <a:rPr lang="ru-RU" sz="2000" b="1" dirty="0" err="1"/>
              <a:t>можуть</a:t>
            </a:r>
            <a:r>
              <a:rPr lang="ru-RU" sz="2000" b="1" dirty="0"/>
              <a:t> </a:t>
            </a:r>
            <a:r>
              <a:rPr lang="ru-RU" sz="2000" b="1" dirty="0" err="1"/>
              <a:t>постраждати</a:t>
            </a:r>
            <a:r>
              <a:rPr lang="ru-RU" sz="2000" b="1" dirty="0"/>
              <a:t> </a:t>
            </a:r>
            <a:r>
              <a:rPr lang="ru-RU" sz="2000" b="1" dirty="0" err="1"/>
              <a:t>інші</a:t>
            </a:r>
            <a:r>
              <a:rPr lang="ru-RU" sz="2000" b="1" dirty="0"/>
              <a:t>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Все </a:t>
            </a:r>
            <a:r>
              <a:rPr lang="ru-RU" sz="2000" b="1" dirty="0"/>
              <a:t>буде добре!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29813" y="4453056"/>
            <a:ext cx="2814873" cy="1804749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зимно</a:t>
            </a:r>
            <a:r>
              <a:rPr lang="ru-RU" sz="2000" b="1" dirty="0" smtClean="0"/>
              <a:t> </a:t>
            </a:r>
            <a:r>
              <a:rPr lang="ru-RU" sz="2000" b="1" dirty="0"/>
              <a:t>та </a:t>
            </a:r>
            <a:r>
              <a:rPr lang="ru-RU" sz="2000" b="1" dirty="0" err="1" smtClean="0"/>
              <a:t>сумно</a:t>
            </a:r>
            <a:r>
              <a:rPr lang="ru-RU" sz="2000" b="1" dirty="0"/>
              <a:t>. Не </a:t>
            </a:r>
            <a:r>
              <a:rPr lang="ru-RU" sz="2000" b="1" dirty="0" err="1" smtClean="0"/>
              <a:t>забувай</a:t>
            </a:r>
            <a:r>
              <a:rPr lang="ru-RU" sz="2000" b="1" dirty="0" smtClean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сніжинки</a:t>
            </a:r>
            <a:r>
              <a:rPr lang="ru-RU" sz="2000" b="1" dirty="0"/>
              <a:t> та </a:t>
            </a:r>
            <a:r>
              <a:rPr lang="ru-RU" sz="2000" b="1" dirty="0" err="1"/>
              <a:t>крижинки</a:t>
            </a:r>
            <a:r>
              <a:rPr lang="ru-RU" sz="2000" b="1" dirty="0"/>
              <a:t> </a:t>
            </a:r>
            <a:r>
              <a:rPr lang="ru-RU" sz="2000" b="1" dirty="0" err="1"/>
              <a:t>однаково</a:t>
            </a:r>
            <a:r>
              <a:rPr lang="ru-RU" sz="2000" b="1" dirty="0"/>
              <a:t> </a:t>
            </a:r>
            <a:r>
              <a:rPr lang="ru-RU" sz="2000" b="1" dirty="0" err="1"/>
              <a:t>розтануть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123134" y="4470838"/>
            <a:ext cx="256916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Сьогодні</a:t>
            </a:r>
            <a:r>
              <a:rPr lang="ru-RU" sz="2000" b="1" dirty="0"/>
              <a:t> у </a:t>
            </a:r>
            <a:r>
              <a:rPr lang="ru-RU" sz="2000" b="1" dirty="0" smtClean="0"/>
              <a:t>тебе  </a:t>
            </a:r>
            <a:r>
              <a:rPr lang="ru-RU" sz="2000" b="1" dirty="0"/>
              <a:t>на </a:t>
            </a:r>
            <a:r>
              <a:rPr lang="ru-RU" sz="2000" b="1" dirty="0" err="1"/>
              <a:t>душі</a:t>
            </a:r>
            <a:r>
              <a:rPr lang="ru-RU" sz="2000" b="1" dirty="0"/>
              <a:t> </a:t>
            </a:r>
            <a:r>
              <a:rPr lang="ru-RU" sz="2000" b="1" dirty="0" err="1"/>
              <a:t>сонячно</a:t>
            </a:r>
            <a:r>
              <a:rPr lang="ru-RU" sz="2000" b="1" dirty="0"/>
              <a:t>, </a:t>
            </a:r>
            <a:r>
              <a:rPr lang="ru-RU" sz="2000" b="1" dirty="0" err="1"/>
              <a:t>отже</a:t>
            </a:r>
            <a:r>
              <a:rPr lang="ru-RU" sz="2000" b="1" dirty="0"/>
              <a:t>, </a:t>
            </a:r>
            <a:r>
              <a:rPr lang="ru-RU" sz="2000" b="1" dirty="0" err="1" smtClean="0"/>
              <a:t>зумієш</a:t>
            </a:r>
            <a:r>
              <a:rPr lang="ru-RU" sz="2000" b="1" dirty="0" smtClean="0"/>
              <a:t> </a:t>
            </a:r>
            <a:r>
              <a:rPr lang="ru-RU" sz="2000" b="1" dirty="0" err="1"/>
              <a:t>своїм</a:t>
            </a:r>
            <a:r>
              <a:rPr lang="ru-RU" sz="2000" b="1" dirty="0"/>
              <a:t> теплом </a:t>
            </a:r>
            <a:r>
              <a:rPr lang="ru-RU" sz="2000" b="1" dirty="0" err="1"/>
              <a:t>зігріти</a:t>
            </a:r>
            <a:r>
              <a:rPr lang="ru-RU" sz="2000" b="1" dirty="0"/>
              <a:t>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друзів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6743"/>
          <a:stretch/>
        </p:blipFill>
        <p:spPr>
          <a:xfrm>
            <a:off x="986743" y="2238860"/>
            <a:ext cx="2144560" cy="1790481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926775" y="3947618"/>
            <a:ext cx="211034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блискавиці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222806" y="3985734"/>
            <a:ext cx="185546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дощить</a:t>
            </a:r>
            <a:endParaRPr lang="ru-RU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694710" y="3985734"/>
            <a:ext cx="1730829" cy="52322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зимно</a:t>
            </a:r>
            <a:endParaRPr lang="ru-RU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291346" y="3947618"/>
            <a:ext cx="179031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/>
              <a:t>сонячно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17880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  <p:bldP spid="18" grpId="0" animBg="1"/>
      <p:bldP spid="3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7895" y="442197"/>
            <a:ext cx="8732066" cy="8532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Відгадування загадок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7417" y="1373225"/>
            <a:ext cx="5341300" cy="2462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З’явилися в траві сестрички —	</a:t>
            </a:r>
            <a:b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жовті очі, білі </a:t>
            </a:r>
            <a:r>
              <a:rPr lang="uk-UA" sz="2400" dirty="0" err="1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повічка</a:t>
            </a: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. 	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Біла кора, тоненькі віти.		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Що це? Відгадайте, діти. 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Стоїть півень на току</a:t>
            </a:r>
            <a:b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</a:br>
            <a:r>
              <a:rPr lang="uk-UA" sz="2400" dirty="0" smtClean="0">
                <a:solidFill>
                  <a:schemeClr val="bg1"/>
                </a:solidFill>
                <a:effectLst/>
                <a:ea typeface="Batang"/>
                <a:cs typeface="Arial" panose="020B0604020202020204" pitchFamily="34" charset="0"/>
              </a:rPr>
              <a:t>у червонім ковпаку.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42947" y="1373225"/>
            <a:ext cx="5016600" cy="20415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effectLst/>
                <a:ea typeface="Batang"/>
                <a:cs typeface="Arial" panose="020B0604020202020204" pitchFamily="34" charset="0"/>
              </a:rPr>
              <a:t>Хто в гарячий день на лузі</a:t>
            </a:r>
            <a:br>
              <a:rPr lang="uk-UA" sz="2400" dirty="0" smtClean="0">
                <a:effectLst/>
                <a:ea typeface="Batang"/>
                <a:cs typeface="Arial" panose="020B0604020202020204" pitchFamily="34" charset="0"/>
              </a:rPr>
            </a:br>
            <a:r>
              <a:rPr lang="uk-UA" sz="2400" dirty="0" smtClean="0">
                <a:effectLst/>
                <a:ea typeface="Batang"/>
                <a:cs typeface="Arial" panose="020B0604020202020204" pitchFamily="34" charset="0"/>
              </a:rPr>
              <a:t>випасається в кожусі? 	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effectLst/>
                <a:ea typeface="Batang"/>
                <a:cs typeface="Arial" panose="020B0604020202020204" pitchFamily="34" charset="0"/>
              </a:rPr>
              <a:t>Плавала, купалася,</a:t>
            </a:r>
            <a:br>
              <a:rPr lang="uk-UA" sz="2400" dirty="0" smtClean="0">
                <a:effectLst/>
                <a:ea typeface="Batang"/>
                <a:cs typeface="Arial" panose="020B0604020202020204" pitchFamily="34" charset="0"/>
              </a:rPr>
            </a:br>
            <a:r>
              <a:rPr lang="uk-UA" sz="2400" dirty="0" smtClean="0">
                <a:effectLst/>
                <a:ea typeface="Batang"/>
                <a:cs typeface="Arial" panose="020B0604020202020204" pitchFamily="34" charset="0"/>
              </a:rPr>
              <a:t>сухою зосталася. 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2400" dirty="0" smtClean="0">
                <a:effectLst/>
                <a:ea typeface="Batang"/>
                <a:cs typeface="Arial" panose="020B0604020202020204" pitchFamily="34" charset="0"/>
              </a:rPr>
              <a:t>Хвіст гачком, ніс п’ятачком.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07147" y="1798115"/>
            <a:ext cx="1736454" cy="466096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Ромашки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39730" y="2602810"/>
            <a:ext cx="1471288" cy="445161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Береза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07147" y="3315930"/>
            <a:ext cx="1038350" cy="445161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Мак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57137" y="1505164"/>
            <a:ext cx="1194435" cy="381084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</a:rPr>
              <a:t>Вівця</a:t>
            </a:r>
            <a:r>
              <a:rPr lang="ru-RU" sz="2800" dirty="0" smtClean="0">
                <a:solidFill>
                  <a:schemeClr val="tx1"/>
                </a:solidFill>
              </a:rPr>
              <a:t>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454110" y="2263657"/>
            <a:ext cx="1194435" cy="381084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Качка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9558" y="2920766"/>
            <a:ext cx="1332896" cy="475125"/>
          </a:xfrm>
          <a:prstGeom prst="roundRect">
            <a:avLst/>
          </a:prstGeom>
          <a:solidFill>
            <a:srgbClr val="99FF99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Порося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2199" y="3931827"/>
            <a:ext cx="4497638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Пригадай, </a:t>
            </a:r>
            <a:r>
              <a:rPr lang="uk-UA" sz="2400" b="1" dirty="0" smtClean="0">
                <a:solidFill>
                  <a:srgbClr val="0070C0"/>
                </a:solidFill>
              </a:rPr>
              <a:t>які питання ми ставимо до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назв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предметів</a:t>
            </a:r>
            <a:r>
              <a:rPr lang="uk-UA" sz="2400" b="1" dirty="0" smtClean="0">
                <a:solidFill>
                  <a:srgbClr val="0070C0"/>
                </a:solidFill>
              </a:rPr>
              <a:t>?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4341" y="4999793"/>
            <a:ext cx="1966842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ХТО?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3928" y="4999793"/>
            <a:ext cx="1956794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ЩО</a:t>
            </a:r>
            <a:r>
              <a:rPr lang="ru-RU" sz="2400" b="1" dirty="0" smtClean="0">
                <a:solidFill>
                  <a:srgbClr val="FFFF00"/>
                </a:solidFill>
              </a:rPr>
              <a:t>?</a:t>
            </a:r>
            <a:endParaRPr lang="ru-RU" sz="2400" b="1" dirty="0" smtClean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4021" y="4851228"/>
            <a:ext cx="2424046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істот: </a:t>
            </a:r>
            <a:r>
              <a:rPr lang="uk-UA" sz="2400" b="1" dirty="0" smtClean="0">
                <a:solidFill>
                  <a:schemeClr val="bg1"/>
                </a:solidFill>
              </a:rPr>
              <a:t>тварин і людей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08388" y="4999793"/>
            <a:ext cx="2340157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неістот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9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0014" y="549146"/>
            <a:ext cx="8732066" cy="7618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«Оживи предмет»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52118" y="1514085"/>
            <a:ext cx="7379626" cy="362150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ліки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 —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хто?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/>
            </a:r>
            <a:b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</a:b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двір 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—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хто?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море 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—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хто?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</a:t>
            </a: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комбайн 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—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хто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</a:t>
            </a:r>
            <a:endParaRPr lang="ru-RU" sz="3600" dirty="0">
              <a:solidFill>
                <a:srgbClr val="0070C0"/>
              </a:solidFill>
              <a:ea typeface="Batang"/>
              <a:cs typeface="Arial" panose="020B0604020202020204" pitchFamily="34" charset="0"/>
            </a:endParaRP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піч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 —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хто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</a:t>
            </a:r>
            <a:endParaRPr lang="uk-UA" sz="3600" dirty="0" smtClean="0">
              <a:solidFill>
                <a:srgbClr val="0070C0"/>
              </a:solidFill>
              <a:ea typeface="Batang"/>
              <a:cs typeface="Arial" panose="020B0604020202020204" pitchFamily="34" charset="0"/>
            </a:endParaRPr>
          </a:p>
          <a:p>
            <a:pPr hangingPunct="0">
              <a:spcBef>
                <a:spcPts val="200"/>
              </a:spcBef>
              <a:spcAft>
                <a:spcPts val="200"/>
              </a:spcAft>
              <a:tabLst>
                <a:tab pos="3060700" algn="l"/>
              </a:tabLst>
            </a:pP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що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аптека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 — </a:t>
            </a:r>
            <a:r>
              <a:rPr lang="uk-UA" sz="3600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(</a:t>
            </a:r>
            <a:r>
              <a:rPr lang="uk-UA" sz="3600" i="1" dirty="0" smtClean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хто</a:t>
            </a:r>
            <a:r>
              <a:rPr lang="uk-UA" sz="3600" i="1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?</a:t>
            </a:r>
            <a:r>
              <a:rPr lang="uk-UA" sz="3600" dirty="0">
                <a:solidFill>
                  <a:srgbClr val="0070C0"/>
                </a:solidFill>
                <a:ea typeface="Batang"/>
                <a:cs typeface="Arial" panose="020B0604020202020204" pitchFamily="34" charset="0"/>
              </a:rPr>
              <a:t>)</a:t>
            </a:r>
            <a:endParaRPr lang="ru-RU" sz="3600" dirty="0">
              <a:solidFill>
                <a:srgbClr val="0070C0"/>
              </a:solidFill>
              <a:effectLst/>
              <a:ea typeface="Batang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483216" y="1559782"/>
            <a:ext cx="1537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CC00CC"/>
                </a:solidFill>
                <a:latin typeface="+mn-lt"/>
              </a:rPr>
              <a:t>лікар.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483216" y="2072350"/>
            <a:ext cx="21194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CC00CC"/>
                </a:solidFill>
                <a:latin typeface="+mn-lt"/>
              </a:rPr>
              <a:t>двірник.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06812" y="2667806"/>
            <a:ext cx="18908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CC00CC"/>
                </a:solidFill>
                <a:latin typeface="+mn-lt"/>
              </a:rPr>
              <a:t>моряк.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929693" y="3235842"/>
            <a:ext cx="25466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CC00CC"/>
                </a:solidFill>
                <a:latin typeface="+mn-lt"/>
              </a:rPr>
              <a:t>комбайнер.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151797" y="3864192"/>
            <a:ext cx="15646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CC00CC"/>
                </a:solidFill>
                <a:latin typeface="+mn-lt"/>
              </a:rPr>
              <a:t>пекар.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801655" y="4442623"/>
            <a:ext cx="18945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hangingPunct="0">
              <a:lnSpc>
                <a:spcPct val="100000"/>
              </a:lnSpc>
              <a:spcAft>
                <a:spcPts val="0"/>
              </a:spcAft>
            </a:pPr>
            <a:r>
              <a:rPr lang="uk-UA" sz="3600" b="1" dirty="0" smtClean="0">
                <a:solidFill>
                  <a:srgbClr val="CC00CC"/>
                </a:solidFill>
                <a:latin typeface="+mn-lt"/>
              </a:rPr>
              <a:t>аптекар.</a:t>
            </a:r>
          </a:p>
        </p:txBody>
      </p:sp>
      <p:pic>
        <p:nvPicPr>
          <p:cNvPr id="2050" name="Picture 2" descr="D:\Картинки до тестів\Людина\Дівча плескає в долоні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973" y="1514085"/>
            <a:ext cx="2681634" cy="403763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484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02628" y="2014827"/>
            <a:ext cx="5965371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на</a:t>
            </a:r>
            <a:r>
              <a:rPr lang="ru-RU" sz="2800" b="1" dirty="0" err="1">
                <a:solidFill>
                  <a:schemeClr val="bg1"/>
                </a:solidFill>
              </a:rPr>
              <a:t>вчимося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знаходити</a:t>
            </a:r>
            <a:r>
              <a:rPr lang="ru-RU" sz="2800" b="1" dirty="0">
                <a:solidFill>
                  <a:schemeClr val="bg1"/>
                </a:solidFill>
              </a:rPr>
              <a:t> і </a:t>
            </a:r>
            <a:r>
              <a:rPr lang="ru-RU" sz="2800" b="1" dirty="0" err="1">
                <a:solidFill>
                  <a:schemeClr val="bg1"/>
                </a:solidFill>
              </a:rPr>
              <a:t>розрізняти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на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хто</a:t>
            </a:r>
            <a:r>
              <a:rPr lang="ru-RU" sz="2800" b="1" dirty="0">
                <a:solidFill>
                  <a:schemeClr val="bg1"/>
                </a:solidFill>
              </a:rPr>
              <a:t>? і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Складемо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і </a:t>
            </a:r>
            <a:r>
              <a:rPr lang="ru-RU" sz="2800" b="1" dirty="0" err="1" smtClean="0">
                <a:solidFill>
                  <a:schemeClr val="bg1"/>
                </a:solidFill>
              </a:rPr>
              <a:t>запишемо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2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t="17189" r="34655" b="73939"/>
          <a:stretch/>
        </p:blipFill>
        <p:spPr>
          <a:xfrm>
            <a:off x="1335047" y="1645050"/>
            <a:ext cx="9546086" cy="101798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72" t="21991" r="70484" b="65824"/>
          <a:stretch/>
        </p:blipFill>
        <p:spPr>
          <a:xfrm>
            <a:off x="1657723" y="1613306"/>
            <a:ext cx="573441" cy="104972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52" t="25687" r="65172" b="65824"/>
          <a:stretch/>
        </p:blipFill>
        <p:spPr>
          <a:xfrm>
            <a:off x="3763450" y="1931744"/>
            <a:ext cx="838584" cy="7312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52" t="25687" r="65172" b="65824"/>
          <a:stretch/>
        </p:blipFill>
        <p:spPr>
          <a:xfrm>
            <a:off x="5048107" y="1931745"/>
            <a:ext cx="838584" cy="7312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70" t="24403" r="59154" b="67108"/>
          <a:stretch/>
        </p:blipFill>
        <p:spPr>
          <a:xfrm>
            <a:off x="6437282" y="1809805"/>
            <a:ext cx="838584" cy="73129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772" t="21991" r="70484" b="65824"/>
          <a:stretch/>
        </p:blipFill>
        <p:spPr>
          <a:xfrm>
            <a:off x="2910770" y="1613306"/>
            <a:ext cx="573441" cy="104972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70" t="24403" r="59154" b="67108"/>
          <a:stretch/>
        </p:blipFill>
        <p:spPr>
          <a:xfrm>
            <a:off x="7947437" y="1809805"/>
            <a:ext cx="838584" cy="7312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45" t="23548" r="55268" b="67963"/>
          <a:stretch/>
        </p:blipFill>
        <p:spPr>
          <a:xfrm>
            <a:off x="9294306" y="1736845"/>
            <a:ext cx="641220" cy="73128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545" t="23548" r="55268" b="67963"/>
          <a:stretch/>
        </p:blipFill>
        <p:spPr>
          <a:xfrm>
            <a:off x="10372971" y="1736845"/>
            <a:ext cx="641220" cy="73128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27488" y="612445"/>
            <a:ext cx="8732066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Зроби </a:t>
            </a:r>
            <a:r>
              <a:rPr lang="ru-RU" sz="36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розминку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0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/>
          <a:srcRect l="9417" t="16148" r="30667" b="18371"/>
          <a:stretch/>
        </p:blipFill>
        <p:spPr>
          <a:xfrm>
            <a:off x="2624706" y="2763950"/>
            <a:ext cx="6161315" cy="378762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1335048" y="580962"/>
            <a:ext cx="9546086" cy="9974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Допоможи </a:t>
            </a:r>
            <a:r>
              <a:rPr lang="ru-RU" sz="2800" b="1" dirty="0" err="1" smtClean="0">
                <a:solidFill>
                  <a:schemeClr val="bg1"/>
                </a:solidFill>
              </a:rPr>
              <a:t>Ґаджикові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розділити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малюнки</a:t>
            </a:r>
            <a:r>
              <a:rPr 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</a:rPr>
              <a:t>дві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групи</a:t>
            </a:r>
            <a:r>
              <a:rPr lang="ru-RU" sz="2800" b="1" dirty="0" smtClean="0">
                <a:solidFill>
                  <a:schemeClr val="bg1"/>
                </a:solidFill>
              </a:rPr>
              <a:t>. Покажи </a:t>
            </a:r>
            <a:r>
              <a:rPr lang="ru-RU" sz="2800" b="1" dirty="0" err="1" smtClean="0">
                <a:solidFill>
                  <a:schemeClr val="bg1"/>
                </a:solidFill>
              </a:rPr>
              <a:t>стрілочкою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місце</a:t>
            </a:r>
            <a:r>
              <a:rPr lang="ru-RU" sz="2800" b="1" dirty="0" smtClean="0">
                <a:solidFill>
                  <a:schemeClr val="bg1"/>
                </a:solidFill>
              </a:rPr>
              <a:t> кожного </a:t>
            </a:r>
            <a:r>
              <a:rPr lang="ru-RU" sz="2800" b="1" dirty="0" err="1" smtClean="0">
                <a:solidFill>
                  <a:schemeClr val="bg1"/>
                </a:solidFill>
              </a:rPr>
              <a:t>малюнка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819263" y="3944082"/>
            <a:ext cx="2702766" cy="71367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861611" y="4835981"/>
            <a:ext cx="419291" cy="26770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4071257" y="4671830"/>
            <a:ext cx="2332171" cy="59600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3459530" y="4753531"/>
            <a:ext cx="0" cy="891715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V="1">
            <a:off x="5421950" y="4579568"/>
            <a:ext cx="2100079" cy="106567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8083971" y="4909154"/>
            <a:ext cx="0" cy="6207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4071257" y="4184828"/>
            <a:ext cx="1767719" cy="39474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l="59633" t="17894" r="29456" b="54496"/>
          <a:stretch/>
        </p:blipFill>
        <p:spPr>
          <a:xfrm>
            <a:off x="9314453" y="2880049"/>
            <a:ext cx="2117036" cy="30134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cxnSp>
        <p:nvCxnSpPr>
          <p:cNvPr id="41" name="Прямая со стрелкой 40"/>
          <p:cNvCxnSpPr/>
          <p:nvPr/>
        </p:nvCxnSpPr>
        <p:spPr>
          <a:xfrm>
            <a:off x="7947437" y="3898491"/>
            <a:ext cx="0" cy="57553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7190" r="37006" b="66520"/>
          <a:stretch/>
        </p:blipFill>
        <p:spPr>
          <a:xfrm>
            <a:off x="1160691" y="1292157"/>
            <a:ext cx="9801223" cy="2016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143000" y="492702"/>
            <a:ext cx="9818914" cy="689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Запиши </a:t>
            </a:r>
            <a:r>
              <a:rPr lang="ru-RU" sz="3600" b="1" dirty="0" err="1">
                <a:solidFill>
                  <a:schemeClr val="bg1"/>
                </a:solidFill>
              </a:rPr>
              <a:t>назви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малюнків</a:t>
            </a:r>
            <a:r>
              <a:rPr lang="ru-RU" sz="3600" b="1" dirty="0">
                <a:solidFill>
                  <a:schemeClr val="bg1"/>
                </a:solidFill>
              </a:rPr>
              <a:t> у </a:t>
            </a:r>
            <a:r>
              <a:rPr lang="ru-RU" sz="3600" b="1" dirty="0" err="1">
                <a:solidFill>
                  <a:schemeClr val="bg1"/>
                </a:solidFill>
              </a:rPr>
              <a:t>відповідному</a:t>
            </a:r>
            <a:r>
              <a:rPr lang="ru-RU" sz="3600" b="1" dirty="0">
                <a:solidFill>
                  <a:schemeClr val="bg1"/>
                </a:solidFill>
              </a:rPr>
              <a:t> рядку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420" t="22070" r="46666" b="68182"/>
          <a:stretch/>
        </p:blipFill>
        <p:spPr>
          <a:xfrm>
            <a:off x="1160691" y="1279658"/>
            <a:ext cx="1422797" cy="8752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3" t="45040" r="63026" b="45212"/>
          <a:stretch/>
        </p:blipFill>
        <p:spPr>
          <a:xfrm>
            <a:off x="1070238" y="2224048"/>
            <a:ext cx="1778398" cy="8752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758" t="22391" r="34954" b="64788"/>
          <a:stretch/>
        </p:blipFill>
        <p:spPr>
          <a:xfrm>
            <a:off x="2497855" y="1289717"/>
            <a:ext cx="1961278" cy="115119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31" t="35761" r="32801" b="54491"/>
          <a:stretch/>
        </p:blipFill>
        <p:spPr>
          <a:xfrm>
            <a:off x="4260992" y="1476994"/>
            <a:ext cx="6602897" cy="8752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845" t="46020" r="31015" b="42455"/>
          <a:stretch/>
        </p:blipFill>
        <p:spPr>
          <a:xfrm>
            <a:off x="3031330" y="2293985"/>
            <a:ext cx="5129999" cy="10347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88" t="57261" r="65698" b="32991"/>
          <a:stretch/>
        </p:blipFill>
        <p:spPr>
          <a:xfrm>
            <a:off x="8435251" y="2293984"/>
            <a:ext cx="1361838" cy="837756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78286"/>
            <a:ext cx="1295400" cy="979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34-35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9994" y="3415237"/>
            <a:ext cx="10665577" cy="5139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Склади й запиши </a:t>
            </a:r>
            <a:r>
              <a:rPr lang="ru-RU" sz="2000" b="1" dirty="0" err="1">
                <a:solidFill>
                  <a:schemeClr val="bg1"/>
                </a:solidFill>
              </a:rPr>
              <a:t>одне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речення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словом </a:t>
            </a:r>
            <a:r>
              <a:rPr lang="ru-RU" sz="2000" b="1" dirty="0" err="1" smtClean="0">
                <a:solidFill>
                  <a:schemeClr val="bg1"/>
                </a:solidFill>
              </a:rPr>
              <a:t>першого</a:t>
            </a:r>
            <a:r>
              <a:rPr lang="ru-RU" sz="2000" b="1" dirty="0" smtClean="0">
                <a:solidFill>
                  <a:schemeClr val="bg1"/>
                </a:solidFill>
              </a:rPr>
              <a:t> рядка і </a:t>
            </a:r>
            <a:r>
              <a:rPr lang="ru-RU" sz="2000" b="1" dirty="0" err="1">
                <a:solidFill>
                  <a:schemeClr val="bg1"/>
                </a:solidFill>
              </a:rPr>
              <a:t>одне</a:t>
            </a:r>
            <a:r>
              <a:rPr lang="ru-RU" sz="2000" b="1" dirty="0">
                <a:solidFill>
                  <a:schemeClr val="bg1"/>
                </a:solidFill>
              </a:rPr>
              <a:t> – </a:t>
            </a:r>
            <a:r>
              <a:rPr lang="ru-RU" sz="2000" b="1" dirty="0" err="1">
                <a:solidFill>
                  <a:schemeClr val="bg1"/>
                </a:solidFill>
              </a:rPr>
              <a:t>зі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словом </a:t>
            </a:r>
            <a:r>
              <a:rPr lang="ru-RU" sz="2000" b="1" dirty="0">
                <a:solidFill>
                  <a:schemeClr val="bg1"/>
                </a:solidFill>
              </a:rPr>
              <a:t>другого рядка</a:t>
            </a:r>
            <a:endParaRPr lang="uk-UA" sz="2000" b="1" dirty="0">
              <a:solidFill>
                <a:srgbClr val="FFFF0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17188" r="24702" b="66230"/>
          <a:stretch/>
        </p:blipFill>
        <p:spPr>
          <a:xfrm>
            <a:off x="716087" y="3971500"/>
            <a:ext cx="10659486" cy="205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67" t="57025" r="37042" b="30826"/>
          <a:stretch/>
        </p:blipFill>
        <p:spPr>
          <a:xfrm>
            <a:off x="716086" y="3957520"/>
            <a:ext cx="4574371" cy="11286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15" t="69134" r="36796" b="19343"/>
          <a:stretch/>
        </p:blipFill>
        <p:spPr>
          <a:xfrm>
            <a:off x="5437934" y="4015620"/>
            <a:ext cx="5937638" cy="10705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69" t="80636" r="39050" b="7750"/>
          <a:stretch/>
        </p:blipFill>
        <p:spPr>
          <a:xfrm>
            <a:off x="815347" y="4944560"/>
            <a:ext cx="5650768" cy="10789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82" t="22222" r="60334" b="67555"/>
          <a:stretch/>
        </p:blipFill>
        <p:spPr>
          <a:xfrm>
            <a:off x="7053147" y="5154140"/>
            <a:ext cx="1862253" cy="8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215814" y="495918"/>
            <a:ext cx="9755414" cy="908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Постав </a:t>
            </a:r>
            <a:r>
              <a:rPr lang="ru-RU" sz="2800" b="1" dirty="0" err="1">
                <a:solidFill>
                  <a:schemeClr val="bg1"/>
                </a:solidFill>
              </a:rPr>
              <a:t>питання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поданих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слів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  <a:r>
              <a:rPr lang="ru-RU" sz="2800" b="1" dirty="0" err="1">
                <a:solidFill>
                  <a:schemeClr val="bg1"/>
                </a:solidFill>
              </a:rPr>
              <a:t>Заміни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виділені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букви</a:t>
            </a:r>
            <a:r>
              <a:rPr lang="ru-RU" sz="2800" b="1" dirty="0" smtClean="0">
                <a:solidFill>
                  <a:schemeClr val="bg1"/>
                </a:solidFill>
              </a:rPr>
              <a:t> так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щоб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утворились</a:t>
            </a:r>
            <a:r>
              <a:rPr lang="ru-RU" sz="2800" b="1" dirty="0">
                <a:solidFill>
                  <a:schemeClr val="bg1"/>
                </a:solidFill>
              </a:rPr>
              <a:t> слова, </a:t>
            </a:r>
            <a:r>
              <a:rPr lang="ru-RU" sz="2800" b="1" dirty="0" err="1">
                <a:solidFill>
                  <a:schemeClr val="bg1"/>
                </a:solidFill>
              </a:rPr>
              <a:t>які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відповідають</a:t>
            </a:r>
            <a:r>
              <a:rPr lang="ru-RU" sz="2800" b="1" dirty="0">
                <a:solidFill>
                  <a:schemeClr val="bg1"/>
                </a:solidFill>
              </a:rPr>
              <a:t> на </a:t>
            </a:r>
            <a:r>
              <a:rPr lang="ru-RU" sz="28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хто</a:t>
            </a:r>
            <a:r>
              <a:rPr lang="ru-RU" sz="2800" b="1" dirty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8790" y="1516020"/>
            <a:ext cx="6382236" cy="5909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bg1"/>
                </a:solidFill>
              </a:rPr>
              <a:t>Л</a:t>
            </a:r>
            <a:r>
              <a:rPr lang="ru-RU" sz="3200" b="1" dirty="0" err="1">
                <a:solidFill>
                  <a:srgbClr val="FFFF00"/>
                </a:solidFill>
              </a:rPr>
              <a:t>і</a:t>
            </a:r>
            <a:r>
              <a:rPr lang="ru-RU" sz="3200" dirty="0" err="1">
                <a:solidFill>
                  <a:schemeClr val="bg1"/>
                </a:solidFill>
              </a:rPr>
              <a:t>с</a:t>
            </a:r>
            <a:r>
              <a:rPr lang="ru-RU" sz="3200" dirty="0">
                <a:solidFill>
                  <a:schemeClr val="bg1"/>
                </a:solidFill>
              </a:rPr>
              <a:t>, ми</a:t>
            </a:r>
            <a:r>
              <a:rPr lang="ru-RU" sz="3200" b="1" dirty="0">
                <a:solidFill>
                  <a:srgbClr val="FFFF00"/>
                </a:solidFill>
              </a:rPr>
              <a:t>с</a:t>
            </a:r>
            <a:r>
              <a:rPr lang="ru-RU" sz="3200" dirty="0">
                <a:solidFill>
                  <a:schemeClr val="bg1"/>
                </a:solidFill>
              </a:rPr>
              <a:t>ка, ко</a:t>
            </a:r>
            <a:r>
              <a:rPr lang="ru-RU" sz="3200" b="1" dirty="0">
                <a:solidFill>
                  <a:srgbClr val="FFFF00"/>
                </a:solidFill>
              </a:rPr>
              <a:t>с</a:t>
            </a:r>
            <a:r>
              <a:rPr lang="ru-RU" sz="3200" dirty="0">
                <a:solidFill>
                  <a:schemeClr val="bg1"/>
                </a:solidFill>
              </a:rPr>
              <a:t>а, воро</a:t>
            </a:r>
            <a:r>
              <a:rPr lang="ru-RU" sz="3200" b="1" dirty="0">
                <a:solidFill>
                  <a:srgbClr val="FFFF00"/>
                </a:solidFill>
              </a:rPr>
              <a:t>т</a:t>
            </a:r>
            <a:r>
              <a:rPr lang="ru-RU" sz="3200" dirty="0">
                <a:solidFill>
                  <a:schemeClr val="bg1"/>
                </a:solidFill>
              </a:rPr>
              <a:t>а, </a:t>
            </a:r>
            <a:r>
              <a:rPr lang="ru-RU" sz="3200" b="1" dirty="0" err="1">
                <a:solidFill>
                  <a:srgbClr val="FFFF00"/>
                </a:solidFill>
              </a:rPr>
              <a:t>г</a:t>
            </a:r>
            <a:r>
              <a:rPr lang="ru-RU" sz="3200" dirty="0" err="1">
                <a:solidFill>
                  <a:schemeClr val="bg1"/>
                </a:solidFill>
              </a:rPr>
              <a:t>ілка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17189" r="35085" b="65939"/>
          <a:stretch/>
        </p:blipFill>
        <p:spPr>
          <a:xfrm>
            <a:off x="819379" y="2247383"/>
            <a:ext cx="9946592" cy="201714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15814" y="495918"/>
            <a:ext cx="9755414" cy="9083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утворені</a:t>
            </a:r>
            <a:r>
              <a:rPr lang="ru-RU" sz="4000" b="1" dirty="0">
                <a:solidFill>
                  <a:schemeClr val="bg1"/>
                </a:solidFill>
              </a:rPr>
              <a:t> пари </a:t>
            </a:r>
            <a:r>
              <a:rPr lang="ru-RU" sz="4000" b="1" dirty="0" err="1">
                <a:solidFill>
                  <a:schemeClr val="bg1"/>
                </a:solidFill>
              </a:rPr>
              <a:t>слів</a:t>
            </a:r>
            <a:r>
              <a:rPr lang="ru-RU" sz="4000" b="1" dirty="0">
                <a:solidFill>
                  <a:schemeClr val="bg1"/>
                </a:solidFill>
              </a:rPr>
              <a:t> за </a:t>
            </a:r>
            <a:r>
              <a:rPr lang="ru-RU" sz="4000" b="1" dirty="0" err="1">
                <a:solidFill>
                  <a:schemeClr val="bg1"/>
                </a:solidFill>
              </a:rPr>
              <a:t>зразком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72487" y="1522167"/>
            <a:ext cx="3983783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b="1" i="1" dirty="0">
                <a:solidFill>
                  <a:srgbClr val="0070C0"/>
                </a:solidFill>
              </a:rPr>
              <a:t>Зразок</a:t>
            </a:r>
            <a:r>
              <a:rPr lang="uk-UA" sz="3200" b="1" dirty="0">
                <a:solidFill>
                  <a:srgbClr val="0070C0"/>
                </a:solidFill>
              </a:rPr>
              <a:t>: </a:t>
            </a:r>
            <a:r>
              <a:rPr lang="uk-UA" sz="3200" u="sng" dirty="0">
                <a:solidFill>
                  <a:srgbClr val="0070C0"/>
                </a:solidFill>
              </a:rPr>
              <a:t>ш</a:t>
            </a:r>
            <a:r>
              <a:rPr lang="uk-UA" sz="3200" dirty="0">
                <a:solidFill>
                  <a:srgbClr val="0070C0"/>
                </a:solidFill>
              </a:rPr>
              <a:t>овк — </a:t>
            </a:r>
            <a:r>
              <a:rPr lang="uk-UA" sz="3200" u="sng" dirty="0">
                <a:solidFill>
                  <a:srgbClr val="0070C0"/>
                </a:solidFill>
              </a:rPr>
              <a:t>в</a:t>
            </a:r>
            <a:r>
              <a:rPr lang="uk-UA" sz="3200" dirty="0">
                <a:solidFill>
                  <a:srgbClr val="0070C0"/>
                </a:solidFill>
              </a:rPr>
              <a:t>овк.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7" t="20000" r="31500" b="69417"/>
          <a:stretch/>
        </p:blipFill>
        <p:spPr>
          <a:xfrm>
            <a:off x="922080" y="2247382"/>
            <a:ext cx="6286701" cy="9040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22" t="31566" r="31500" b="56254"/>
          <a:stretch/>
        </p:blipFill>
        <p:spPr>
          <a:xfrm>
            <a:off x="1054101" y="3184418"/>
            <a:ext cx="3827532" cy="10404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7" t="43418" r="52731" b="46667"/>
          <a:stretch/>
        </p:blipFill>
        <p:spPr>
          <a:xfrm>
            <a:off x="5393922" y="3198312"/>
            <a:ext cx="3170613" cy="847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67" t="31566" r="57425" b="56254"/>
          <a:stretch/>
        </p:blipFill>
        <p:spPr>
          <a:xfrm>
            <a:off x="7959201" y="2247382"/>
            <a:ext cx="2481651" cy="104041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758791" y="1522167"/>
            <a:ext cx="6382234" cy="5847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Л</a:t>
            </a:r>
            <a:r>
              <a:rPr lang="ru-RU" sz="3200" b="1" dirty="0" smtClean="0">
                <a:solidFill>
                  <a:srgbClr val="FFFF00"/>
                </a:solidFill>
              </a:rPr>
              <a:t>и</a:t>
            </a:r>
            <a:r>
              <a:rPr lang="ru-RU" sz="3200" dirty="0" smtClean="0">
                <a:solidFill>
                  <a:schemeClr val="bg1"/>
                </a:solidFill>
              </a:rPr>
              <a:t>с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ми</a:t>
            </a:r>
            <a:r>
              <a:rPr lang="ru-RU" sz="3200" b="1" dirty="0" smtClean="0">
                <a:solidFill>
                  <a:srgbClr val="FFFF00"/>
                </a:solidFill>
              </a:rPr>
              <a:t>ш</a:t>
            </a:r>
            <a:r>
              <a:rPr lang="ru-RU" sz="3200" dirty="0" smtClean="0">
                <a:solidFill>
                  <a:schemeClr val="bg1"/>
                </a:solidFill>
              </a:rPr>
              <a:t>ка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ко</a:t>
            </a:r>
            <a:r>
              <a:rPr lang="ru-RU" sz="3200" b="1" dirty="0" smtClean="0">
                <a:solidFill>
                  <a:srgbClr val="FFFF00"/>
                </a:solidFill>
              </a:rPr>
              <a:t>з</a:t>
            </a:r>
            <a:r>
              <a:rPr lang="ru-RU" sz="3200" dirty="0" smtClean="0">
                <a:solidFill>
                  <a:schemeClr val="bg1"/>
                </a:solidFill>
              </a:rPr>
              <a:t>а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воро</a:t>
            </a:r>
            <a:r>
              <a:rPr lang="ru-RU" sz="3200" b="1" dirty="0" smtClean="0">
                <a:solidFill>
                  <a:srgbClr val="FFFF00"/>
                </a:solidFill>
              </a:rPr>
              <a:t>н</a:t>
            </a:r>
            <a:r>
              <a:rPr lang="ru-RU" sz="3200" dirty="0" smtClean="0">
                <a:solidFill>
                  <a:schemeClr val="bg1"/>
                </a:solidFill>
              </a:rPr>
              <a:t>а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b="1" dirty="0" err="1" smtClean="0">
                <a:solidFill>
                  <a:srgbClr val="FFFF00"/>
                </a:solidFill>
              </a:rPr>
              <a:t>б</a:t>
            </a:r>
            <a:r>
              <a:rPr lang="ru-RU" sz="3200" dirty="0" err="1" smtClean="0">
                <a:solidFill>
                  <a:schemeClr val="bg1"/>
                </a:solidFill>
              </a:rPr>
              <a:t>ілка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1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6" t="17187" r="47408" b="66380"/>
          <a:stretch/>
        </p:blipFill>
        <p:spPr>
          <a:xfrm>
            <a:off x="6540501" y="4339193"/>
            <a:ext cx="2008049" cy="18186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2" name="Скругленный прямоугольник 21"/>
          <p:cNvSpPr/>
          <p:nvPr/>
        </p:nvSpPr>
        <p:spPr>
          <a:xfrm>
            <a:off x="4142502" y="4481562"/>
            <a:ext cx="2296734" cy="15874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672520" y="4463934"/>
            <a:ext cx="2406692" cy="16050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406189" y="4830344"/>
            <a:ext cx="57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г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85572" y="4294459"/>
            <a:ext cx="64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т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13062" y="4848187"/>
            <a:ext cx="612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H="1">
            <a:off x="4429747" y="5134226"/>
            <a:ext cx="380999" cy="508994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193" y="4694936"/>
            <a:ext cx="986318" cy="116072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269" y="4716868"/>
            <a:ext cx="1587544" cy="1278302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 flipH="1">
            <a:off x="8961210" y="4496958"/>
            <a:ext cx="481041" cy="680752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750" t="20444" r="64711" b="66371"/>
          <a:stretch/>
        </p:blipFill>
        <p:spPr>
          <a:xfrm>
            <a:off x="6848895" y="4351363"/>
            <a:ext cx="1492257" cy="111073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864" t="20444" r="53500" b="66371"/>
          <a:stretch/>
        </p:blipFill>
        <p:spPr>
          <a:xfrm>
            <a:off x="6802392" y="5189920"/>
            <a:ext cx="1647620" cy="1110735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840290" y="4367536"/>
            <a:ext cx="3131952" cy="16276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Розгадай </a:t>
            </a:r>
            <a:r>
              <a:rPr lang="ru-RU" sz="2400" b="1" dirty="0" err="1">
                <a:solidFill>
                  <a:schemeClr val="bg1"/>
                </a:solidFill>
              </a:rPr>
              <a:t>ребуси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Родзинки</a:t>
            </a:r>
            <a:r>
              <a:rPr lang="ru-RU" sz="2400" b="1" dirty="0">
                <a:solidFill>
                  <a:schemeClr val="bg1"/>
                </a:solidFill>
              </a:rPr>
              <a:t>. На </a:t>
            </a:r>
            <a:r>
              <a:rPr lang="ru-RU" sz="2400" b="1" dirty="0" err="1">
                <a:solidFill>
                  <a:schemeClr val="bg1"/>
                </a:solidFill>
              </a:rPr>
              <a:t>які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питання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утворені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слова?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2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animBg="1"/>
      <p:bldP spid="22" grpId="0" animBg="1"/>
      <p:bldP spid="23" grpId="0" animBg="1"/>
      <p:bldP spid="24" grpId="0"/>
      <p:bldP spid="25" grpId="0"/>
      <p:bldP spid="27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2229" y="494529"/>
            <a:ext cx="9094090" cy="10621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Візьми участь у </a:t>
            </a:r>
            <a:r>
              <a:rPr lang="ru-RU" sz="4000" b="1" dirty="0" err="1">
                <a:solidFill>
                  <a:schemeClr val="bg1"/>
                </a:solidFill>
              </a:rPr>
              <a:t>грі</a:t>
            </a:r>
            <a:r>
              <a:rPr lang="ru-RU" sz="4000" b="1" dirty="0">
                <a:solidFill>
                  <a:schemeClr val="bg1"/>
                </a:solidFill>
              </a:rPr>
              <a:t> «</a:t>
            </a:r>
            <a:r>
              <a:rPr lang="ru-RU" sz="4000" b="1" dirty="0" err="1">
                <a:solidFill>
                  <a:schemeClr val="bg1"/>
                </a:solidFill>
              </a:rPr>
              <a:t>Піймай</a:t>
            </a:r>
            <a:r>
              <a:rPr lang="ru-RU" sz="4000" b="1" dirty="0">
                <a:solidFill>
                  <a:schemeClr val="bg1"/>
                </a:solidFill>
              </a:rPr>
              <a:t> слово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Kind Kopfhörer - Illustrationen und Vektorgrafiken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662" y="2679031"/>
            <a:ext cx="2687624" cy="26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04258" y="2679031"/>
            <a:ext cx="7225747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err="1"/>
              <a:t>Діти</a:t>
            </a:r>
            <a:r>
              <a:rPr lang="ru-RU" sz="4000" dirty="0"/>
              <a:t>, </a:t>
            </a:r>
            <a:r>
              <a:rPr lang="ru-RU" sz="4000" dirty="0" err="1"/>
              <a:t>м’яч</a:t>
            </a:r>
            <a:r>
              <a:rPr lang="ru-RU" sz="4000" dirty="0"/>
              <a:t>, </a:t>
            </a:r>
            <a:r>
              <a:rPr lang="ru-RU" sz="4000" dirty="0" err="1"/>
              <a:t>подвір’я</a:t>
            </a:r>
            <a:r>
              <a:rPr lang="ru-RU" sz="4000" dirty="0"/>
              <a:t>, </a:t>
            </a:r>
            <a:r>
              <a:rPr lang="ru-RU" sz="4000" dirty="0" err="1"/>
              <a:t>дідусь</a:t>
            </a:r>
            <a:r>
              <a:rPr lang="ru-RU" sz="4000" dirty="0"/>
              <a:t>, пташки, дерева, лавочка,</a:t>
            </a:r>
          </a:p>
          <a:p>
            <a:pPr algn="ctr"/>
            <a:r>
              <a:rPr lang="ru-RU" sz="4000" dirty="0" err="1"/>
              <a:t>криниця</a:t>
            </a:r>
            <a:r>
              <a:rPr lang="ru-RU" sz="4000" dirty="0"/>
              <a:t>, </a:t>
            </a:r>
            <a:r>
              <a:rPr lang="ru-RU" sz="4000" dirty="0" err="1"/>
              <a:t>кішка</a:t>
            </a:r>
            <a:r>
              <a:rPr lang="ru-RU" sz="4000" dirty="0"/>
              <a:t>, </a:t>
            </a:r>
            <a:r>
              <a:rPr lang="ru-RU" sz="4000" dirty="0" err="1"/>
              <a:t>горобці</a:t>
            </a:r>
            <a:r>
              <a:rPr lang="ru-RU" sz="4000" dirty="0"/>
              <a:t>, </a:t>
            </a:r>
            <a:r>
              <a:rPr lang="ru-RU" sz="4000" dirty="0" err="1"/>
              <a:t>гніздо</a:t>
            </a:r>
            <a:r>
              <a:rPr lang="ru-RU" sz="4000" dirty="0"/>
              <a:t>, </a:t>
            </a:r>
            <a:r>
              <a:rPr lang="ru-RU" sz="4000" dirty="0" err="1"/>
              <a:t>вікно</a:t>
            </a:r>
            <a:r>
              <a:rPr lang="ru-RU" sz="4000" dirty="0"/>
              <a:t>, собака.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4258" y="1632858"/>
            <a:ext cx="9094090" cy="88174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70C0"/>
                </a:solidFill>
              </a:rPr>
              <a:t>Сплеском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долонь</a:t>
            </a:r>
            <a:r>
              <a:rPr lang="ru-RU" sz="2400" b="1" dirty="0" smtClean="0">
                <a:solidFill>
                  <a:srgbClr val="0070C0"/>
                </a:solidFill>
              </a:rPr>
              <a:t> «</a:t>
            </a:r>
            <a:r>
              <a:rPr lang="ru-RU" sz="2400" b="1" dirty="0" err="1" smtClean="0">
                <a:solidFill>
                  <a:srgbClr val="0070C0"/>
                </a:solidFill>
              </a:rPr>
              <a:t>упіймай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слова», </a:t>
            </a:r>
            <a:r>
              <a:rPr lang="ru-RU" sz="2400" b="1" dirty="0" err="1">
                <a:solidFill>
                  <a:srgbClr val="0070C0"/>
                </a:solidFill>
              </a:rPr>
              <a:t>які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відповідають</a:t>
            </a:r>
            <a:r>
              <a:rPr lang="ru-RU" sz="2400" b="1" dirty="0">
                <a:solidFill>
                  <a:srgbClr val="0070C0"/>
                </a:solidFill>
              </a:rPr>
              <a:t> на </a:t>
            </a:r>
            <a:r>
              <a:rPr lang="ru-RU" sz="2400" b="1" dirty="0" err="1">
                <a:solidFill>
                  <a:srgbClr val="0070C0"/>
                </a:solidFill>
              </a:rPr>
              <a:t>питання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що</a:t>
            </a:r>
            <a:r>
              <a:rPr lang="ru-RU" sz="2400" b="1" dirty="0" smtClean="0">
                <a:solidFill>
                  <a:srgbClr val="0070C0"/>
                </a:solidFill>
              </a:rPr>
              <a:t>? </a:t>
            </a:r>
            <a:r>
              <a:rPr lang="ru-RU" sz="2400" b="1" dirty="0" err="1" smtClean="0">
                <a:solidFill>
                  <a:srgbClr val="0070C0"/>
                </a:solidFill>
              </a:rPr>
              <a:t>Підкресли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їх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167743" y="3298372"/>
            <a:ext cx="111034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30486" y="3287487"/>
            <a:ext cx="18832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68075" y="3945419"/>
            <a:ext cx="1570725" cy="1088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809789" y="3853545"/>
            <a:ext cx="18832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02229" y="4528459"/>
            <a:ext cx="18832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022434" y="4517575"/>
            <a:ext cx="135956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488872" y="5094516"/>
            <a:ext cx="11702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6041571"/>
            <a:ext cx="1054100" cy="816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9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45614</TotalTime>
  <Words>448</Words>
  <Application>Microsoft Office PowerPoint</Application>
  <PresentationFormat>Произвольный</PresentationFormat>
  <Paragraphs>92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3070</cp:revision>
  <dcterms:created xsi:type="dcterms:W3CDTF">2018-01-05T16:38:53Z</dcterms:created>
  <dcterms:modified xsi:type="dcterms:W3CDTF">2024-04-24T18:20:35Z</dcterms:modified>
</cp:coreProperties>
</file>