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1189" r:id="rId3"/>
    <p:sldId id="1192" r:id="rId4"/>
    <p:sldId id="1182" r:id="rId5"/>
    <p:sldId id="1191" r:id="rId6"/>
    <p:sldId id="1186" r:id="rId7"/>
    <p:sldId id="1166" r:id="rId8"/>
    <p:sldId id="1187" r:id="rId9"/>
    <p:sldId id="1135" r:id="rId10"/>
    <p:sldId id="1188" r:id="rId11"/>
    <p:sldId id="1100" r:id="rId12"/>
    <p:sldId id="1185" r:id="rId13"/>
    <p:sldId id="1194" r:id="rId14"/>
    <p:sldId id="794" r:id="rId15"/>
    <p:sldId id="850" r:id="rId16"/>
    <p:sldId id="119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FF3300"/>
    <a:srgbClr val="295FFF"/>
    <a:srgbClr val="EF71CE"/>
    <a:srgbClr val="463EDE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0CE38-9EBC-498C-B759-32C0B978178A}" type="presOf" srcId="{E14F5D1D-2235-4A78-B962-6AB89CDB34AD}" destId="{93688CAB-E69F-4828-B1A4-C8BA928A3C5C}" srcOrd="0" destOrd="0" presId="urn:microsoft.com/office/officeart/2005/8/layout/radial4"/>
    <dgm:cxn modelId="{755F0A65-3762-4857-B27C-43BD334F3FD5}" type="presOf" srcId="{C7962517-4C5C-42CA-BFBB-E232FC2B266D}" destId="{2BCCC9C3-A556-4EBF-A2F7-AA7AE81151C5}" srcOrd="0" destOrd="0" presId="urn:microsoft.com/office/officeart/2005/8/layout/radial4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A30B11AB-83DE-472B-A8C7-F73DDA55C764}" type="presOf" srcId="{D11BE1E0-2FCF-4F5D-B40C-C9F46BE22818}" destId="{A1DA17EA-73B1-430F-B0C0-A6399710F092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EE9150CB-A33A-483A-8BF9-1474A6D3E3EB}" type="presOf" srcId="{2252AE63-8550-48D5-B76D-33F4776E21D7}" destId="{BB208B9D-B692-4ADE-BCA6-F15EAB400D8C}" srcOrd="0" destOrd="0" presId="urn:microsoft.com/office/officeart/2005/8/layout/radial4"/>
    <dgm:cxn modelId="{7AAE69E1-DE59-4336-9134-13062219E9B8}" type="presOf" srcId="{43D7AFE5-A151-4A39-BE65-75D4FCB60E50}" destId="{ADD48452-783F-4794-8177-6F90FAAEFC3F}" srcOrd="0" destOrd="0" presId="urn:microsoft.com/office/officeart/2005/8/layout/radial4"/>
    <dgm:cxn modelId="{48023F83-8D32-47F9-8C51-E5655F698A33}" type="presOf" srcId="{0751368C-5490-4419-8EE3-56792E0EC74B}" destId="{CDA86CE5-EC7C-46F2-A933-03A0CFACB5F2}" srcOrd="0" destOrd="0" presId="urn:microsoft.com/office/officeart/2005/8/layout/radial4"/>
    <dgm:cxn modelId="{27015743-3585-471E-A11F-1118BD230E5D}" type="presOf" srcId="{3F736675-4146-4E95-9E88-00E945979D80}" destId="{886191E9-BEED-4D49-9BC0-55CF97BBD098}" srcOrd="0" destOrd="0" presId="urn:microsoft.com/office/officeart/2005/8/layout/radial4"/>
    <dgm:cxn modelId="{9EE030F6-3264-4383-9589-BC83392A38A6}" type="presOf" srcId="{E85B6E4D-70A7-4DB1-A1A0-A1519B498753}" destId="{97AF4133-705B-422C-A43F-E1CBC8EB6FB8}" srcOrd="0" destOrd="0" presId="urn:microsoft.com/office/officeart/2005/8/layout/radial4"/>
    <dgm:cxn modelId="{3203FD61-5658-4F1D-8DDE-6C378ED1351C}" type="presOf" srcId="{46F52824-6C77-4C95-9D70-53F13A911034}" destId="{322D643B-98E7-48FB-B365-19A4E35E80BE}" srcOrd="0" destOrd="0" presId="urn:microsoft.com/office/officeart/2005/8/layout/radial4"/>
    <dgm:cxn modelId="{51EEB212-AE81-4869-A8AA-9A8FCC196CC7}" type="presOf" srcId="{F016CD53-4314-44C8-8851-271A8386442A}" destId="{F21D2CB4-61F7-4C96-88D6-482ADA1F7E14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E6B4EA38-F117-49EF-B1A3-35986C3346E8}" type="presOf" srcId="{D4781B1E-F8C4-4597-843A-0EAE9000DD23}" destId="{E3DA2B5F-5B05-4A0B-A7DD-509193D4E17C}" srcOrd="0" destOrd="0" presId="urn:microsoft.com/office/officeart/2005/8/layout/radial4"/>
    <dgm:cxn modelId="{FBAC37C6-704F-4CA0-B2B2-BC6371D1C30D}" type="presOf" srcId="{FB51DD19-8365-4539-BC19-2E62842AA665}" destId="{57DF4519-05E7-4E60-B563-B73106BC51CA}" srcOrd="0" destOrd="0" presId="urn:microsoft.com/office/officeart/2005/8/layout/radial4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D5371677-52A5-4E0B-BD43-9337B45D4379}" type="presParOf" srcId="{E3DA2B5F-5B05-4A0B-A7DD-509193D4E17C}" destId="{A1DA17EA-73B1-430F-B0C0-A6399710F092}" srcOrd="0" destOrd="0" presId="urn:microsoft.com/office/officeart/2005/8/layout/radial4"/>
    <dgm:cxn modelId="{1A138F6E-2956-4A23-A43F-2DFB4BEE6F19}" type="presParOf" srcId="{E3DA2B5F-5B05-4A0B-A7DD-509193D4E17C}" destId="{322D643B-98E7-48FB-B365-19A4E35E80BE}" srcOrd="1" destOrd="0" presId="urn:microsoft.com/office/officeart/2005/8/layout/radial4"/>
    <dgm:cxn modelId="{8F282123-7525-436B-BA34-8BDB810C2E2B}" type="presParOf" srcId="{E3DA2B5F-5B05-4A0B-A7DD-509193D4E17C}" destId="{93688CAB-E69F-4828-B1A4-C8BA928A3C5C}" srcOrd="2" destOrd="0" presId="urn:microsoft.com/office/officeart/2005/8/layout/radial4"/>
    <dgm:cxn modelId="{FC2E600A-2E9B-4B75-AB94-7819BBCDD0B3}" type="presParOf" srcId="{E3DA2B5F-5B05-4A0B-A7DD-509193D4E17C}" destId="{97AF4133-705B-422C-A43F-E1CBC8EB6FB8}" srcOrd="3" destOrd="0" presId="urn:microsoft.com/office/officeart/2005/8/layout/radial4"/>
    <dgm:cxn modelId="{DDB8F32F-D26C-40DE-B6F4-3CA1C5975B76}" type="presParOf" srcId="{E3DA2B5F-5B05-4A0B-A7DD-509193D4E17C}" destId="{F21D2CB4-61F7-4C96-88D6-482ADA1F7E14}" srcOrd="4" destOrd="0" presId="urn:microsoft.com/office/officeart/2005/8/layout/radial4"/>
    <dgm:cxn modelId="{8EAD710C-50E8-4DFB-8BAF-84463C970A1C}" type="presParOf" srcId="{E3DA2B5F-5B05-4A0B-A7DD-509193D4E17C}" destId="{57DF4519-05E7-4E60-B563-B73106BC51CA}" srcOrd="5" destOrd="0" presId="urn:microsoft.com/office/officeart/2005/8/layout/radial4"/>
    <dgm:cxn modelId="{40FBE537-51EB-487A-89F7-D140B063D8B2}" type="presParOf" srcId="{E3DA2B5F-5B05-4A0B-A7DD-509193D4E17C}" destId="{2BCCC9C3-A556-4EBF-A2F7-AA7AE81151C5}" srcOrd="6" destOrd="0" presId="urn:microsoft.com/office/officeart/2005/8/layout/radial4"/>
    <dgm:cxn modelId="{A88F3F3D-FF0D-4C97-9C84-6B55EECAC874}" type="presParOf" srcId="{E3DA2B5F-5B05-4A0B-A7DD-509193D4E17C}" destId="{CDA86CE5-EC7C-46F2-A933-03A0CFACB5F2}" srcOrd="7" destOrd="0" presId="urn:microsoft.com/office/officeart/2005/8/layout/radial4"/>
    <dgm:cxn modelId="{355D5035-728F-4B8C-84C4-D562C007AAA2}" type="presParOf" srcId="{E3DA2B5F-5B05-4A0B-A7DD-509193D4E17C}" destId="{886191E9-BEED-4D49-9BC0-55CF97BBD098}" srcOrd="8" destOrd="0" presId="urn:microsoft.com/office/officeart/2005/8/layout/radial4"/>
    <dgm:cxn modelId="{29A56F9B-DF18-439A-AA39-A2664A8FD066}" type="presParOf" srcId="{E3DA2B5F-5B05-4A0B-A7DD-509193D4E17C}" destId="{ADD48452-783F-4794-8177-6F90FAAEFC3F}" srcOrd="9" destOrd="0" presId="urn:microsoft.com/office/officeart/2005/8/layout/radial4"/>
    <dgm:cxn modelId="{8D1D350B-98E3-499C-BE37-9B14725FAA0B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775616" y="2953872"/>
          <a:ext cx="2188617" cy="218861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600" b="1" kern="1200" dirty="0" smtClean="0"/>
            <a:t>урок</a:t>
          </a:r>
          <a:endParaRPr lang="ru-RU" sz="5600" b="1" kern="1200" dirty="0"/>
        </a:p>
      </dsp:txBody>
      <dsp:txXfrm>
        <a:off x="4096132" y="3274388"/>
        <a:ext cx="1547585" cy="1547585"/>
      </dsp:txXfrm>
    </dsp:sp>
    <dsp:sp modelId="{322D643B-98E7-48FB-B365-19A4E35E80BE}">
      <dsp:nvSpPr>
        <dsp:cNvPr id="0" name=""/>
        <dsp:cNvSpPr/>
      </dsp:nvSpPr>
      <dsp:spPr>
        <a:xfrm rot="10800000">
          <a:off x="1654428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614834" y="3216506"/>
          <a:ext cx="2079186" cy="16633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663552" y="3265224"/>
        <a:ext cx="1981750" cy="1565913"/>
      </dsp:txXfrm>
    </dsp:sp>
    <dsp:sp modelId="{97AF4133-705B-422C-A43F-E1CBC8EB6FB8}">
      <dsp:nvSpPr>
        <dsp:cNvPr id="0" name=""/>
        <dsp:cNvSpPr/>
      </dsp:nvSpPr>
      <dsp:spPr>
        <a:xfrm rot="13111308">
          <a:off x="1966847" y="2295059"/>
          <a:ext cx="2185200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165035" y="1094777"/>
          <a:ext cx="2079186" cy="166334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13753" y="1143495"/>
        <a:ext cx="1981750" cy="1565913"/>
      </dsp:txXfrm>
    </dsp:sp>
    <dsp:sp modelId="{57DF4519-05E7-4E60-B563-B73106BC51CA}">
      <dsp:nvSpPr>
        <dsp:cNvPr id="0" name=""/>
        <dsp:cNvSpPr/>
      </dsp:nvSpPr>
      <dsp:spPr>
        <a:xfrm rot="16200000">
          <a:off x="3867664" y="1523067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506883" y="1009"/>
          <a:ext cx="2726084" cy="1663349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555601" y="49727"/>
        <a:ext cx="2628648" cy="1565913"/>
      </dsp:txXfrm>
    </dsp:sp>
    <dsp:sp modelId="{CDA86CE5-EC7C-46F2-A933-03A0CFACB5F2}">
      <dsp:nvSpPr>
        <dsp:cNvPr id="0" name=""/>
        <dsp:cNvSpPr/>
      </dsp:nvSpPr>
      <dsp:spPr>
        <a:xfrm rot="19350511">
          <a:off x="5618948" y="2360707"/>
          <a:ext cx="2088480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52141" y="1205341"/>
          <a:ext cx="2079186" cy="1663349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6500859" y="1254059"/>
        <a:ext cx="1981750" cy="1565913"/>
      </dsp:txXfrm>
    </dsp:sp>
    <dsp:sp modelId="{ADD48452-783F-4794-8177-6F90FAAEFC3F}">
      <dsp:nvSpPr>
        <dsp:cNvPr id="0" name=""/>
        <dsp:cNvSpPr/>
      </dsp:nvSpPr>
      <dsp:spPr>
        <a:xfrm>
          <a:off x="6080899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868671" y="3216506"/>
          <a:ext cx="2433501" cy="1663349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917389" y="3265224"/>
        <a:ext cx="2336065" cy="156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knzqivjn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6171" y="4365903"/>
            <a:ext cx="925134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Чий </a:t>
            </a:r>
            <a:r>
              <a:rPr lang="ru-RU" sz="4800" b="1" dirty="0">
                <a:solidFill>
                  <a:schemeClr val="bg1"/>
                </a:solidFill>
              </a:rPr>
              <a:t>апельсин </a:t>
            </a:r>
            <a:r>
              <a:rPr lang="ru-RU" sz="4800" b="1" dirty="0" err="1" smtClean="0">
                <a:solidFill>
                  <a:schemeClr val="bg1"/>
                </a:solidFill>
              </a:rPr>
              <a:t>більший</a:t>
            </a:r>
            <a:r>
              <a:rPr lang="ru-RU" sz="4800" b="1" dirty="0" smtClean="0">
                <a:solidFill>
                  <a:schemeClr val="bg1"/>
                </a:solidFill>
              </a:rPr>
              <a:t>. </a:t>
            </a:r>
            <a:endParaRPr lang="ru-RU" sz="4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Віра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Карасьова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72" y="1142034"/>
            <a:ext cx="3447154" cy="265430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534150" y="1464659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15192" y="1612604"/>
            <a:ext cx="6551868" cy="399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/>
              <a:t>1. </a:t>
            </a:r>
            <a:r>
              <a:rPr lang="ru-RU" sz="2400" dirty="0" err="1" smtClean="0"/>
              <a:t>Чи</a:t>
            </a:r>
            <a:r>
              <a:rPr lang="ru-RU" sz="2400" dirty="0" smtClean="0"/>
              <a:t> </a:t>
            </a:r>
            <a:r>
              <a:rPr lang="ru-RU" sz="2400" dirty="0"/>
              <a:t>правду сказала бабуся?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Чому</a:t>
            </a:r>
            <a:r>
              <a:rPr lang="ru-RU" sz="2400" dirty="0"/>
              <a:t> вона </a:t>
            </a:r>
            <a:r>
              <a:rPr lang="ru-RU" sz="2400" dirty="0" err="1"/>
              <a:t>вирішила</a:t>
            </a:r>
            <a:r>
              <a:rPr lang="ru-RU" sz="2400" dirty="0"/>
              <a:t> </a:t>
            </a:r>
            <a:r>
              <a:rPr lang="ru-RU" sz="2400" dirty="0" err="1"/>
              <a:t>дати</a:t>
            </a:r>
            <a:r>
              <a:rPr lang="ru-RU" sz="2400" dirty="0"/>
              <a:t> </a:t>
            </a:r>
            <a:r>
              <a:rPr lang="ru-RU" sz="2400" dirty="0" err="1"/>
              <a:t>Валерчикові</a:t>
            </a:r>
            <a:r>
              <a:rPr lang="ru-RU" sz="2400" dirty="0"/>
              <a:t> </a:t>
            </a:r>
            <a:r>
              <a:rPr lang="ru-RU" sz="2400" dirty="0" err="1"/>
              <a:t>саме</a:t>
            </a:r>
            <a:r>
              <a:rPr lang="ru-RU" sz="2400" dirty="0"/>
              <a:t> </a:t>
            </a:r>
            <a:r>
              <a:rPr lang="ru-RU" sz="2400" dirty="0" err="1"/>
              <a:t>таку</a:t>
            </a:r>
            <a:r>
              <a:rPr lang="ru-RU" sz="2400" dirty="0"/>
              <a:t> </a:t>
            </a:r>
            <a:r>
              <a:rPr lang="ru-RU" sz="2400" dirty="0" err="1"/>
              <a:t>відповідь</a:t>
            </a:r>
            <a:r>
              <a:rPr lang="ru-RU" sz="2400" dirty="0"/>
              <a:t>?</a:t>
            </a:r>
          </a:p>
          <a:p>
            <a:r>
              <a:rPr lang="ru-RU" sz="2400" dirty="0"/>
              <a:t>3. 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очікував</a:t>
            </a:r>
            <a:r>
              <a:rPr lang="ru-RU" sz="2400" dirty="0"/>
              <a:t> </a:t>
            </a:r>
            <a:r>
              <a:rPr lang="ru-RU" sz="2400" dirty="0" err="1"/>
              <a:t>почути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бабусі</a:t>
            </a:r>
            <a:r>
              <a:rPr lang="ru-RU" sz="2400" dirty="0"/>
              <a:t> </a:t>
            </a:r>
            <a:r>
              <a:rPr lang="ru-RU" sz="2400" dirty="0" err="1"/>
              <a:t>Валерчик</a:t>
            </a:r>
            <a:r>
              <a:rPr lang="ru-RU" sz="2400" dirty="0"/>
              <a:t>?</a:t>
            </a:r>
          </a:p>
          <a:p>
            <a:r>
              <a:rPr lang="ru-RU" sz="2400" dirty="0"/>
              <a:t>4. </a:t>
            </a:r>
            <a:r>
              <a:rPr lang="ru-RU" sz="2400" dirty="0" err="1"/>
              <a:t>Чому</a:t>
            </a:r>
            <a:r>
              <a:rPr lang="ru-RU" sz="2400" dirty="0"/>
              <a:t> бабуся </a:t>
            </a:r>
            <a:r>
              <a:rPr lang="ru-RU" sz="2400" dirty="0" err="1"/>
              <a:t>вирішила</a:t>
            </a:r>
            <a:r>
              <a:rPr lang="ru-RU" sz="2400" dirty="0"/>
              <a:t> </a:t>
            </a:r>
            <a:r>
              <a:rPr lang="ru-RU" sz="2400" dirty="0" err="1"/>
              <a:t>сказати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апельсин </a:t>
            </a:r>
            <a:r>
              <a:rPr lang="ru-RU" sz="2400" dirty="0" err="1"/>
              <a:t>Михайлика</a:t>
            </a:r>
            <a:r>
              <a:rPr lang="ru-RU" sz="2400" dirty="0"/>
              <a:t> </a:t>
            </a:r>
            <a:r>
              <a:rPr lang="ru-RU" sz="2400" dirty="0" err="1"/>
              <a:t>більший</a:t>
            </a:r>
            <a:r>
              <a:rPr lang="ru-RU" sz="2400" dirty="0"/>
              <a:t>?</a:t>
            </a:r>
          </a:p>
          <a:p>
            <a:r>
              <a:rPr lang="ru-RU" sz="2400" dirty="0"/>
              <a:t>5. Як </a:t>
            </a:r>
            <a:r>
              <a:rPr lang="ru-RU" sz="2400" dirty="0" err="1"/>
              <a:t>думаєш</a:t>
            </a:r>
            <a:r>
              <a:rPr lang="ru-RU" sz="2400" dirty="0"/>
              <a:t>, у кого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цих</a:t>
            </a:r>
            <a:r>
              <a:rPr lang="ru-RU" sz="2400" dirty="0"/>
              <a:t> </a:t>
            </a:r>
            <a:r>
              <a:rPr lang="ru-RU" sz="2400" dirty="0" err="1"/>
              <a:t>хлопчиків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</a:t>
            </a:r>
            <a:r>
              <a:rPr lang="ru-RU" sz="2400" dirty="0" err="1"/>
              <a:t>друзів</a:t>
            </a:r>
            <a:r>
              <a:rPr lang="ru-RU" sz="2400" dirty="0"/>
              <a:t>? </a:t>
            </a:r>
            <a:r>
              <a:rPr lang="ru-RU" sz="2400" dirty="0" err="1"/>
              <a:t>Чому</a:t>
            </a:r>
            <a:r>
              <a:rPr lang="ru-RU" sz="2400" dirty="0"/>
              <a:t>?</a:t>
            </a:r>
          </a:p>
          <a:p>
            <a:r>
              <a:rPr lang="ru-RU" sz="2400" dirty="0"/>
              <a:t>6. Подумай,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Валерчик</a:t>
            </a:r>
            <a:r>
              <a:rPr lang="ru-RU" sz="2400" dirty="0"/>
              <a:t> </a:t>
            </a:r>
            <a:r>
              <a:rPr lang="ru-RU" sz="2400" dirty="0" err="1"/>
              <a:t>відповів</a:t>
            </a:r>
            <a:r>
              <a:rPr lang="ru-RU" sz="2400" dirty="0"/>
              <a:t> на слова </a:t>
            </a:r>
            <a:r>
              <a:rPr lang="ru-RU" sz="2400" dirty="0" err="1"/>
              <a:t>бабусі</a:t>
            </a:r>
            <a:r>
              <a:rPr lang="ru-RU" sz="2400" dirty="0"/>
              <a:t>. Придумай </a:t>
            </a:r>
            <a:r>
              <a:rPr lang="ru-RU" sz="2400" dirty="0" err="1"/>
              <a:t>продовження</a:t>
            </a:r>
            <a:r>
              <a:rPr lang="ru-RU" sz="2400" dirty="0"/>
              <a:t> </a:t>
            </a:r>
            <a:r>
              <a:rPr lang="ru-RU" sz="2400" dirty="0" err="1"/>
              <a:t>цієї</a:t>
            </a:r>
            <a:r>
              <a:rPr lang="ru-RU" sz="2400" dirty="0"/>
              <a:t> </a:t>
            </a:r>
            <a:r>
              <a:rPr lang="ru-RU" sz="2400" dirty="0" err="1"/>
              <a:t>історії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612604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32536" y="45155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уважного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7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9925" y="509124"/>
            <a:ext cx="8732066" cy="8739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Читаємо </a:t>
            </a:r>
            <a:r>
              <a:rPr lang="ru-RU" sz="4000" b="1" dirty="0" err="1" smtClean="0">
                <a:solidFill>
                  <a:schemeClr val="bg1"/>
                </a:solidFill>
              </a:rPr>
              <a:t>швидко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8" y="4907902"/>
            <a:ext cx="1882004" cy="188200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2373" y="3156802"/>
            <a:ext cx="2472130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30724" y="1658513"/>
            <a:ext cx="3172945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Мишко  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330723" y="2359029"/>
            <a:ext cx="3172946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апельсин 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30724" y="3075833"/>
            <a:ext cx="3172946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найкраще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330724" y="3776349"/>
            <a:ext cx="3172946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найбільше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330723" y="4542159"/>
            <a:ext cx="3172946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бабця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7190400" y="1674802"/>
            <a:ext cx="2902291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плід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190401" y="2375317"/>
            <a:ext cx="290229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шкірка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7190401" y="3075833"/>
            <a:ext cx="290229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долька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190401" y="3841643"/>
            <a:ext cx="290229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Валерчик</a:t>
            </a: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190400" y="4542158"/>
            <a:ext cx="2902291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Катря 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35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5158" y="525757"/>
            <a:ext cx="8756193" cy="7658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Бесіда за малюнком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527050" y="2540270"/>
            <a:ext cx="2411736" cy="3025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786" y="2327733"/>
            <a:ext cx="6961864" cy="38491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5158" y="1268731"/>
            <a:ext cx="8612226" cy="9258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Склади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невелику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розповідь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про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зображених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хлопчиків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Знайди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тексті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рядки,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відповідають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цьому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малюнку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3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40214" y="560045"/>
            <a:ext cx="9224799" cy="720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0213" y="1531174"/>
            <a:ext cx="9224799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речення.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Який розділовий знак стоїть в кінці речень?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вони за інтонацією? Дай відповіді на запитання.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0213" y="3185638"/>
            <a:ext cx="407589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Який плід ти любиш?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0214" y="5582434"/>
            <a:ext cx="5744723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Запиши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одне із запитань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40213" y="2516059"/>
            <a:ext cx="566395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Скільки дольок в апельсині?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0214" y="3907931"/>
            <a:ext cx="472055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Чому не можна битися?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Руденька за парт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813" y="2516059"/>
            <a:ext cx="2907200" cy="356366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40214" y="4645106"/>
            <a:ext cx="5663952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Коли твій день народження?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8237" y="469232"/>
            <a:ext cx="8755124" cy="742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8526" y="1556323"/>
            <a:ext cx="5077326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читали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йшлося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Щебетунчика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розповідається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«Чий апельсин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більший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цінного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узяв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/ла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уроку для 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себе?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830152" y="1549058"/>
            <a:ext cx="3144448" cy="3792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558896" y="155632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69006" y="533294"/>
            <a:ext cx="8811364" cy="8064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7515" y="2220686"/>
            <a:ext cx="1240971" cy="12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676" y="574541"/>
            <a:ext cx="8732067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«Урок був»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85885722"/>
              </p:ext>
            </p:extLst>
          </p:nvPr>
        </p:nvGraphicFramePr>
        <p:xfrm>
          <a:off x="1543050" y="1337310"/>
          <a:ext cx="9917008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941326" y="1327262"/>
            <a:ext cx="3219193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Опиши,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цей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 для тебе.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1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789" y="491853"/>
            <a:ext cx="8732067" cy="7859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2" y="1722347"/>
            <a:ext cx="5017769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Лиш</a:t>
            </a:r>
            <a:r>
              <a:rPr lang="ru-RU" sz="3200" dirty="0"/>
              <a:t> </a:t>
            </a:r>
            <a:r>
              <a:rPr lang="ru-RU" sz="3200" dirty="0" err="1"/>
              <a:t>дзвінок</a:t>
            </a:r>
            <a:r>
              <a:rPr lang="ru-RU" sz="3200" dirty="0"/>
              <a:t> на урок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продзвенить</a:t>
            </a:r>
            <a:r>
              <a:rPr lang="ru-RU" sz="3200" dirty="0"/>
              <a:t>, </a:t>
            </a:r>
            <a:endParaRPr lang="ru-RU" sz="3200" dirty="0" smtClean="0"/>
          </a:p>
          <a:p>
            <a:pPr algn="ctr"/>
            <a:r>
              <a:rPr lang="ru-RU" sz="3200" dirty="0" smtClean="0"/>
              <a:t>Стане </a:t>
            </a:r>
            <a:r>
              <a:rPr lang="ru-RU" sz="3200" dirty="0" err="1"/>
              <a:t>кожний</a:t>
            </a:r>
            <a:r>
              <a:rPr lang="ru-RU" sz="3200" dirty="0"/>
              <a:t> </a:t>
            </a:r>
            <a:r>
              <a:rPr lang="ru-RU" sz="3200" dirty="0" err="1"/>
              <a:t>серйозним</a:t>
            </a:r>
            <a:r>
              <a:rPr lang="ru-RU" sz="3200" dirty="0"/>
              <a:t> </a:t>
            </a:r>
            <a:endParaRPr lang="ru-RU" sz="3200" dirty="0" smtClean="0"/>
          </a:p>
          <a:p>
            <a:pPr algn="ctr"/>
            <a:r>
              <a:rPr lang="ru-RU" sz="3200" dirty="0" smtClean="0"/>
              <a:t>в </a:t>
            </a:r>
            <a:r>
              <a:rPr lang="ru-RU" sz="3200" dirty="0"/>
              <a:t>ту </a:t>
            </a:r>
            <a:r>
              <a:rPr lang="ru-RU" sz="3200" dirty="0" err="1"/>
              <a:t>мить</a:t>
            </a:r>
            <a:r>
              <a:rPr lang="ru-RU" sz="3200" dirty="0"/>
              <a:t>.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Бо</a:t>
            </a:r>
            <a:r>
              <a:rPr lang="ru-RU" sz="3200" dirty="0" smtClean="0"/>
              <a:t> </a:t>
            </a:r>
            <a:r>
              <a:rPr lang="ru-RU" sz="3200" dirty="0" err="1"/>
              <a:t>роботи</a:t>
            </a:r>
            <a:r>
              <a:rPr lang="ru-RU" sz="3200" dirty="0"/>
              <a:t> </a:t>
            </a:r>
            <a:r>
              <a:rPr lang="ru-RU" sz="3200" dirty="0" err="1"/>
              <a:t>багато</a:t>
            </a:r>
            <a:r>
              <a:rPr lang="ru-RU" sz="3200" dirty="0"/>
              <a:t> у нас, </a:t>
            </a:r>
            <a:endParaRPr lang="ru-RU" sz="3200" dirty="0" smtClean="0"/>
          </a:p>
          <a:p>
            <a:pPr algn="ctr"/>
            <a:r>
              <a:rPr lang="ru-RU" sz="3200" dirty="0" smtClean="0"/>
              <a:t>І </a:t>
            </a:r>
            <a:r>
              <a:rPr lang="ru-RU" sz="3200" dirty="0"/>
              <a:t>дружно </a:t>
            </a:r>
            <a:r>
              <a:rPr lang="ru-RU" sz="3200" dirty="0" err="1"/>
              <a:t>працює</a:t>
            </a:r>
            <a:r>
              <a:rPr lang="ru-RU" sz="3200" dirty="0"/>
              <a:t> наш </a:t>
            </a:r>
            <a:r>
              <a:rPr lang="ru-RU" sz="3200" dirty="0" err="1"/>
              <a:t>клас</a:t>
            </a:r>
            <a:r>
              <a:rPr lang="ru-RU" sz="3200" dirty="0"/>
              <a:t>.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Картинки до тестів\Людина\Клас за парт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22" y="1662099"/>
            <a:ext cx="5239423" cy="37792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914401" y="1385344"/>
            <a:ext cx="4983480" cy="19750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Уяви себе батарейкою. Покажи жестом, наскільки ти «заряджена» батарейка.</a:t>
            </a:r>
          </a:p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Поміркуй, що може тебе зараз швидко зарядити до повного заряду. </a:t>
            </a:r>
          </a:p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 слайді лише деякі підказки. </a:t>
            </a:r>
          </a:p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У тебе може бути свій варіант «зарядки»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20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 на урок. Вправа «Батарейка»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62718" y="5896430"/>
            <a:ext cx="2206615" cy="55230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Прогулянка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9125042" y="4953833"/>
            <a:ext cx="2156369" cy="954215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Улюблені іграшки</a:t>
            </a:r>
            <a:endParaRPr lang="ru-RU" sz="28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6485025" y="3295778"/>
            <a:ext cx="2175289" cy="579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Перекус </a:t>
            </a:r>
            <a:endParaRPr lang="ru-RU" sz="2800" b="1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3486148" y="5858445"/>
            <a:ext cx="2292960" cy="5423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Сім’я поруч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Заголовок 3"/>
          <p:cNvSpPr txBox="1">
            <a:spLocks/>
          </p:cNvSpPr>
          <p:nvPr/>
        </p:nvSpPr>
        <p:spPr>
          <a:xfrm>
            <a:off x="9126799" y="3363106"/>
            <a:ext cx="2251711" cy="9589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Домашня тваринка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артинки до тестів\Тварини\Кошеня бі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01" y="1320580"/>
            <a:ext cx="2057511" cy="195333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Рослини\Фрукт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11" y="1377542"/>
            <a:ext cx="2286000" cy="1905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Есміра Україна Читання в родині\OIG (3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" b="3384"/>
          <a:stretch/>
        </p:blipFill>
        <p:spPr bwMode="auto">
          <a:xfrm>
            <a:off x="3486148" y="3585306"/>
            <a:ext cx="2292960" cy="217469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5-21-41-04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 b="219"/>
          <a:stretch/>
        </p:blipFill>
        <p:spPr bwMode="auto">
          <a:xfrm>
            <a:off x="914402" y="3559602"/>
            <a:ext cx="2432135" cy="216682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1" y="3989603"/>
            <a:ext cx="2299335" cy="229933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8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371" y="494528"/>
            <a:ext cx="7748819" cy="7372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>
                <a:solidFill>
                  <a:schemeClr val="bg1"/>
                </a:solidFill>
              </a:rPr>
              <a:t>Робота з чистомовкою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29371" y="1386038"/>
            <a:ext cx="2207394" cy="439373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="" xmlns:a16="http://schemas.microsoft.com/office/drawing/2014/main" id="{D8609BDE-5712-4F49-91B5-22C0866E885D}"/>
              </a:ext>
            </a:extLst>
          </p:cNvPr>
          <p:cNvSpPr/>
          <p:nvPr/>
        </p:nvSpPr>
        <p:spPr>
          <a:xfrm>
            <a:off x="3093219" y="4124502"/>
            <a:ext cx="6542271" cy="7318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Ни-ни-ни — </a:t>
            </a:r>
            <a:r>
              <a:rPr lang="ru-RU" sz="3200" b="1" dirty="0" err="1"/>
              <a:t>дочекалися</a:t>
            </a:r>
            <a:r>
              <a:rPr lang="ru-RU" sz="3200" b="1" dirty="0"/>
              <a:t> </a:t>
            </a:r>
            <a:r>
              <a:rPr lang="ru-RU" sz="3200" b="1" dirty="0" err="1"/>
              <a:t>весни</a:t>
            </a:r>
            <a:r>
              <a:rPr lang="ru-RU" sz="3200" b="1" dirty="0"/>
              <a:t>.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9B4D3D57-F66E-4202-B8D3-82BDCF9012D0}"/>
              </a:ext>
            </a:extLst>
          </p:cNvPr>
          <p:cNvSpPr/>
          <p:nvPr/>
        </p:nvSpPr>
        <p:spPr>
          <a:xfrm>
            <a:off x="3093219" y="5017915"/>
            <a:ext cx="5982201" cy="761855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Ні-ні-ні</a:t>
            </a:r>
            <a:r>
              <a:rPr lang="ru-RU" sz="3200" b="1" dirty="0"/>
              <a:t> — </a:t>
            </a:r>
            <a:r>
              <a:rPr lang="ru-RU" sz="3200" b="1" dirty="0" err="1"/>
              <a:t>сонце</a:t>
            </a:r>
            <a:r>
              <a:rPr lang="ru-RU" sz="3200" b="1" dirty="0"/>
              <a:t> у </a:t>
            </a:r>
            <a:r>
              <a:rPr lang="ru-RU" sz="3200" b="1" dirty="0" err="1"/>
              <a:t>вікні</a:t>
            </a:r>
            <a:r>
              <a:rPr lang="ru-RU" sz="3200" b="1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70" y="256920"/>
            <a:ext cx="3102928" cy="162971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=""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3093219" y="1386038"/>
            <a:ext cx="6187941" cy="7318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На-на-на — </a:t>
            </a:r>
            <a:r>
              <a:rPr lang="ru-RU" sz="3200" b="1" dirty="0" err="1"/>
              <a:t>сіла</a:t>
            </a:r>
            <a:r>
              <a:rPr lang="ru-RU" sz="3200" b="1" dirty="0"/>
              <a:t> </a:t>
            </a:r>
            <a:r>
              <a:rPr lang="ru-RU" sz="3200" b="1" dirty="0" err="1"/>
              <a:t>горличка</a:t>
            </a:r>
            <a:r>
              <a:rPr lang="ru-RU" sz="3200" b="1" dirty="0"/>
              <a:t> одна.</a:t>
            </a:r>
          </a:p>
        </p:txBody>
      </p:sp>
      <p:pic>
        <p:nvPicPr>
          <p:cNvPr id="1028" name="Picture 4" descr="Птахи України Горлиця звичай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448" y="2117861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C59A1651-FD8A-4372-BE56-FA757739FF7D}"/>
              </a:ext>
            </a:extLst>
          </p:cNvPr>
          <p:cNvSpPr/>
          <p:nvPr/>
        </p:nvSpPr>
        <p:spPr>
          <a:xfrm>
            <a:off x="3093219" y="2294493"/>
            <a:ext cx="6359391" cy="7318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Но-но-но — </a:t>
            </a:r>
            <a:r>
              <a:rPr lang="ru-RU" sz="3200" b="1" dirty="0" err="1"/>
              <a:t>сонце</a:t>
            </a:r>
            <a:r>
              <a:rPr lang="ru-RU" sz="3200" b="1" dirty="0"/>
              <a:t> </a:t>
            </a:r>
            <a:r>
              <a:rPr lang="ru-RU" sz="3200" b="1" dirty="0" err="1"/>
              <a:t>загляда</a:t>
            </a:r>
            <a:r>
              <a:rPr lang="ru-RU" sz="3200" b="1" dirty="0"/>
              <a:t> в </a:t>
            </a:r>
            <a:r>
              <a:rPr lang="ru-RU" sz="3200" b="1" dirty="0" err="1"/>
              <a:t>вікно</a:t>
            </a:r>
            <a:r>
              <a:rPr lang="ru-RU" sz="3200" b="1" dirty="0"/>
              <a:t>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6421F980-FEF3-4B6D-B243-05B2637F54C7}"/>
              </a:ext>
            </a:extLst>
          </p:cNvPr>
          <p:cNvSpPr/>
          <p:nvPr/>
        </p:nvSpPr>
        <p:spPr>
          <a:xfrm>
            <a:off x="3093219" y="3213453"/>
            <a:ext cx="6359391" cy="761855"/>
          </a:xfrm>
          <a:prstGeom prst="roundRect">
            <a:avLst/>
          </a:prstGeom>
          <a:solidFill>
            <a:srgbClr val="E838B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Не-не-не — </a:t>
            </a:r>
            <a:r>
              <a:rPr lang="ru-RU" sz="3200" b="1" dirty="0" err="1"/>
              <a:t>вранці</a:t>
            </a:r>
            <a:r>
              <a:rPr lang="ru-RU" sz="3200" b="1" dirty="0"/>
              <a:t> не буди мене. </a:t>
            </a:r>
          </a:p>
        </p:txBody>
      </p:sp>
    </p:spTree>
    <p:extLst>
      <p:ext uri="{BB962C8B-B14F-4D97-AF65-F5344CB8AC3E}">
        <p14:creationId xmlns:p14="http://schemas.microsoft.com/office/powerpoint/2010/main" val="6801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99040"/>
            <a:ext cx="8732067" cy="695278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Робота з прислів’ям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223" y="1413307"/>
            <a:ext cx="5940184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прислів’я. Як ти його розумієш?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221" y="2054843"/>
            <a:ext cx="5932171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Щедрому весь </a:t>
            </a:r>
            <a:r>
              <a:rPr lang="ru-RU" sz="3200" b="1" dirty="0" err="1"/>
              <a:t>світ</a:t>
            </a:r>
            <a:r>
              <a:rPr lang="ru-RU" sz="3200" b="1" dirty="0"/>
              <a:t> </a:t>
            </a:r>
            <a:r>
              <a:rPr lang="ru-RU" sz="3200" b="1" dirty="0" err="1" smtClean="0"/>
              <a:t>рідня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4680" y="2895182"/>
            <a:ext cx="3423713" cy="304698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До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добрих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доброзичливих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людей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скрізь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гарне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ставлення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повага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Вони легко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знаходять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друзів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А ти себе вважаєш щедрим, доброзичливим?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9" name="Picture 3" descr="D:\Картинки до тестів\Людина\Діти на майданчику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2757" r="3403" b="3768"/>
          <a:stretch/>
        </p:blipFill>
        <p:spPr bwMode="auto">
          <a:xfrm>
            <a:off x="6869430" y="1413306"/>
            <a:ext cx="4672320" cy="385261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Картинки до тестів\Людина\Свара за іграшку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-146"/>
          <a:stretch/>
        </p:blipFill>
        <p:spPr bwMode="auto">
          <a:xfrm>
            <a:off x="252089" y="3726179"/>
            <a:ext cx="2697259" cy="269725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70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1706" y="1994171"/>
            <a:ext cx="6045354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попрацюємо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оповіданням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Карасьової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«Чий апельсин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Дізнаємось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правильно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їсти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апельсин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Запишемо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питальне речення.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22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00726" y="1240458"/>
            <a:ext cx="6908152" cy="521305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Секрет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Що зробити, щоб удвічі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видавався торт смачнішим?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Що зробити, щоб удвічі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кожен день для вас побільшав?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Щоб і радості, і щастя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вам було — аж ніде діти!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А немає тут секрету.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Треба з другом поділитись!</a:t>
            </a:r>
          </a:p>
          <a:p>
            <a:r>
              <a:rPr lang="uk-UA" sz="3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Анатолій Костецький</a:t>
            </a:r>
            <a:endParaRPr lang="uk-UA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-28010" y="1240458"/>
            <a:ext cx="3428736" cy="41358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69745" y="428613"/>
            <a:ext cx="8756193" cy="6723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вірш</a:t>
            </a:r>
            <a:r>
              <a:rPr lang="ru-RU" sz="3600" b="1" dirty="0">
                <a:solidFill>
                  <a:schemeClr val="bg1"/>
                </a:solidFill>
              </a:rPr>
              <a:t> разом </a:t>
            </a:r>
            <a:r>
              <a:rPr lang="ru-RU" sz="3600" b="1" dirty="0" err="1">
                <a:solidFill>
                  <a:schemeClr val="bg1"/>
                </a:solidFill>
              </a:rPr>
              <a:t>із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Щебетунчиком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0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15192" y="1612604"/>
            <a:ext cx="6551868" cy="32337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uk-UA" sz="2400" dirty="0"/>
              <a:t>Про який секрет розповів у вірші Анатолій Костецький?</a:t>
            </a:r>
          </a:p>
          <a:p>
            <a:pPr marL="354013" indent="-354013">
              <a:buAutoNum type="arabicPeriod"/>
            </a:pPr>
            <a:r>
              <a:rPr lang="uk-UA" sz="2400" dirty="0"/>
              <a:t>Чому торт смачніший, коли поділишся ним із друзями? </a:t>
            </a:r>
          </a:p>
          <a:p>
            <a:pPr marL="354013" indent="-354013">
              <a:buAutoNum type="arabicPeriod"/>
            </a:pPr>
            <a:r>
              <a:rPr lang="uk-UA" sz="2400" dirty="0"/>
              <a:t>Чи доводилося </a:t>
            </a:r>
            <a:r>
              <a:rPr lang="uk-UA" sz="2400" dirty="0" smtClean="0"/>
              <a:t>тобі </a:t>
            </a:r>
            <a:r>
              <a:rPr lang="uk-UA" sz="2400" dirty="0"/>
              <a:t>відчувати радість від того, що когось </a:t>
            </a:r>
            <a:r>
              <a:rPr lang="uk-UA" sz="2400" dirty="0" smtClean="0"/>
              <a:t>пригощаєш </a:t>
            </a:r>
            <a:r>
              <a:rPr lang="uk-UA" sz="2400" dirty="0"/>
              <a:t>чи </a:t>
            </a:r>
            <a:r>
              <a:rPr lang="uk-UA" sz="2400" dirty="0" smtClean="0"/>
              <a:t>робиш </a:t>
            </a:r>
            <a:r>
              <a:rPr lang="uk-UA" sz="2400" dirty="0"/>
              <a:t>комусь щось приємне?</a:t>
            </a:r>
          </a:p>
          <a:p>
            <a:pPr marL="354013" indent="-354013">
              <a:buAutoNum type="arabicPeriod"/>
            </a:pPr>
            <a:r>
              <a:rPr lang="uk-UA" sz="2400" dirty="0"/>
              <a:t>Коли це було?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612604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32536" y="45155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уважного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6917" y="4091853"/>
            <a:ext cx="1529181" cy="64698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ельф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20" y="1612603"/>
            <a:ext cx="6296682" cy="208753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0763" r="12652"/>
          <a:stretch/>
        </p:blipFill>
        <p:spPr>
          <a:xfrm>
            <a:off x="9096605" y="5006289"/>
            <a:ext cx="1670455" cy="144207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325385" y="5064565"/>
            <a:ext cx="2514481" cy="71508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апельсин</a:t>
            </a:r>
            <a:endParaRPr lang="uk-U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73239" y="4091853"/>
            <a:ext cx="1376781" cy="64698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джин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1248" y="3585140"/>
            <a:ext cx="671113" cy="6469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с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8561070" y="4286250"/>
            <a:ext cx="331470" cy="354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9513570" y="4261485"/>
            <a:ext cx="331470" cy="354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9766097" y="4297680"/>
            <a:ext cx="331470" cy="354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1732536" y="45155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Розв'яжи ребус</a:t>
            </a:r>
          </a:p>
        </p:txBody>
      </p:sp>
    </p:spTree>
    <p:extLst>
      <p:ext uri="{BB962C8B-B14F-4D97-AF65-F5344CB8AC3E}">
        <p14:creationId xmlns:p14="http://schemas.microsoft.com/office/powerpoint/2010/main" val="353820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1" animBg="1"/>
      <p:bldP spid="11" grpId="0" animBg="1"/>
      <p:bldP spid="12" grpId="0" animBg="1"/>
      <p:bldP spid="1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8296" y="418002"/>
            <a:ext cx="8732066" cy="5913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Віра </a:t>
            </a:r>
            <a:r>
              <a:rPr lang="uk-UA" sz="3200" b="1" dirty="0" err="1" smtClean="0"/>
              <a:t>Карасьова</a:t>
            </a:r>
            <a:r>
              <a:rPr lang="uk-UA" sz="3200" b="1" i="1" dirty="0" smtClean="0"/>
              <a:t>. </a:t>
            </a:r>
            <a:r>
              <a:rPr lang="uk-UA" sz="3200" b="1" dirty="0" smtClean="0"/>
              <a:t>Чий </a:t>
            </a:r>
            <a:r>
              <a:rPr lang="uk-UA" sz="3200" b="1" dirty="0"/>
              <a:t>апельсин більший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8655" y="1143446"/>
            <a:ext cx="10984230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Вийшов Мишко у двір з апельсином. І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Валерчик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теж виніс апельсин, та такий великий, як два кулаки. Валерик любить, щоб у нього завжди все було найбільше і найкраще.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    На лавочці сиділа бабця Катря.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Валерчик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підійшов до неї й питає: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    — Правда, мій апельсин більший за Мишків?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    — Не знаю, — загадково усміхнулася бабця. — Я поміркую, тоді скажу.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    Поки вона міркувала,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Валерчик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свій апельсин з’їв. І Мишко теж з’їв. Тільки їли вони не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однàково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Валерчик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обдер з плоду шкірку й кусав його, як яблуко. А Мишко поділив на дольки й роздав по одній усім, хто грався у дворі. А собі лишив тільки дві.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    Після цього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Валерчик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витер рукавом сорочки рота й питає в бабці Катрі: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    — Ви вже поміркували? Уже можете сказати, чий апельсин більший?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    — Авжеж, поміркувала, — каже бабця. — Михайликів був у п’ять разів більший за твій. Його апельсин он скільки діток їли! А твого вистачило тільки тобі.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34290"/>
            <a:ext cx="1337310" cy="9605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102-103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54270</TotalTime>
  <Words>736</Words>
  <Application>Microsoft Office PowerPoint</Application>
  <PresentationFormat>Произвольный</PresentationFormat>
  <Paragraphs>122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3605</cp:revision>
  <dcterms:created xsi:type="dcterms:W3CDTF">2018-01-05T16:38:53Z</dcterms:created>
  <dcterms:modified xsi:type="dcterms:W3CDTF">2024-04-19T08:28:13Z</dcterms:modified>
</cp:coreProperties>
</file>