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339" r:id="rId3"/>
    <p:sldId id="1634" r:id="rId4"/>
    <p:sldId id="1723" r:id="rId5"/>
    <p:sldId id="1750" r:id="rId6"/>
    <p:sldId id="1761" r:id="rId7"/>
    <p:sldId id="1845" r:id="rId8"/>
    <p:sldId id="1431" r:id="rId9"/>
    <p:sldId id="1688" r:id="rId10"/>
    <p:sldId id="1846" r:id="rId11"/>
    <p:sldId id="1840" r:id="rId12"/>
    <p:sldId id="1528" r:id="rId13"/>
    <p:sldId id="1711" r:id="rId14"/>
    <p:sldId id="1837" r:id="rId15"/>
    <p:sldId id="1802" r:id="rId16"/>
    <p:sldId id="1768" r:id="rId17"/>
    <p:sldId id="1803" r:id="rId18"/>
    <p:sldId id="1855" r:id="rId19"/>
    <p:sldId id="1856" r:id="rId20"/>
    <p:sldId id="1857" r:id="rId21"/>
    <p:sldId id="1440" r:id="rId22"/>
    <p:sldId id="1804" r:id="rId23"/>
    <p:sldId id="151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01168AD-DE70-4609-8084-6B013F293A82}">
          <p14:sldIdLst>
            <p14:sldId id="258"/>
            <p14:sldId id="339"/>
            <p14:sldId id="1634"/>
            <p14:sldId id="1723"/>
            <p14:sldId id="1750"/>
            <p14:sldId id="1761"/>
            <p14:sldId id="1845"/>
            <p14:sldId id="1431"/>
            <p14:sldId id="1688"/>
            <p14:sldId id="1846"/>
            <p14:sldId id="1840"/>
            <p14:sldId id="1528"/>
            <p14:sldId id="1711"/>
            <p14:sldId id="1837"/>
            <p14:sldId id="1802"/>
            <p14:sldId id="1768"/>
            <p14:sldId id="1803"/>
            <p14:sldId id="1855"/>
            <p14:sldId id="1856"/>
            <p14:sldId id="1857"/>
            <p14:sldId id="1440"/>
            <p14:sldId id="1804"/>
            <p14:sldId id="1519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DFF"/>
    <a:srgbClr val="FFB7FF"/>
    <a:srgbClr val="FF3399"/>
    <a:srgbClr val="FF3300"/>
    <a:srgbClr val="354B80"/>
    <a:srgbClr val="99FFCC"/>
    <a:srgbClr val="CCFF66"/>
    <a:srgbClr val="FF99FF"/>
    <a:srgbClr val="ECDAB2"/>
    <a:srgbClr val="E6C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5274" autoAdjust="0"/>
  </p:normalViewPr>
  <p:slideViewPr>
    <p:cSldViewPr snapToGrid="0">
      <p:cViewPr varScale="1">
        <p:scale>
          <a:sx n="88" d="100"/>
          <a:sy n="88" d="100"/>
        </p:scale>
        <p:origin x="-426" y="-108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189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17" Type="http://schemas.openxmlformats.org/officeDocument/2006/relationships/image" Target="../media/image45.jpeg"/><Relationship Id="rId2" Type="http://schemas.openxmlformats.org/officeDocument/2006/relationships/image" Target="../media/image31.jpeg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4.jpeg"/><Relationship Id="rId15" Type="http://schemas.openxmlformats.org/officeDocument/2006/relationships/image" Target="../media/image43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6.png"/><Relationship Id="rId7" Type="http://schemas.openxmlformats.org/officeDocument/2006/relationships/image" Target="../media/image3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10" Type="http://schemas.openxmlformats.org/officeDocument/2006/relationships/image" Target="../media/image45.jpeg"/><Relationship Id="rId4" Type="http://schemas.microsoft.com/office/2007/relationships/hdphoto" Target="../media/hdphoto7.wdp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58.jpeg"/><Relationship Id="rId3" Type="http://schemas.openxmlformats.org/officeDocument/2006/relationships/image" Target="../media/image50.png"/><Relationship Id="rId7" Type="http://schemas.openxmlformats.org/officeDocument/2006/relationships/image" Target="../media/image53.jpeg"/><Relationship Id="rId12" Type="http://schemas.openxmlformats.org/officeDocument/2006/relationships/image" Target="../media/image57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6.png"/><Relationship Id="rId5" Type="http://schemas.openxmlformats.org/officeDocument/2006/relationships/image" Target="../media/image25.pn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4.png"/><Relationship Id="rId7" Type="http://schemas.openxmlformats.org/officeDocument/2006/relationships/image" Target="../media/image6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15.png"/><Relationship Id="rId10" Type="http://schemas.openxmlformats.org/officeDocument/2006/relationships/image" Target="../media/image29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microsoft.com/office/2007/relationships/hdphoto" Target="../media/hdphoto9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microsoft.com/office/2007/relationships/hdphoto" Target="../media/hdphoto8.wdp"/><Relationship Id="rId9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72.png"/><Relationship Id="rId7" Type="http://schemas.openxmlformats.org/officeDocument/2006/relationships/image" Target="../media/image7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Relationship Id="rId9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8.jpeg"/><Relationship Id="rId7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5.jpeg"/><Relationship Id="rId7" Type="http://schemas.openxmlformats.org/officeDocument/2006/relationships/image" Target="../media/image87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86.jpeg"/><Relationship Id="rId4" Type="http://schemas.openxmlformats.org/officeDocument/2006/relationships/image" Target="../media/image34.jpeg"/><Relationship Id="rId9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2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5.png"/><Relationship Id="rId7" Type="http://schemas.microsoft.com/office/2007/relationships/hdphoto" Target="../media/hdphoto11.wdp"/><Relationship Id="rId2" Type="http://schemas.openxmlformats.org/officeDocument/2006/relationships/hyperlink" Target="https://learningapps.org/watch?v=pce8z5og22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7.png"/><Relationship Id="rId7" Type="http://schemas.microsoft.com/office/2007/relationships/hdphoto" Target="../media/hdphoto10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hyperlink" Target="https://wordwall.net/uk/embed/f0fe2696d6d54ab7b814e99d25bf52d6?themeId=46&amp;templateId=3&amp;fontStackId=0" TargetMode="External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12" Type="http://schemas.openxmlformats.org/officeDocument/2006/relationships/image" Target="../media/image2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jpeg"/><Relationship Id="rId5" Type="http://schemas.openxmlformats.org/officeDocument/2006/relationships/image" Target="../media/image18.png"/><Relationship Id="rId10" Type="http://schemas.openxmlformats.org/officeDocument/2006/relationships/image" Target="../media/image22.jpeg"/><Relationship Id="rId4" Type="http://schemas.microsoft.com/office/2007/relationships/hdphoto" Target="../media/hdphoto5.wdp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7.png"/><Relationship Id="rId7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17A8A23-690A-E4F8-8ED3-AF0636624CB4}"/>
              </a:ext>
            </a:extLst>
          </p:cNvPr>
          <p:cNvSpPr txBox="1"/>
          <p:nvPr/>
        </p:nvSpPr>
        <p:spPr>
          <a:xfrm>
            <a:off x="1446915" y="4768441"/>
            <a:ext cx="9046913" cy="919401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</a:rPr>
              <a:t>Вартість. Гривня і копійка</a:t>
            </a:r>
          </a:p>
        </p:txBody>
      </p:sp>
      <p:pic>
        <p:nvPicPr>
          <p:cNvPr id="4098" name="Picture 2" descr="Niño rico feliz sentado encima de la pila de dólares en efectivo chico lindo banquero alcanzando la prosperidad y el éxito financiero pequeño jefe con billetes de papel voladores aislados en blan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15" y="1056933"/>
            <a:ext cx="3136552" cy="3136552"/>
          </a:xfrm>
          <a:prstGeom prst="round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444507" y="1212056"/>
            <a:ext cx="3049321" cy="282630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Розділ </a:t>
            </a:r>
            <a:r>
              <a:rPr lang="en-US" sz="3200" b="1" dirty="0" smtClean="0">
                <a:solidFill>
                  <a:schemeClr val="bg1"/>
                </a:solidFill>
              </a:rPr>
              <a:t>V</a:t>
            </a:r>
            <a:r>
              <a:rPr lang="uk-UA" sz="3200" b="1" dirty="0" smtClean="0">
                <a:solidFill>
                  <a:schemeClr val="bg1"/>
                </a:solidFill>
              </a:rPr>
              <a:t>І.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Числа 21-100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</a:t>
            </a:r>
            <a:r>
              <a:rPr lang="en-US" sz="3200" b="1" dirty="0" smtClean="0">
                <a:solidFill>
                  <a:schemeClr val="bg1"/>
                </a:solidFill>
              </a:rPr>
              <a:t>10</a:t>
            </a:r>
            <a:r>
              <a:rPr lang="uk-UA" sz="3200" b="1" dirty="0" smtClean="0">
                <a:solidFill>
                  <a:schemeClr val="bg1"/>
                </a:solidFill>
              </a:rPr>
              <a:t>8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1840293" y="565359"/>
            <a:ext cx="6899031" cy="56675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Українські гроші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33" name="Picture 8" descr="Одна гривна (банкнота) — Википед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3356">
            <a:off x="318283" y="2963506"/>
            <a:ext cx="2743619" cy="145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В Харьковском метро больше не принимают купюры более двух гривен – Успешный  горо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8798">
            <a:off x="2764963" y="2802711"/>
            <a:ext cx="2713361" cy="145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Банкнота Украина 5 гривен 2005 (Pick 118b) Стельмах стоимостью 209 руб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68"/>
          <a:stretch/>
        </p:blipFill>
        <p:spPr bwMode="auto">
          <a:xfrm rot="20285303">
            <a:off x="5042545" y="2876919"/>
            <a:ext cx="2719445" cy="145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10 гривен 2006 год. Украина. Состояние пресс - Банкноты во Владивосток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5"/>
          <a:stretch/>
        </p:blipFill>
        <p:spPr bwMode="auto">
          <a:xfrm rot="19960020">
            <a:off x="7754343" y="2717923"/>
            <a:ext cx="2739342" cy="145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File:20 Ukrainian hryvnia in 2018 Obverse.jpg - Wikiped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4067">
            <a:off x="9200190" y="3325441"/>
            <a:ext cx="2743619" cy="143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Ukraine announces last two notes of current series - stevenbron.n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7383">
            <a:off x="559381" y="4699478"/>
            <a:ext cx="2779537" cy="143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662321" y="1164617"/>
            <a:ext cx="9156593" cy="1382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7030A0"/>
                </a:solidFill>
              </a:rPr>
              <a:t>Отже, ми визначили, що в магазині предмети купують — за них платять гроші, бо це товари, які мають вартість. Для розрахунку в держави є гроші: паперові та монети. В Україні в обігу є гривні та копійки. Чи знаєте ви, яка з цих величин більша? Скільки копійок  в 1 гривні?</a:t>
            </a:r>
          </a:p>
        </p:txBody>
      </p:sp>
      <p:pic>
        <p:nvPicPr>
          <p:cNvPr id="42" name="Picture 2" descr="Обмен гривны на евро на Кипр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2745">
            <a:off x="2373923" y="4771273"/>
            <a:ext cx="2659029" cy="140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2" descr="Ukraine announces last two notes of current series - stevenbron.n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9857">
            <a:off x="4062040" y="4732389"/>
            <a:ext cx="2773584" cy="140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Файл:500 Ukrainian hryvnia in 2015 Obverse.jpg — Википедия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1482">
            <a:off x="6020218" y="4804755"/>
            <a:ext cx="2845439" cy="138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Файл:1000 hryvnia 2019 front.png — Википедия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6982">
            <a:off x="8201705" y="5003924"/>
            <a:ext cx="3012331" cy="140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Монеты Украины - монета 10 копеек (сталь с латунным покрытием) -  numizmat.com.u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283" y="415439"/>
            <a:ext cx="1004377" cy="100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Монеты Украины - монета 50 копеек (сталь с латунным покрытием) -  numizmat.com.u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447" y="1554713"/>
            <a:ext cx="1304214" cy="130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Файл:1 hryvnia coin of Ukraine, 2018 (averse).jpg — Википедия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70" y="2611010"/>
            <a:ext cx="1020542" cy="102054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1, 2, 5 и 10 гривен станут лишь монетами. НБУ показал новые деньги (+видео)  | Antiques Consulti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683" y="2547257"/>
            <a:ext cx="1067891" cy="106789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В этом году выйдет монета номиналом в 5 гривен - Новости Maanimo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481" y="2595378"/>
            <a:ext cx="1204508" cy="120450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4" descr="Нацбанк вводит в обращение 10-гривневую монету - ХВИЛЯ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750" y="2595378"/>
            <a:ext cx="1296387" cy="12963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1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752021" y="509551"/>
            <a:ext cx="8732066" cy="78584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Скільки гривень на кожному малюнку</a:t>
            </a:r>
          </a:p>
        </p:txBody>
      </p:sp>
      <p:pic>
        <p:nvPicPr>
          <p:cNvPr id="61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="" xmlns:a16="http://schemas.microsoft.com/office/drawing/2014/main" id="{8BD74600-B673-8D7F-6842-A86DF2B21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 flipH="1">
            <a:off x="0" y="3117178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0E1AB80B-7170-C157-75B4-7710F7AA00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t="-1" r="90036" b="90862"/>
          <a:stretch/>
        </p:blipFill>
        <p:spPr>
          <a:xfrm>
            <a:off x="8330253" y="1844573"/>
            <a:ext cx="2247585" cy="11607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B9310B76-9C9A-7D0B-5725-E898671E42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8" r="14904"/>
          <a:stretch/>
        </p:blipFill>
        <p:spPr>
          <a:xfrm>
            <a:off x="8802282" y="2104694"/>
            <a:ext cx="424330" cy="68689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A720E0E6-72D8-F460-DBF1-BA481611C7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/>
          <a:stretch/>
        </p:blipFill>
        <p:spPr>
          <a:xfrm>
            <a:off x="9259334" y="2177553"/>
            <a:ext cx="1056398" cy="827775"/>
          </a:xfrm>
          <a:prstGeom prst="rect">
            <a:avLst/>
          </a:prstGeom>
        </p:spPr>
      </p:pic>
      <p:pic>
        <p:nvPicPr>
          <p:cNvPr id="67" name="Picture 16" descr="Файл:1 hryvnia coin of Ukraine, 2018 (averse).jpg — Википеди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908" y="1642209"/>
            <a:ext cx="1195075" cy="11950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1, 2, 5 и 10 гривен станут лишь монетами. НБУ показал новые деньги (+видео)  | Antiques Consult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467" y="1579893"/>
            <a:ext cx="1257391" cy="125739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2" descr="В этом году выйдет монета номиналом в 5 гривен - Новости Maanim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323" y="1534922"/>
            <a:ext cx="1546540" cy="15465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1, 2, 5 и 10 гривен станут лишь монетами. НБУ показал новые деньги (+видео)  | Antiques Consult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783" y="3142007"/>
            <a:ext cx="1212280" cy="12122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2" descr="В этом году выйдет монета номиналом в 5 гривен - Новости Maanim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130" y="3109223"/>
            <a:ext cx="1369728" cy="136972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4" descr="Нацбанк вводит в обращение 10-гривневую монету - ХВИЛЯ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530" y="3005328"/>
            <a:ext cx="1558299" cy="155829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0E1AB80B-7170-C157-75B4-7710F7AA00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t="-1" r="90036" b="90862"/>
          <a:stretch/>
        </p:blipFill>
        <p:spPr>
          <a:xfrm>
            <a:off x="8330253" y="3152267"/>
            <a:ext cx="2247585" cy="11607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E1AB80B-7170-C157-75B4-7710F7AA00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t="-1" r="90036" b="90862"/>
          <a:stretch/>
        </p:blipFill>
        <p:spPr>
          <a:xfrm>
            <a:off x="8287501" y="4523400"/>
            <a:ext cx="2247585" cy="11607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077E0672-73AD-431F-4427-66463FE790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8834178" y="3422083"/>
            <a:ext cx="381740" cy="60433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539A8827-E70E-F321-A92F-374E3288AB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5" r="25040"/>
          <a:stretch/>
        </p:blipFill>
        <p:spPr>
          <a:xfrm>
            <a:off x="9248640" y="3433349"/>
            <a:ext cx="317675" cy="6868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9FB2DEF0-BD51-B010-BD4D-F1302E538B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/>
          <a:stretch/>
        </p:blipFill>
        <p:spPr>
          <a:xfrm>
            <a:off x="9407478" y="3478352"/>
            <a:ext cx="1056398" cy="827775"/>
          </a:xfrm>
          <a:prstGeom prst="rect">
            <a:avLst/>
          </a:prstGeom>
        </p:spPr>
      </p:pic>
      <p:pic>
        <p:nvPicPr>
          <p:cNvPr id="22" name="Picture 22" descr="В этом году выйдет монета номиналом в 5 гривен - Новости Maanim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898" y="4744933"/>
            <a:ext cx="1421960" cy="14219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В этом году выйдет монета номиналом в 5 гривен - Новости Maanim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03" y="4563627"/>
            <a:ext cx="1421960" cy="14219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В этом году выйдет монета номиналом в 5 гривен - Новости Maanim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530" y="4744933"/>
            <a:ext cx="1342449" cy="134244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5A3C9039-8006-D858-A863-738073CE8F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9075989" y="4701186"/>
            <a:ext cx="424330" cy="68689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5DA34222-B59C-8AA5-000A-9A4C828E15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8793127" y="4784714"/>
            <a:ext cx="381740" cy="60433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12935E98-C688-ED5B-3588-175A66C4C7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/>
          <a:stretch/>
        </p:blipFill>
        <p:spPr>
          <a:xfrm>
            <a:off x="9478688" y="4824444"/>
            <a:ext cx="1056398" cy="82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1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Фізкультхвилинка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12" name="Фізкультхвилинка №2">
            <a:hlinkClick r:id="" action="ppaction://media"/>
            <a:extLst>
              <a:ext uri="{FF2B5EF4-FFF2-40B4-BE49-F238E27FC236}">
                <a16:creationId xmlns="" xmlns:a16="http://schemas.microsoft.com/office/drawing/2014/main" id="{654D6829-2A1E-4A40-9806-B6E420F005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2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8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11">
            <a:extLst>
              <a:ext uri="{FF2B5EF4-FFF2-40B4-BE49-F238E27FC236}">
                <a16:creationId xmlns="" xmlns:a16="http://schemas.microsoft.com/office/drawing/2014/main" id="{7A039DD5-B75A-4134-3C89-2ED97C0983D9}"/>
              </a:ext>
            </a:extLst>
          </p:cNvPr>
          <p:cNvSpPr/>
          <p:nvPr/>
        </p:nvSpPr>
        <p:spPr>
          <a:xfrm>
            <a:off x="2144449" y="483539"/>
            <a:ext cx="8732066" cy="70300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>
                <a:solidFill>
                  <a:schemeClr val="bg1"/>
                </a:solidFill>
              </a:rPr>
              <a:t>Визнач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вартість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кожної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</a:rPr>
              <a:t>покупки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36" name="Picture 2" descr="Пакетик сока эмодзи клипарт. Бесплатная загрузка. | Creazilla">
            <a:extLst>
              <a:ext uri="{FF2B5EF4-FFF2-40B4-BE49-F238E27FC236}">
                <a16:creationId xmlns="" xmlns:a16="http://schemas.microsoft.com/office/drawing/2014/main" id="{BD414B5A-657B-ECF9-47C7-7E35C5354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962" y="1294157"/>
            <a:ext cx="1994185" cy="199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Pink Donut Png Cutout - PNG All">
            <a:extLst>
              <a:ext uri="{FF2B5EF4-FFF2-40B4-BE49-F238E27FC236}">
                <a16:creationId xmlns="" xmlns:a16="http://schemas.microsoft.com/office/drawing/2014/main" id="{A53248BA-0767-629E-DB82-FBDF1C69D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69" y="1379452"/>
            <a:ext cx="1769540" cy="176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Скидки Этикетка Продвижение - Бесплатное изображение на Pixabay">
            <a:extLst>
              <a:ext uri="{FF2B5EF4-FFF2-40B4-BE49-F238E27FC236}">
                <a16:creationId xmlns="" xmlns:a16="http://schemas.microsoft.com/office/drawing/2014/main" id="{F0F85A68-E98C-253F-CA9F-18AA05C8A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359" y="1736000"/>
            <a:ext cx="2034296" cy="120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Скидки Этикетка Продвижение - Бесплатное изображение на Pixabay">
            <a:extLst>
              <a:ext uri="{FF2B5EF4-FFF2-40B4-BE49-F238E27FC236}">
                <a16:creationId xmlns="" xmlns:a16="http://schemas.microsoft.com/office/drawing/2014/main" id="{20879255-1B55-E936-7B0D-F8B2CE306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3987" flipH="1">
            <a:off x="4634792" y="1047403"/>
            <a:ext cx="1885419" cy="114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56CDB9F6-7D61-8777-7FEE-B2B885041D60}"/>
              </a:ext>
            </a:extLst>
          </p:cNvPr>
          <p:cNvSpPr txBox="1"/>
          <p:nvPr/>
        </p:nvSpPr>
        <p:spPr>
          <a:xfrm rot="330767">
            <a:off x="3624438" y="2104582"/>
            <a:ext cx="1633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грн</a:t>
            </a:r>
            <a:endParaRPr lang="x-none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44458A83-4841-4F64-28A5-6A93824864E2}"/>
              </a:ext>
            </a:extLst>
          </p:cNvPr>
          <p:cNvSpPr txBox="1"/>
          <p:nvPr/>
        </p:nvSpPr>
        <p:spPr>
          <a:xfrm rot="786014">
            <a:off x="4854077" y="1360499"/>
            <a:ext cx="1633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грн</a:t>
            </a:r>
            <a:endParaRPr lang="x-none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68" y="1610285"/>
            <a:ext cx="1601094" cy="353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DD20CBE4-F64F-71FF-B80B-2893C1A34BC1}"/>
              </a:ext>
            </a:extLst>
          </p:cNvPr>
          <p:cNvSpPr/>
          <p:nvPr/>
        </p:nvSpPr>
        <p:spPr>
          <a:xfrm>
            <a:off x="8036749" y="1294157"/>
            <a:ext cx="3158836" cy="632256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10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</a:rPr>
              <a:t>грн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 + 6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</a:rPr>
              <a:t>грн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 =</a:t>
            </a:r>
            <a:endParaRPr lang="uk-U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5" name="Picture 22" descr="В этом году выйдет монета номиналом в 5 гривен - Новости Maanimo">
            <a:extLst>
              <a:ext uri="{FF2B5EF4-FFF2-40B4-BE49-F238E27FC236}">
                <a16:creationId xmlns="" xmlns:a16="http://schemas.microsoft.com/office/drawing/2014/main" id="{2E4A12D9-C5B9-4DA6-7E6A-101D9DFC0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047" y="2188323"/>
            <a:ext cx="1092012" cy="109201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4" descr="Нацбанк вводит в обращение 10-гривневую монету - ХВИЛЯ">
            <a:extLst>
              <a:ext uri="{FF2B5EF4-FFF2-40B4-BE49-F238E27FC236}">
                <a16:creationId xmlns="" xmlns:a16="http://schemas.microsoft.com/office/drawing/2014/main" id="{9D187019-B4FA-68A2-68C0-45DACA8A7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177" y="2196330"/>
            <a:ext cx="1244198" cy="124419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6" descr="Файл:1 hryvnia coin of Ukraine, 2018 (averse).jpg — Википеди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127" y="2188322"/>
            <a:ext cx="850207" cy="8502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170360" y="1379452"/>
            <a:ext cx="1223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16 грн</a:t>
            </a:r>
          </a:p>
        </p:txBody>
      </p:sp>
      <p:sp>
        <p:nvSpPr>
          <p:cNvPr id="2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102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1" name="Picture 6" descr="Скидки Этикетка Продвижение - Бесплатное изображение на Pixabay">
            <a:extLst>
              <a:ext uri="{FF2B5EF4-FFF2-40B4-BE49-F238E27FC236}">
                <a16:creationId xmlns="" xmlns:a16="http://schemas.microsoft.com/office/drawing/2014/main" id="{F0F85A68-E98C-253F-CA9F-18AA05C8A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873" y="3722545"/>
            <a:ext cx="1590494" cy="96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Скидки Этикетка Продвижение - Бесплатное изображение на Pixabay">
            <a:extLst>
              <a:ext uri="{FF2B5EF4-FFF2-40B4-BE49-F238E27FC236}">
                <a16:creationId xmlns="" xmlns:a16="http://schemas.microsoft.com/office/drawing/2014/main" id="{20879255-1B55-E936-7B0D-F8B2CE306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0804" flipH="1">
            <a:off x="5878412" y="4340503"/>
            <a:ext cx="1919380" cy="96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6CDB9F6-7D61-8777-7FEE-B2B885041D60}"/>
              </a:ext>
            </a:extLst>
          </p:cNvPr>
          <p:cNvSpPr txBox="1"/>
          <p:nvPr/>
        </p:nvSpPr>
        <p:spPr>
          <a:xfrm rot="330767">
            <a:off x="3642729" y="3984723"/>
            <a:ext cx="1170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грн</a:t>
            </a:r>
            <a:endParaRPr lang="x-none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4458A83-4841-4F64-28A5-6A93824864E2}"/>
              </a:ext>
            </a:extLst>
          </p:cNvPr>
          <p:cNvSpPr txBox="1"/>
          <p:nvPr/>
        </p:nvSpPr>
        <p:spPr>
          <a:xfrm rot="1932250">
            <a:off x="6320798" y="4548222"/>
            <a:ext cx="1414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грн</a:t>
            </a:r>
            <a:endParaRPr lang="x-none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" descr="✓ Ручка #17 скачать клипарт бесплатно - Clipart-DB">
            <a:extLst>
              <a:ext uri="{FF2B5EF4-FFF2-40B4-BE49-F238E27FC236}">
                <a16:creationId xmlns="" xmlns:a16="http://schemas.microsoft.com/office/drawing/2014/main" id="{1C7884FF-964E-F278-3F97-D64E32942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3558">
            <a:off x="1824882" y="3950757"/>
            <a:ext cx="1954831" cy="197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Растровая графика Сжатие без потерь Компьютерный файл, Красочные маркеры,  фиолетовый, клипарт, школа Клипарт png | PNGWing">
            <a:extLst>
              <a:ext uri="{FF2B5EF4-FFF2-40B4-BE49-F238E27FC236}">
                <a16:creationId xmlns="" xmlns:a16="http://schemas.microsoft.com/office/drawing/2014/main" id="{9B2FCEC4-45E5-85AC-AF9D-68707E46B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5" t="2320" r="1445"/>
          <a:stretch/>
        </p:blipFill>
        <p:spPr bwMode="auto">
          <a:xfrm rot="1740933">
            <a:off x="5265755" y="3699249"/>
            <a:ext cx="435473" cy="247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DD20CBE4-F64F-71FF-B80B-2893C1A34BC1}"/>
              </a:ext>
            </a:extLst>
          </p:cNvPr>
          <p:cNvSpPr/>
          <p:nvPr/>
        </p:nvSpPr>
        <p:spPr>
          <a:xfrm>
            <a:off x="8159678" y="3642298"/>
            <a:ext cx="3276017" cy="632256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5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</a:rPr>
              <a:t>грн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 + 10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</a:rPr>
              <a:t>грн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 =      </a:t>
            </a:r>
            <a:endParaRPr lang="uk-U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8" name="Picture 22" descr="В этом году выйдет монета номиналом в 5 гривен - Новости Maanimo">
            <a:extLst>
              <a:ext uri="{FF2B5EF4-FFF2-40B4-BE49-F238E27FC236}">
                <a16:creationId xmlns="" xmlns:a16="http://schemas.microsoft.com/office/drawing/2014/main" id="{2E4A12D9-C5B9-4DA6-7E6A-101D9DFC0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767" y="4423463"/>
            <a:ext cx="1024928" cy="102492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4" descr="Нацбанк вводит в обращение 10-гривневую монету - ХВИЛЯ">
            <a:extLst>
              <a:ext uri="{FF2B5EF4-FFF2-40B4-BE49-F238E27FC236}">
                <a16:creationId xmlns="" xmlns:a16="http://schemas.microsoft.com/office/drawing/2014/main" id="{9D187019-B4FA-68A2-68C0-45DACA8A7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096" y="4413787"/>
            <a:ext cx="1337264" cy="1337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0311428" y="3727593"/>
            <a:ext cx="1036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15 грн</a:t>
            </a:r>
          </a:p>
        </p:txBody>
      </p:sp>
    </p:spTree>
    <p:extLst>
      <p:ext uri="{BB962C8B-B14F-4D97-AF65-F5344CB8AC3E}">
        <p14:creationId xmlns:p14="http://schemas.microsoft.com/office/powerpoint/2010/main" val="256844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2" grpId="0"/>
      <p:bldP spid="23" grpId="0"/>
      <p:bldP spid="24" grpId="0"/>
      <p:bldP spid="27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721062" y="440099"/>
            <a:ext cx="8732066" cy="73355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Розв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4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язую</a:t>
            </a:r>
            <a:r>
              <a:rPr lang="uk-U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задачі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D983512C-AF78-9F91-E72E-0A52B91747E0}"/>
              </a:ext>
            </a:extLst>
          </p:cNvPr>
          <p:cNvSpPr txBox="1"/>
          <p:nvPr/>
        </p:nvSpPr>
        <p:spPr>
          <a:xfrm>
            <a:off x="6018086" y="1426526"/>
            <a:ext cx="5419393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Олівець коштує 5 грн, </a:t>
            </a:r>
            <a:r>
              <a:rPr lang="uk-UA" sz="2800" b="1" dirty="0" smtClean="0">
                <a:solidFill>
                  <a:srgbClr val="7030A0"/>
                </a:solidFill>
              </a:rPr>
              <a:t>а </a:t>
            </a:r>
          </a:p>
          <a:p>
            <a:r>
              <a:rPr lang="uk-UA" sz="2800" b="1" dirty="0" smtClean="0">
                <a:solidFill>
                  <a:srgbClr val="7030A0"/>
                </a:solidFill>
              </a:rPr>
              <a:t>блокнот </a:t>
            </a:r>
            <a:r>
              <a:rPr lang="uk-UA" sz="2800" b="1" dirty="0">
                <a:solidFill>
                  <a:srgbClr val="7030A0"/>
                </a:solidFill>
              </a:rPr>
              <a:t>— на 10 грн дорожчий.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2BB5F851-AECF-C5FB-B9E7-2ED5DE87E545}"/>
              </a:ext>
            </a:extLst>
          </p:cNvPr>
          <p:cNvSpPr txBox="1"/>
          <p:nvPr/>
        </p:nvSpPr>
        <p:spPr>
          <a:xfrm>
            <a:off x="6021632" y="2470977"/>
            <a:ext cx="406691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Яка ціна блокнота?</a:t>
            </a:r>
          </a:p>
        </p:txBody>
      </p:sp>
      <p:sp>
        <p:nvSpPr>
          <p:cNvPr id="37" name="Прямокутник: округлені кути 1">
            <a:extLst>
              <a:ext uri="{FF2B5EF4-FFF2-40B4-BE49-F238E27FC236}">
                <a16:creationId xmlns="" xmlns:a16="http://schemas.microsoft.com/office/drawing/2014/main" id="{AB40231A-05DD-DEBE-2840-0D3CABC01D7F}"/>
              </a:ext>
            </a:extLst>
          </p:cNvPr>
          <p:cNvSpPr/>
          <p:nvPr/>
        </p:nvSpPr>
        <p:spPr>
          <a:xfrm>
            <a:off x="496687" y="1391366"/>
            <a:ext cx="4980835" cy="274748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F8235578-634B-EB7B-A73F-75AAAEBAA7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4605" b="91163"/>
          <a:stretch/>
        </p:blipFill>
        <p:spPr>
          <a:xfrm>
            <a:off x="5687077" y="3119823"/>
            <a:ext cx="6081409" cy="11913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6C4E30C2-B2AE-EAA7-B3CB-F3E643B1FFD4}"/>
              </a:ext>
            </a:extLst>
          </p:cNvPr>
          <p:cNvSpPr txBox="1"/>
          <p:nvPr/>
        </p:nvSpPr>
        <p:spPr>
          <a:xfrm>
            <a:off x="2967073" y="3119823"/>
            <a:ext cx="2229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?, на 10 </a:t>
            </a:r>
            <a:r>
              <a:rPr lang="uk-UA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грн</a:t>
            </a:r>
            <a:r>
              <a:rPr lang="uk-UA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дорожчий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27C71EDE-F64B-CE83-6A00-F05C89547A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9889807" y="3440560"/>
            <a:ext cx="381740" cy="60433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012DAA80-F588-EC17-CDAC-FC87BBA0E4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9514747" y="3702770"/>
            <a:ext cx="336084" cy="220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5CF94C6D-29F0-ED45-2DC2-074C738789EC}"/>
              </a:ext>
            </a:extLst>
          </p:cNvPr>
          <p:cNvSpPr txBox="1"/>
          <p:nvPr/>
        </p:nvSpPr>
        <p:spPr>
          <a:xfrm>
            <a:off x="1009004" y="3123276"/>
            <a:ext cx="1090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r>
              <a:rPr lang="uk-UA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грн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A422D70D-F7D6-F0CB-FDFD-C7B2700977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7659066" y="3442259"/>
            <a:ext cx="381740" cy="60433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15FCC168-47DD-9239-BEDF-FAC5F0CE45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7916152" y="3466377"/>
            <a:ext cx="455016" cy="56766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50D989E3-63DD-35F4-B8BA-F4136050B7B5}"/>
              </a:ext>
            </a:extLst>
          </p:cNvPr>
          <p:cNvSpPr txBox="1"/>
          <p:nvPr/>
        </p:nvSpPr>
        <p:spPr>
          <a:xfrm>
            <a:off x="5327640" y="4454230"/>
            <a:ext cx="644084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7030A0"/>
                </a:solidFill>
              </a:rPr>
              <a:t>Відповідь: </a:t>
            </a:r>
            <a:r>
              <a:rPr lang="uk-UA" sz="3200" dirty="0">
                <a:solidFill>
                  <a:srgbClr val="7030A0"/>
                </a:solidFill>
              </a:rPr>
              <a:t>15 грн коштує блокнот.</a:t>
            </a:r>
          </a:p>
        </p:txBody>
      </p:sp>
      <p:pic>
        <p:nvPicPr>
          <p:cNvPr id="51" name="Picture 2" descr="Парта клипарт (65 фото) » Рисунки для срисовки и не только">
            <a:extLst>
              <a:ext uri="{FF2B5EF4-FFF2-40B4-BE49-F238E27FC236}">
                <a16:creationId xmlns="" xmlns:a16="http://schemas.microsoft.com/office/drawing/2014/main" id="{677F0932-CB91-4650-930F-408E58B0A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730" y="4909444"/>
            <a:ext cx="1694306" cy="168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Peabody &amp; Sherman - Facebook Sticker Repository">
            <a:extLst>
              <a:ext uri="{FF2B5EF4-FFF2-40B4-BE49-F238E27FC236}">
                <a16:creationId xmlns="" xmlns:a16="http://schemas.microsoft.com/office/drawing/2014/main" id="{877B5126-30D9-B3F6-C0FB-D331C16AA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5" t="59715" r="26584" b="17797"/>
          <a:stretch/>
        </p:blipFill>
        <p:spPr bwMode="auto">
          <a:xfrm>
            <a:off x="2349155" y="4231361"/>
            <a:ext cx="977988" cy="135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Карандаш клипарт (56 фото) » Рисунки для срисовки и не только">
            <a:extLst>
              <a:ext uri="{FF2B5EF4-FFF2-40B4-BE49-F238E27FC236}">
                <a16:creationId xmlns="" xmlns:a16="http://schemas.microsoft.com/office/drawing/2014/main" id="{5557A31D-C9F3-9B96-A752-61BE8EF1C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89" y="1879978"/>
            <a:ext cx="1015535" cy="101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Клипарт тетрадь (68 фото) » Рисунки для срисовки и не только">
            <a:extLst>
              <a:ext uri="{FF2B5EF4-FFF2-40B4-BE49-F238E27FC236}">
                <a16:creationId xmlns="" xmlns:a16="http://schemas.microsoft.com/office/drawing/2014/main" id="{38021A35-11E1-3FED-58B4-F70F1B3D1B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3" b="9878"/>
          <a:stretch/>
        </p:blipFill>
        <p:spPr bwMode="auto">
          <a:xfrm>
            <a:off x="3326743" y="1668737"/>
            <a:ext cx="1174169" cy="146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760A8BD7-F71C-B7FF-E8AF-26D7E2BC98A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3"/>
          <a:stretch/>
        </p:blipFill>
        <p:spPr>
          <a:xfrm>
            <a:off x="6214994" y="3492679"/>
            <a:ext cx="1006325" cy="827775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03913CD7-F6B5-AFFD-9464-889B8744A4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/>
          <a:stretch/>
        </p:blipFill>
        <p:spPr>
          <a:xfrm>
            <a:off x="8352488" y="3501288"/>
            <a:ext cx="1056398" cy="827775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="" xmlns:a16="http://schemas.microsoft.com/office/drawing/2014/main" id="{8C4B9E42-3E6F-117B-99AA-68A31E16A8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7218819" y="3659222"/>
            <a:ext cx="440143" cy="28893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="" xmlns:a16="http://schemas.microsoft.com/office/drawing/2014/main" id="{677DA567-79C7-BAD8-8A9C-C31702E3568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/>
          <a:stretch/>
        </p:blipFill>
        <p:spPr>
          <a:xfrm>
            <a:off x="10648539" y="3501287"/>
            <a:ext cx="1056398" cy="827775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9EA0C643-8669-EC98-E041-3AF99570C6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5786906" y="3359324"/>
            <a:ext cx="424330" cy="68689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9EA0C643-8669-EC98-E041-3AF99570C6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10194177" y="3354686"/>
            <a:ext cx="424330" cy="686891"/>
          </a:xfrm>
          <a:prstGeom prst="rect">
            <a:avLst/>
          </a:prstGeom>
        </p:spPr>
      </p:pic>
      <p:sp>
        <p:nvSpPr>
          <p:cNvPr id="3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102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48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7859109" y="2290618"/>
            <a:ext cx="4187690" cy="3777673"/>
          </a:xfrm>
          <a:prstGeom prst="ellipse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Прямоугольник 11">
            <a:extLst>
              <a:ext uri="{FF2B5EF4-FFF2-40B4-BE49-F238E27FC236}">
                <a16:creationId xmlns="" xmlns:a16="http://schemas.microsoft.com/office/drawing/2014/main" id="{7A039DD5-B75A-4134-3C89-2ED97C0983D9}"/>
              </a:ext>
            </a:extLst>
          </p:cNvPr>
          <p:cNvSpPr/>
          <p:nvPr/>
        </p:nvSpPr>
        <p:spPr>
          <a:xfrm>
            <a:off x="1339968" y="623037"/>
            <a:ext cx="9560335" cy="89007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Назви </a:t>
            </a:r>
            <a:r>
              <a:rPr lang="uk-UA" sz="3600" b="1" dirty="0"/>
              <a:t>скарбничку, у якій найбільше </a:t>
            </a:r>
            <a:r>
              <a:rPr lang="uk-UA" sz="3600" b="1" dirty="0" smtClean="0"/>
              <a:t>грошей </a:t>
            </a:r>
            <a:endParaRPr lang="uk-UA" sz="3600" b="1" dirty="0"/>
          </a:p>
        </p:txBody>
      </p:sp>
      <p:pic>
        <p:nvPicPr>
          <p:cNvPr id="48" name="Picture 2" descr="Копилка PNG">
            <a:extLst>
              <a:ext uri="{FF2B5EF4-FFF2-40B4-BE49-F238E27FC236}">
                <a16:creationId xmlns="" xmlns:a16="http://schemas.microsoft.com/office/drawing/2014/main" id="{BEE256D0-A10D-24F6-A754-F1A12ED47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5943" y="2290619"/>
            <a:ext cx="3290554" cy="253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розовый слон - Поиск - Larastock Стоковые фотографии, royalty-free  изображения">
            <a:extLst>
              <a:ext uri="{FF2B5EF4-FFF2-40B4-BE49-F238E27FC236}">
                <a16:creationId xmlns="" xmlns:a16="http://schemas.microsoft.com/office/drawing/2014/main" id="{D0731731-CD76-0DC8-D162-090452D2ED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04" t="21233" r="1931" b="60313"/>
          <a:stretch/>
        </p:blipFill>
        <p:spPr bwMode="auto">
          <a:xfrm>
            <a:off x="3672000" y="2471057"/>
            <a:ext cx="4032000" cy="246687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PNG e SVG de zoo com fundo transparente para baixar.">
            <a:extLst>
              <a:ext uri="{FF2B5EF4-FFF2-40B4-BE49-F238E27FC236}">
                <a16:creationId xmlns="" xmlns:a16="http://schemas.microsoft.com/office/drawing/2014/main" id="{C1E95D01-AB80-F539-9C07-0D8AA44BC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5902" y="1894445"/>
            <a:ext cx="3763589" cy="376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Діагональна стрічка 6">
            <a:extLst>
              <a:ext uri="{FF2B5EF4-FFF2-40B4-BE49-F238E27FC236}">
                <a16:creationId xmlns="" xmlns:a16="http://schemas.microsoft.com/office/drawing/2014/main" id="{1EC1762A-9C27-79D0-5D8C-63BC69F91DC2}"/>
              </a:ext>
            </a:extLst>
          </p:cNvPr>
          <p:cNvSpPr/>
          <p:nvPr/>
        </p:nvSpPr>
        <p:spPr>
          <a:xfrm>
            <a:off x="5401888" y="2804807"/>
            <a:ext cx="907474" cy="150919"/>
          </a:xfrm>
          <a:prstGeom prst="diagStrip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58" name="Діагональна стрічка 7">
            <a:extLst>
              <a:ext uri="{FF2B5EF4-FFF2-40B4-BE49-F238E27FC236}">
                <a16:creationId xmlns="" xmlns:a16="http://schemas.microsoft.com/office/drawing/2014/main" id="{6439B66A-CC8A-35F7-F42D-3DFCC3096900}"/>
              </a:ext>
            </a:extLst>
          </p:cNvPr>
          <p:cNvSpPr/>
          <p:nvPr/>
        </p:nvSpPr>
        <p:spPr>
          <a:xfrm>
            <a:off x="9070222" y="2786648"/>
            <a:ext cx="907474" cy="150919"/>
          </a:xfrm>
          <a:prstGeom prst="diagStrip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pic>
        <p:nvPicPr>
          <p:cNvPr id="60" name="Picture 20" descr="1, 2, 5 и 10 гривен станут лишь монетами. НБУ показал новые деньги (+видео)  | Antiques Consulting">
            <a:extLst>
              <a:ext uri="{FF2B5EF4-FFF2-40B4-BE49-F238E27FC236}">
                <a16:creationId xmlns="" xmlns:a16="http://schemas.microsoft.com/office/drawing/2014/main" id="{46EF0989-7C98-B84B-E01D-026318F57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010" y="3498741"/>
            <a:ext cx="643775" cy="64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0" descr="1, 2, 5 и 10 гривен станут лишь монетами. НБУ показал новые деньги (+видео)  | Antiques Consulting">
            <a:extLst>
              <a:ext uri="{FF2B5EF4-FFF2-40B4-BE49-F238E27FC236}">
                <a16:creationId xmlns="" xmlns:a16="http://schemas.microsoft.com/office/drawing/2014/main" id="{D52BB22B-2DEA-A445-3F14-BF4259339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170" y="3493281"/>
            <a:ext cx="643775" cy="64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0" descr="1, 2, 5 и 10 гривен станут лишь монетами. НБУ показал новые деньги (+видео)  | Antiques Consulting">
            <a:extLst>
              <a:ext uri="{FF2B5EF4-FFF2-40B4-BE49-F238E27FC236}">
                <a16:creationId xmlns="" xmlns:a16="http://schemas.microsoft.com/office/drawing/2014/main" id="{B8DED03B-7433-3E70-181B-86D763E29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409" y="3106295"/>
            <a:ext cx="643775" cy="64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0" descr="1, 2, 5 и 10 гривен станут лишь монетами. НБУ показал новые деньги (+видео)  | Antiques Consulting">
            <a:extLst>
              <a:ext uri="{FF2B5EF4-FFF2-40B4-BE49-F238E27FC236}">
                <a16:creationId xmlns="" xmlns:a16="http://schemas.microsoft.com/office/drawing/2014/main" id="{6D7AC012-D82C-FB12-062A-07F2EC696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977" y="3071598"/>
            <a:ext cx="643775" cy="64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0" descr="1, 2, 5 и 10 гривен станут лишь монетами. НБУ показал новые деньги (+видео)  | Antiques Consulting">
            <a:extLst>
              <a:ext uri="{FF2B5EF4-FFF2-40B4-BE49-F238E27FC236}">
                <a16:creationId xmlns="" xmlns:a16="http://schemas.microsoft.com/office/drawing/2014/main" id="{360B8427-6A00-C360-1893-7F963272E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401" y="3692011"/>
            <a:ext cx="643775" cy="64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13EFC0ED-C67E-72EF-ED83-269BCCCFF7BF}"/>
              </a:ext>
            </a:extLst>
          </p:cNvPr>
          <p:cNvSpPr txBox="1"/>
          <p:nvPr/>
        </p:nvSpPr>
        <p:spPr>
          <a:xfrm>
            <a:off x="1429489" y="4971011"/>
            <a:ext cx="1783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грн</a:t>
            </a:r>
            <a:endParaRPr lang="x-none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479D91A8-0E78-524B-6224-E56AC9DE7A27}"/>
              </a:ext>
            </a:extLst>
          </p:cNvPr>
          <p:cNvSpPr txBox="1"/>
          <p:nvPr/>
        </p:nvSpPr>
        <p:spPr>
          <a:xfrm>
            <a:off x="5039358" y="5002390"/>
            <a:ext cx="1783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грн</a:t>
            </a:r>
            <a:endParaRPr lang="x-none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42DF5A7B-3172-ACAD-3A58-C1AC41D99A48}"/>
              </a:ext>
            </a:extLst>
          </p:cNvPr>
          <p:cNvSpPr txBox="1"/>
          <p:nvPr/>
        </p:nvSpPr>
        <p:spPr>
          <a:xfrm>
            <a:off x="8803409" y="5002390"/>
            <a:ext cx="1783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грн</a:t>
            </a:r>
            <a:endParaRPr lang="x-none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2689224"/>
            <a:ext cx="666777" cy="666777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939" y="2689224"/>
            <a:ext cx="692725" cy="692725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43" y="3361384"/>
            <a:ext cx="690995" cy="690995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17" y="3469670"/>
            <a:ext cx="690995" cy="690995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284" y="2872868"/>
            <a:ext cx="690995" cy="690995"/>
          </a:xfrm>
          <a:prstGeom prst="rect">
            <a:avLst/>
          </a:prstGeom>
        </p:spPr>
      </p:pic>
      <p:sp>
        <p:nvSpPr>
          <p:cNvPr id="2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102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8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4" grpId="0"/>
      <p:bldP spid="85" grpId="0"/>
      <p:bldP spid="8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Скругленный прямоугольник 26"/>
          <p:cNvSpPr/>
          <p:nvPr/>
        </p:nvSpPr>
        <p:spPr>
          <a:xfrm>
            <a:off x="979285" y="3469862"/>
            <a:ext cx="8870188" cy="12082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979285" y="4868147"/>
            <a:ext cx="8870188" cy="12082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4" descr="Кошелек векторы, картинки, клипарт Кошелек | скачать на Depositphot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429" y="3514425"/>
            <a:ext cx="1181430" cy="116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774095" y="554474"/>
            <a:ext cx="8732066" cy="73004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Скільки гривень у кожному гаманці?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953264" y="1360714"/>
            <a:ext cx="8455056" cy="54428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7030A0"/>
                </a:solidFill>
              </a:rPr>
              <a:t>У </a:t>
            </a:r>
            <a:r>
              <a:rPr lang="uk-UA" sz="2000" b="1" dirty="0">
                <a:solidFill>
                  <a:srgbClr val="7030A0"/>
                </a:solidFill>
              </a:rPr>
              <a:t>якому гаманці найбільше грошей? У якому найменше?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25573" y="2067606"/>
            <a:ext cx="8870188" cy="12082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0235231" y="2122036"/>
            <a:ext cx="1182624" cy="10193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0289349" y="3513406"/>
            <a:ext cx="1052303" cy="9891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0289350" y="4868147"/>
            <a:ext cx="1106422" cy="10885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10419981" y="2162957"/>
            <a:ext cx="791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sz="6000" b="1" dirty="0"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" name="Picture 2" descr="Кошелек эмодзи клипарт. Бесплатная загрузка. | Creazil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853" y="2056649"/>
            <a:ext cx="1201420" cy="120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👛 Purse Emoj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44" y="4786986"/>
            <a:ext cx="1226065" cy="122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В Харьковском метро больше не принимают купюры более двух гривен – Успешный  город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90" y="2202104"/>
            <a:ext cx="1750186" cy="93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Банкнота Украина 5 гривен 2005 (Pick 118b) Стельмах стоимостью 209 руб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68"/>
          <a:stretch/>
        </p:blipFill>
        <p:spPr bwMode="auto">
          <a:xfrm>
            <a:off x="7553904" y="2200206"/>
            <a:ext cx="1754110" cy="94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В Харьковском метро больше не принимают купюры более двух гривен – Успешный  город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191" y="2202104"/>
            <a:ext cx="1750186" cy="93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В Харьковском метро больше не принимают купюры более двух гривен – Успешный  город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478" y="3628615"/>
            <a:ext cx="1750186" cy="93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В Харьковском метро больше не принимают купюры более двух гривен – Успешный  город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191" y="3628615"/>
            <a:ext cx="1750186" cy="93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В Харьковском метро больше не принимают купюры более двух гривен – Успешный  город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828" y="3628615"/>
            <a:ext cx="1750186" cy="93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Одна гривна (банкнота) — Википеди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180" y="5020689"/>
            <a:ext cx="1760071" cy="93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10 гривен 2006 год. Украина. Состояние пресс - Банкноты во Владивосток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5"/>
          <a:stretch/>
        </p:blipFill>
        <p:spPr bwMode="auto">
          <a:xfrm>
            <a:off x="3293902" y="5003089"/>
            <a:ext cx="1829728" cy="97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File:20 Ukrainian hryvnia in 2018 Obverse.jpg - Wikipedi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379" y="5003089"/>
            <a:ext cx="1861810" cy="97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0474412" y="3486904"/>
            <a:ext cx="736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6000" b="1" dirty="0"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384847" y="4941069"/>
            <a:ext cx="1010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</a:t>
            </a:r>
            <a:endParaRPr lang="ru-RU" sz="6000" b="1" dirty="0"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427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3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608171" y="1363742"/>
            <a:ext cx="3844086" cy="2533344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77849" y="1363743"/>
            <a:ext cx="5745913" cy="2533343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694071" y="543588"/>
            <a:ext cx="8732066" cy="68649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Розрахуйся за </a:t>
            </a:r>
            <a:r>
              <a:rPr lang="uk-UA" sz="4000" b="1" dirty="0" smtClean="0">
                <a:solidFill>
                  <a:schemeClr val="bg1"/>
                </a:solidFill>
              </a:rPr>
              <a:t>покупки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7" name="Picture 2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36" y="1789107"/>
            <a:ext cx="1933162" cy="192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758584" y="1632005"/>
            <a:ext cx="159570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3333FF"/>
                </a:solidFill>
              </a:rPr>
              <a:t>Ціна </a:t>
            </a:r>
            <a:endParaRPr lang="uk-UA" sz="3200" b="1" dirty="0" smtClean="0">
              <a:solidFill>
                <a:srgbClr val="3333FF"/>
              </a:solidFill>
            </a:endParaRPr>
          </a:p>
          <a:p>
            <a:pPr algn="ctr"/>
            <a:r>
              <a:rPr lang="uk-UA" sz="3200" b="1" dirty="0" smtClean="0">
                <a:solidFill>
                  <a:srgbClr val="3333FF"/>
                </a:solidFill>
              </a:rPr>
              <a:t>14 </a:t>
            </a:r>
            <a:r>
              <a:rPr lang="uk-UA" sz="3200" b="1" dirty="0">
                <a:solidFill>
                  <a:srgbClr val="3333FF"/>
                </a:solidFill>
              </a:rPr>
              <a:t>грн</a:t>
            </a:r>
            <a:endParaRPr lang="ru-RU" sz="3200" b="1" dirty="0">
              <a:solidFill>
                <a:srgbClr val="3333FF"/>
              </a:solidFill>
            </a:endParaRPr>
          </a:p>
        </p:txBody>
      </p:sp>
      <p:pic>
        <p:nvPicPr>
          <p:cNvPr id="19" name="Picture 6" descr="Банкнота Украина 5 гривен 2005 (Pick 118b) Стельмах стоимостью 209 руб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68"/>
          <a:stretch/>
        </p:blipFill>
        <p:spPr bwMode="auto">
          <a:xfrm>
            <a:off x="8802688" y="2742358"/>
            <a:ext cx="1651133" cy="88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В Харьковском метро больше не принимают купюры более двух гривен – Успешный  город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455" y="1515167"/>
            <a:ext cx="1647438" cy="88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Одна гривна (банкнота) — Википед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430" y="2742358"/>
            <a:ext cx="1656743" cy="88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10 гривен 2006 год. Украина. Состояние пресс - Банкноты во Владивосток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5"/>
          <a:stretch/>
        </p:blipFill>
        <p:spPr bwMode="auto">
          <a:xfrm>
            <a:off x="6903742" y="2709223"/>
            <a:ext cx="1722311" cy="91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В Харьковском метро больше не принимают купюры более двух гривен – Успешный  город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001" y="1559924"/>
            <a:ext cx="1647438" cy="88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Овал 23"/>
          <p:cNvSpPr/>
          <p:nvPr/>
        </p:nvSpPr>
        <p:spPr>
          <a:xfrm>
            <a:off x="5748014" y="1451088"/>
            <a:ext cx="1964319" cy="10939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7848833" y="1482271"/>
            <a:ext cx="1964319" cy="10939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6782737" y="2615442"/>
            <a:ext cx="1964319" cy="10939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08171" y="4059236"/>
            <a:ext cx="3599652" cy="2356576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2407997" y="4329061"/>
            <a:ext cx="160635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3333FF"/>
                </a:solidFill>
              </a:rPr>
              <a:t>Ціна </a:t>
            </a:r>
            <a:endParaRPr lang="uk-UA" sz="3200" b="1" dirty="0" smtClean="0">
              <a:solidFill>
                <a:srgbClr val="3333FF"/>
              </a:solidFill>
            </a:endParaRPr>
          </a:p>
          <a:p>
            <a:pPr algn="ctr"/>
            <a:r>
              <a:rPr lang="uk-UA" sz="3200" b="1" dirty="0" smtClean="0">
                <a:solidFill>
                  <a:srgbClr val="3333FF"/>
                </a:solidFill>
              </a:rPr>
              <a:t>17 </a:t>
            </a:r>
            <a:r>
              <a:rPr lang="uk-UA" sz="3200" b="1" dirty="0">
                <a:solidFill>
                  <a:srgbClr val="3333FF"/>
                </a:solidFill>
              </a:rPr>
              <a:t>грн</a:t>
            </a:r>
            <a:endParaRPr lang="ru-RU" sz="3200" b="1" dirty="0">
              <a:solidFill>
                <a:srgbClr val="3333FF"/>
              </a:solidFill>
            </a:endParaRPr>
          </a:p>
        </p:txBody>
      </p:sp>
      <p:pic>
        <p:nvPicPr>
          <p:cNvPr id="29" name="Picture 2" descr="Дополнительные программ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36" y="4141446"/>
            <a:ext cx="1355209" cy="219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В Харьковском метро больше не принимают купюры более двух гривен – Успешный  город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22" y="5330177"/>
            <a:ext cx="1495957" cy="80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Скругленный прямоугольник 30"/>
          <p:cNvSpPr/>
          <p:nvPr/>
        </p:nvSpPr>
        <p:spPr>
          <a:xfrm>
            <a:off x="4734480" y="3992713"/>
            <a:ext cx="5861437" cy="242310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10" descr="В Харьковском метро больше не принимают купюры более двух гривен – Успешный  город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593" y="5297152"/>
            <a:ext cx="1495957" cy="80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Одна гривна (банкнота) — Википедия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897" y="4267169"/>
            <a:ext cx="1504407" cy="8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10 гривен 2006 год. Украина. Состояние пресс - Банкноты во Владивосток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5"/>
          <a:stretch/>
        </p:blipFill>
        <p:spPr bwMode="auto">
          <a:xfrm>
            <a:off x="7703475" y="4141446"/>
            <a:ext cx="1563946" cy="83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В Харьковском метро больше не принимают купюры более двух гривен – Успешный  город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056" y="5330176"/>
            <a:ext cx="1495957" cy="80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Овал 35"/>
          <p:cNvSpPr/>
          <p:nvPr/>
        </p:nvSpPr>
        <p:spPr>
          <a:xfrm>
            <a:off x="6895833" y="5136036"/>
            <a:ext cx="1538729" cy="108597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8671675" y="5158643"/>
            <a:ext cx="1646718" cy="111899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5614064" y="4081314"/>
            <a:ext cx="1755687" cy="1058614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="" xmlns:a16="http://schemas.microsoft.com/office/drawing/2014/main" id="{EFA8C4EC-68A7-7927-211A-BEFF610BB118}"/>
              </a:ext>
            </a:extLst>
          </p:cNvPr>
          <p:cNvSpPr/>
          <p:nvPr/>
        </p:nvSpPr>
        <p:spPr>
          <a:xfrm>
            <a:off x="7519880" y="4059236"/>
            <a:ext cx="1928920" cy="104756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>
            <a:extLst>
              <a:ext uri="{FF2B5EF4-FFF2-40B4-BE49-F238E27FC236}">
                <a16:creationId xmlns="" xmlns:a16="http://schemas.microsoft.com/office/drawing/2014/main" id="{8B6F2FA3-B54B-2E0C-D2F5-58CEF80C2354}"/>
              </a:ext>
            </a:extLst>
          </p:cNvPr>
          <p:cNvSpPr/>
          <p:nvPr/>
        </p:nvSpPr>
        <p:spPr>
          <a:xfrm>
            <a:off x="5073429" y="5237524"/>
            <a:ext cx="1653885" cy="1040115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93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4985431" y="1530520"/>
            <a:ext cx="6335711" cy="2377451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10" descr="В Харьковском метро больше не принимают купюры более двух гривен – Успешный  горо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044" y="1677628"/>
            <a:ext cx="1611211" cy="86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693652" y="1413727"/>
            <a:ext cx="4096062" cy="20588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3170601" y="1677628"/>
            <a:ext cx="145582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3200" b="1" i="1" dirty="0">
                <a:solidFill>
                  <a:srgbClr val="3333FF"/>
                </a:solidFill>
              </a:rPr>
              <a:t>Ціна </a:t>
            </a:r>
            <a:endParaRPr lang="uk-UA" sz="3200" b="1" i="1" dirty="0" smtClean="0">
              <a:solidFill>
                <a:srgbClr val="3333FF"/>
              </a:solidFill>
            </a:endParaRPr>
          </a:p>
          <a:p>
            <a:r>
              <a:rPr lang="uk-UA" sz="3200" b="1" i="1" dirty="0" smtClean="0">
                <a:solidFill>
                  <a:srgbClr val="3333FF"/>
                </a:solidFill>
              </a:rPr>
              <a:t>16 </a:t>
            </a:r>
            <a:r>
              <a:rPr lang="uk-UA" sz="3200" b="1" i="1" dirty="0">
                <a:solidFill>
                  <a:srgbClr val="3333FF"/>
                </a:solidFill>
              </a:rPr>
              <a:t>грн</a:t>
            </a:r>
            <a:endParaRPr lang="ru-RU" sz="3200" b="1" i="1" dirty="0">
              <a:solidFill>
                <a:srgbClr val="3333FF"/>
              </a:solidFill>
            </a:endParaRPr>
          </a:p>
        </p:txBody>
      </p:sp>
      <p:pic>
        <p:nvPicPr>
          <p:cNvPr id="24" name="Picture 8" descr="Одна гривна (банкнота) — Википед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517" y="2816316"/>
            <a:ext cx="1620312" cy="86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10 гривен 2006 год. Украина. Состояние пресс - Банкноты во Владивосток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5"/>
          <a:stretch/>
        </p:blipFill>
        <p:spPr bwMode="auto">
          <a:xfrm>
            <a:off x="9525273" y="2824116"/>
            <a:ext cx="1684437" cy="89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Игрушка самосвал Титан (оранжево-серый), 30 см, ТехноК (0991), цена 124  грн., купить в Одессе — Prom.ua (ID#617485319)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" t="20146" r="8994" b="15871"/>
          <a:stretch/>
        </p:blipFill>
        <p:spPr bwMode="auto">
          <a:xfrm flipH="1">
            <a:off x="972355" y="1559764"/>
            <a:ext cx="2174829" cy="163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В Харьковском метро больше не принимают купюры более двух гривен – Успешный  горо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635" y="1686980"/>
            <a:ext cx="1611211" cy="86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Банкнота Украина 5 гривен 2005 (Pick 118b) Стельмах стоимостью 209 руб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68"/>
          <a:stretch/>
        </p:blipFill>
        <p:spPr bwMode="auto">
          <a:xfrm>
            <a:off x="7346375" y="2738081"/>
            <a:ext cx="1685009" cy="90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Овал 42"/>
          <p:cNvSpPr/>
          <p:nvPr/>
        </p:nvSpPr>
        <p:spPr>
          <a:xfrm>
            <a:off x="5357465" y="2688200"/>
            <a:ext cx="1703148" cy="111794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7184571" y="2688200"/>
            <a:ext cx="1952176" cy="111794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9445492" y="2688200"/>
            <a:ext cx="1703148" cy="111794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694071" y="543588"/>
            <a:ext cx="8732066" cy="68649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Розрахуйся за </a:t>
            </a:r>
            <a:r>
              <a:rPr lang="uk-UA" sz="4000" b="1" dirty="0" smtClean="0">
                <a:solidFill>
                  <a:schemeClr val="bg1"/>
                </a:solidFill>
              </a:rPr>
              <a:t>покупки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90952" y="3678032"/>
            <a:ext cx="2851962" cy="267674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2516933" y="4256576"/>
            <a:ext cx="12605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3333FF"/>
                </a:solidFill>
              </a:rPr>
              <a:t>Ціна </a:t>
            </a:r>
            <a:endParaRPr lang="uk-UA" sz="3200" b="1" dirty="0" smtClean="0">
              <a:solidFill>
                <a:srgbClr val="3333FF"/>
              </a:solidFill>
            </a:endParaRPr>
          </a:p>
          <a:p>
            <a:r>
              <a:rPr lang="uk-UA" sz="3200" b="1" dirty="0" smtClean="0">
                <a:solidFill>
                  <a:srgbClr val="3333FF"/>
                </a:solidFill>
              </a:rPr>
              <a:t>70 </a:t>
            </a:r>
            <a:r>
              <a:rPr lang="uk-UA" sz="3200" b="1" dirty="0">
                <a:solidFill>
                  <a:srgbClr val="3333FF"/>
                </a:solidFill>
              </a:rPr>
              <a:t>к.</a:t>
            </a:r>
            <a:endParaRPr lang="ru-RU" sz="3200" b="1" dirty="0">
              <a:solidFill>
                <a:srgbClr val="3333FF"/>
              </a:solidFill>
            </a:endParaRPr>
          </a:p>
        </p:txBody>
      </p:sp>
      <p:pic>
        <p:nvPicPr>
          <p:cNvPr id="28" name="Picture 2" descr="PNG Настроение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134" y="3736250"/>
            <a:ext cx="1283449" cy="261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4707670" y="4256576"/>
            <a:ext cx="6694690" cy="197574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10" descr="Монеты Украины - монета 10 копеек (сталь с латунным покрытием) -  numizmat.com.u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023" y="4581789"/>
            <a:ext cx="1107344" cy="11073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Монеты Украины - монета 50 копеек (сталь с латунным покрытием) -  numizmat.com.u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713" y="4432934"/>
            <a:ext cx="1471903" cy="147190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Монеты Украины - монета 10 копеек (сталь с латунным покрытием) -  numizmat.com.u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619" y="4579843"/>
            <a:ext cx="1107344" cy="11073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Овал 32"/>
          <p:cNvSpPr/>
          <p:nvPr/>
        </p:nvSpPr>
        <p:spPr>
          <a:xfrm>
            <a:off x="7360893" y="4367233"/>
            <a:ext cx="1696584" cy="1523419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9873343" y="4568752"/>
            <a:ext cx="1336367" cy="117813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5163464" y="4427468"/>
            <a:ext cx="1515453" cy="141598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57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33" grpId="0" animBg="1"/>
      <p:bldP spid="34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1 клас\2 Матем\1 УРОКИ Листопад\6 Числа 21_100\№108 Вартість. Гривня і копійка\2024-04-03_234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555" y="1192942"/>
            <a:ext cx="8802227" cy="454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4">
            <a:extLst>
              <a:ext uri="{FF2B5EF4-FFF2-40B4-BE49-F238E27FC236}">
                <a16:creationId xmlns:a16="http://schemas.microsoft.com/office/drawing/2014/main" xmlns="" id="{12BB6A25-E484-0A3A-55BA-66A8AFC38A94}"/>
              </a:ext>
            </a:extLst>
          </p:cNvPr>
          <p:cNvSpPr/>
          <p:nvPr/>
        </p:nvSpPr>
        <p:spPr>
          <a:xfrm>
            <a:off x="-12385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31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7" name="Прямоугольник 11">
            <a:extLst>
              <a:ext uri="{FF2B5EF4-FFF2-40B4-BE49-F238E27FC236}">
                <a16:creationId xmlns:a16="http://schemas.microsoft.com/office/drawing/2014/main" xmlns="" id="{7A039DD5-B75A-4134-3C89-2ED97C0983D9}"/>
              </a:ext>
            </a:extLst>
          </p:cNvPr>
          <p:cNvSpPr/>
          <p:nvPr/>
        </p:nvSpPr>
        <p:spPr>
          <a:xfrm>
            <a:off x="1628183" y="450883"/>
            <a:ext cx="9052599" cy="64797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8" name="Picture 6" descr="Mr Peabody Stickers | Redbubble">
            <a:extLst>
              <a:ext uri="{FF2B5EF4-FFF2-40B4-BE49-F238E27FC236}">
                <a16:creationId xmlns:a16="http://schemas.microsoft.com/office/drawing/2014/main" xmlns="" id="{CE94B359-AB57-2E17-0863-113A237FA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157561" y="2735499"/>
            <a:ext cx="2118534" cy="312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4038" y="-2083999"/>
            <a:ext cx="435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&lt;</a:t>
            </a:r>
            <a:endParaRPr lang="uk-UA" sz="2800" b="1" dirty="0">
              <a:solidFill>
                <a:srgbClr val="7030A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9310B76-9C9A-7D0B-5725-E898671E42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8" r="14904"/>
          <a:stretch/>
        </p:blipFill>
        <p:spPr>
          <a:xfrm>
            <a:off x="9167332" y="2198914"/>
            <a:ext cx="366125" cy="5926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720E0E6-72D8-F460-DBF1-BA481611C7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/>
          <a:stretch/>
        </p:blipFill>
        <p:spPr>
          <a:xfrm>
            <a:off x="9624384" y="2308181"/>
            <a:ext cx="858559" cy="6140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7C71EDE-F64B-CE83-6A00-F05C89547A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8984616" y="3465178"/>
            <a:ext cx="381740" cy="60433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677DA567-79C7-BAD8-8A9C-C31702E356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/>
          <a:stretch/>
        </p:blipFill>
        <p:spPr>
          <a:xfrm>
            <a:off x="9667146" y="3651477"/>
            <a:ext cx="826681" cy="6477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39A8827-E70E-F321-A92F-374E3288AB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5" r="25040"/>
          <a:stretch/>
        </p:blipFill>
        <p:spPr>
          <a:xfrm>
            <a:off x="9349471" y="3557640"/>
            <a:ext cx="274913" cy="5944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5A3C9039-8006-D858-A863-738073CE8F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9276116" y="4897858"/>
            <a:ext cx="349234" cy="56532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5DA34222-B59C-8AA5-000A-9A4C828E15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9015026" y="4912344"/>
            <a:ext cx="314182" cy="49738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12935E98-C688-ED5B-3588-175A66C4C7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/>
          <a:stretch/>
        </p:blipFill>
        <p:spPr>
          <a:xfrm>
            <a:off x="9667146" y="4966774"/>
            <a:ext cx="869442" cy="68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9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419522" y="466155"/>
            <a:ext cx="8732066" cy="88367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pic>
        <p:nvPicPr>
          <p:cNvPr id="18" name="Picture 2" descr="Картинки по запросу &quot;клипарт дети за партой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211" y="3234014"/>
            <a:ext cx="1433777" cy="225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Картинки по запросу &quot;клипарт дети за партой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164" y="3727254"/>
            <a:ext cx="1572024" cy="277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Картинки по запросу &quot;клипарт дети за партой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65" l="0" r="100000">
                        <a14:backgroundMark x1="47923" y1="32535" x2="47923" y2="32535"/>
                        <a14:backgroundMark x1="42013" y1="32318" x2="42013" y2="32318"/>
                        <a14:backgroundMark x1="45208" y1="33188" x2="45208" y2="33188"/>
                        <a14:backgroundMark x1="50160" y1="32753" x2="50160" y2="32753"/>
                        <a14:backgroundMark x1="43770" y1="32862" x2="43770" y2="32862"/>
                        <a14:backgroundMark x1="46326" y1="32753" x2="46326" y2="32753"/>
                        <a14:backgroundMark x1="41054" y1="32100" x2="41054" y2="32100"/>
                        <a14:backgroundMark x1="48722" y1="33079" x2="48722" y2="33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065" y="3234014"/>
            <a:ext cx="1632395" cy="239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AA40C57-5F93-4171-85DF-32B3B57A06D9}"/>
              </a:ext>
            </a:extLst>
          </p:cNvPr>
          <p:cNvSpPr txBox="1"/>
          <p:nvPr/>
        </p:nvSpPr>
        <p:spPr>
          <a:xfrm>
            <a:off x="1149358" y="1584397"/>
            <a:ext cx="4827612" cy="105560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Всі сідайте тихо, діти,</a:t>
            </a:r>
          </a:p>
          <a:p>
            <a:pPr algn="ctr"/>
            <a:r>
              <a:rPr lang="uk-UA" sz="28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Домовляймось не шуміти,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AA40C57-5F93-4171-85DF-32B3B57A06D9}"/>
              </a:ext>
            </a:extLst>
          </p:cNvPr>
          <p:cNvSpPr txBox="1"/>
          <p:nvPr/>
        </p:nvSpPr>
        <p:spPr>
          <a:xfrm>
            <a:off x="6186099" y="1584397"/>
            <a:ext cx="4827612" cy="105560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уроці не дрімати,</a:t>
            </a:r>
          </a:p>
          <a:p>
            <a:pPr algn="ctr"/>
            <a:r>
              <a:rPr lang="uk-UA" sz="28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старанно працювати.</a:t>
            </a:r>
          </a:p>
        </p:txBody>
      </p:sp>
      <p:pic>
        <p:nvPicPr>
          <p:cNvPr id="23" name="Picture 2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092" y="4134708"/>
            <a:ext cx="1850868" cy="236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7660" y1="27007" x2="27660" y2="27007"/>
                        <a14:foregroundMark x1="28191" y1="18613" x2="28191" y2="18613"/>
                        <a14:foregroundMark x1="41667" y1="11436" x2="41667" y2="11436"/>
                        <a14:foregroundMark x1="48404" y1="26156" x2="48404" y2="26156"/>
                        <a14:foregroundMark x1="42730" y1="39659" x2="42730" y2="39659"/>
                        <a14:foregroundMark x1="49645" y1="54866" x2="49645" y2="54866"/>
                        <a14:foregroundMark x1="28369" y1="52190" x2="28369" y2="52190"/>
                        <a14:foregroundMark x1="23936" y1="58394" x2="23936" y2="58394"/>
                        <a14:foregroundMark x1="36525" y1="57056" x2="36525" y2="57056"/>
                        <a14:foregroundMark x1="71277" y1="60219" x2="71277" y2="60219"/>
                        <a14:foregroundMark x1="82801" y1="63017" x2="82801" y2="63017"/>
                        <a14:foregroundMark x1="58688" y1="58637" x2="58688" y2="58637"/>
                        <a14:foregroundMark x1="56028" y1="55474" x2="56028" y2="55474"/>
                        <a14:foregroundMark x1="38121" y1="52190" x2="38121" y2="52190"/>
                        <a14:foregroundMark x1="10106" y1="15815" x2="10106" y2="15815"/>
                        <a14:foregroundMark x1="8688" y1="22141" x2="8688" y2="22141"/>
                        <a14:foregroundMark x1="11702" y1="28589" x2="11702" y2="28589"/>
                        <a14:foregroundMark x1="15603" y1="29684" x2="15603" y2="29684"/>
                        <a14:foregroundMark x1="22340" y1="22141" x2="22340" y2="22141"/>
                        <a14:foregroundMark x1="32092" y1="21776" x2="32092" y2="21776"/>
                        <a14:foregroundMark x1="41312" y1="18978" x2="41312" y2="18978"/>
                        <a14:foregroundMark x1="44504" y1="18613" x2="44504" y2="18613"/>
                        <a14:foregroundMark x1="42553" y1="21290" x2="42553" y2="21290"/>
                        <a14:foregroundMark x1="52660" y1="20803" x2="52660" y2="20803"/>
                        <a14:foregroundMark x1="55851" y1="23844" x2="55851" y2="23844"/>
                        <a14:foregroundMark x1="56206" y1="22628" x2="56206" y2="22628"/>
                        <a14:foregroundMark x1="58688" y1="24574" x2="58688" y2="24574"/>
                        <a14:foregroundMark x1="59929" y1="27616" x2="59929" y2="27616"/>
                        <a14:foregroundMark x1="62411" y1="26399" x2="62411" y2="26399"/>
                        <a14:foregroundMark x1="67908" y1="26034" x2="67908" y2="26034"/>
                        <a14:foregroundMark x1="67908" y1="22749" x2="67908" y2="22749"/>
                        <a14:foregroundMark x1="66312" y1="18978" x2="66312" y2="18978"/>
                        <a14:foregroundMark x1="68794" y1="19465" x2="68794" y2="19465"/>
                        <a14:foregroundMark x1="66135" y1="15328" x2="66135" y2="15328"/>
                        <a14:foregroundMark x1="60993" y1="14599" x2="60993" y2="14599"/>
                        <a14:foregroundMark x1="55496" y1="16788" x2="55496" y2="16788"/>
                        <a14:foregroundMark x1="52660" y1="17275" x2="52660" y2="17275"/>
                        <a14:foregroundMark x1="50355" y1="12530" x2="50355" y2="12530"/>
                        <a14:foregroundMark x1="55496" y1="10827" x2="55496" y2="10827"/>
                        <a14:foregroundMark x1="53723" y1="7421" x2="53723" y2="7421"/>
                        <a14:foregroundMark x1="44326" y1="10706" x2="44326" y2="10706"/>
                        <a14:foregroundMark x1="39716" y1="7664" x2="39716" y2="7664"/>
                        <a14:foregroundMark x1="29433" y1="9732" x2="29433" y2="9732"/>
                        <a14:foregroundMark x1="25355" y1="10706" x2="24645" y2="10706"/>
                        <a14:foregroundMark x1="17553" y1="12895" x2="17199" y2="13504"/>
                        <a14:foregroundMark x1="14184" y1="15572" x2="14184" y2="15572"/>
                        <a14:foregroundMark x1="13475" y1="19100" x2="13475" y2="19100"/>
                        <a14:foregroundMark x1="12589" y1="22749" x2="12589" y2="22749"/>
                        <a14:foregroundMark x1="13121" y1="25426" x2="13121" y2="25426"/>
                        <a14:foregroundMark x1="18262" y1="24574" x2="18262" y2="24574"/>
                        <a14:foregroundMark x1="16312" y1="27251" x2="16312" y2="27251"/>
                        <a14:foregroundMark x1="13121" y1="30170" x2="13121" y2="30170"/>
                        <a14:foregroundMark x1="12589" y1="27616" x2="12589" y2="27616"/>
                        <a14:foregroundMark x1="8511" y1="25547" x2="8511" y2="25547"/>
                        <a14:foregroundMark x1="11170" y1="25669" x2="11170" y2="25669"/>
                        <a14:foregroundMark x1="14184" y1="22628" x2="14184" y2="22628"/>
                        <a14:foregroundMark x1="15603" y1="25304" x2="15603" y2="25304"/>
                        <a14:foregroundMark x1="18794" y1="22019" x2="18794" y2="22019"/>
                        <a14:foregroundMark x1="9752" y1="22019" x2="9752" y2="22019"/>
                        <a14:foregroundMark x1="10106" y1="19586" x2="10106" y2="19586"/>
                        <a14:foregroundMark x1="11525" y1="18370" x2="11525" y2="18370"/>
                        <a14:foregroundMark x1="12057" y1="20560" x2="12057" y2="20560"/>
                        <a14:foregroundMark x1="14894" y1="20438" x2="14894" y2="20438"/>
                        <a14:foregroundMark x1="18262" y1="19586" x2="18262" y2="19586"/>
                        <a14:foregroundMark x1="15957" y1="21168" x2="15957" y2="21168"/>
                        <a14:foregroundMark x1="16312" y1="18491" x2="16312" y2="18491"/>
                        <a14:foregroundMark x1="14362" y1="17397" x2="14362" y2="17397"/>
                        <a14:foregroundMark x1="12057" y1="14842" x2="12057" y2="14842"/>
                        <a14:foregroundMark x1="12589" y1="13625" x2="12589" y2="13625"/>
                        <a14:foregroundMark x1="14894" y1="12895" x2="14894" y2="12895"/>
                        <a14:foregroundMark x1="16489" y1="12044" x2="16489" y2="12044"/>
                        <a14:foregroundMark x1="18262" y1="10462" x2="18262" y2="10462"/>
                        <a14:foregroundMark x1="20567" y1="9611" x2="20567" y2="9611"/>
                        <a14:foregroundMark x1="22163" y1="9124" x2="22163" y2="9124"/>
                        <a14:foregroundMark x1="16844" y1="16058" x2="16844" y2="16058"/>
                        <a14:foregroundMark x1="17908" y1="17397" x2="17908" y2="17397"/>
                        <a14:foregroundMark x1="19149" y1="18248" x2="19149" y2="18248"/>
                        <a14:foregroundMark x1="20745" y1="19708" x2="20745" y2="19708"/>
                        <a14:foregroundMark x1="23936" y1="19708" x2="23936" y2="19708"/>
                        <a14:foregroundMark x1="25177" y1="21290" x2="25177" y2="21290"/>
                        <a14:foregroundMark x1="27482" y1="20073" x2="27482" y2="20073"/>
                        <a14:foregroundMark x1="28369" y1="21533" x2="28369" y2="21533"/>
                        <a14:foregroundMark x1="25355" y1="19100" x2="25355" y2="19100"/>
                        <a14:foregroundMark x1="22163" y1="17883" x2="22163" y2="17883"/>
                        <a14:foregroundMark x1="20567" y1="15815" x2="20567" y2="15815"/>
                        <a14:foregroundMark x1="19504" y1="14234" x2="19504" y2="14234"/>
                        <a14:foregroundMark x1="19681" y1="13017" x2="19681" y2="13017"/>
                        <a14:foregroundMark x1="19504" y1="11922" x2="19504" y2="11922"/>
                        <a14:foregroundMark x1="21809" y1="11800" x2="21809" y2="11800"/>
                        <a14:foregroundMark x1="21277" y1="14234" x2="21277" y2="14234"/>
                        <a14:foregroundMark x1="23404" y1="15085" x2="23404" y2="15085"/>
                        <a14:foregroundMark x1="25177" y1="17153" x2="25177" y2="17153"/>
                        <a14:foregroundMark x1="29078" y1="17762" x2="29078" y2="17762"/>
                        <a14:foregroundMark x1="31738" y1="18248" x2="31738" y2="18248"/>
                        <a14:foregroundMark x1="32447" y1="19465" x2="32447" y2="19465"/>
                        <a14:foregroundMark x1="34220" y1="20681" x2="34220" y2="20681"/>
                        <a14:foregroundMark x1="35816" y1="20073" x2="35816" y2="20073"/>
                        <a14:foregroundMark x1="35461" y1="18613" x2="35461" y2="18613"/>
                        <a14:foregroundMark x1="32979" y1="17397" x2="32979" y2="17397"/>
                        <a14:foregroundMark x1="29078" y1="15815" x2="29078" y2="15815"/>
                        <a14:foregroundMark x1="27482" y1="14112" x2="27482" y2="14112"/>
                        <a14:foregroundMark x1="28191" y1="12530" x2="28191" y2="12530"/>
                        <a14:foregroundMark x1="32092" y1="12044" x2="32092" y2="12044"/>
                        <a14:foregroundMark x1="26773" y1="9367" x2="26773" y2="9367"/>
                        <a14:foregroundMark x1="28191" y1="7421" x2="28191" y2="7421"/>
                        <a14:foregroundMark x1="30496" y1="5961" x2="30496" y2="5961"/>
                        <a14:foregroundMark x1="31560" y1="8273" x2="31560" y2="8273"/>
                        <a14:foregroundMark x1="33156" y1="11314" x2="33156" y2="11314"/>
                        <a14:foregroundMark x1="34220" y1="14477" x2="34220" y2="14477"/>
                        <a14:foregroundMark x1="37057" y1="15693" x2="37057" y2="15693"/>
                        <a14:foregroundMark x1="38830" y1="15572" x2="38830" y2="15572"/>
                        <a14:foregroundMark x1="43440" y1="16180" x2="43440" y2="16180"/>
                        <a14:foregroundMark x1="45567" y1="20681" x2="45567" y2="20681"/>
                        <a14:foregroundMark x1="37766" y1="39659" x2="37766" y2="39659"/>
                        <a14:foregroundMark x1="35461" y1="13139" x2="35461" y2="13139"/>
                        <a14:foregroundMark x1="34220" y1="10341" x2="34220" y2="10341"/>
                        <a14:foregroundMark x1="33156" y1="8273" x2="33156" y2="8273"/>
                        <a14:foregroundMark x1="33156" y1="7056" x2="33156" y2="7056"/>
                        <a14:foregroundMark x1="33688" y1="5353" x2="33688" y2="5353"/>
                        <a14:foregroundMark x1="36525" y1="4866" x2="36525" y2="4866"/>
                        <a14:foregroundMark x1="33865" y1="3771" x2="33865" y2="3771"/>
                        <a14:foregroundMark x1="37234" y1="3406" x2="37234" y2="3406"/>
                        <a14:foregroundMark x1="41135" y1="4380" x2="41135" y2="4380"/>
                        <a14:foregroundMark x1="43617" y1="4745" x2="43617" y2="4745"/>
                        <a14:foregroundMark x1="79610" y1="59732" x2="79610" y2="59732"/>
                        <a14:foregroundMark x1="78191" y1="62895" x2="78191" y2="62895"/>
                        <a14:foregroundMark x1="71277" y1="63382" x2="71277" y2="63382"/>
                        <a14:foregroundMark x1="87057" y1="63017" x2="87057" y2="63017"/>
                        <a14:foregroundMark x1="86879" y1="60219" x2="86879" y2="60219"/>
                        <a14:foregroundMark x1="68085" y1="63017" x2="68085" y2="63260"/>
                        <a14:foregroundMark x1="52305" y1="53771" x2="52305" y2="53771"/>
                        <a14:foregroundMark x1="47518" y1="57056" x2="47518" y2="57056"/>
                        <a14:foregroundMark x1="44858" y1="50852" x2="44858" y2="50852"/>
                        <a14:foregroundMark x1="37057" y1="50365" x2="37057" y2="50243"/>
                        <a14:foregroundMark x1="30674" y1="51338" x2="30674" y2="51338"/>
                        <a14:foregroundMark x1="26596" y1="58029" x2="26596" y2="58029"/>
                        <a14:foregroundMark x1="22695" y1="60706" x2="22695" y2="60706"/>
                        <a14:foregroundMark x1="36879" y1="87835" x2="36879" y2="87835"/>
                        <a14:foregroundMark x1="31028" y1="88200" x2="31028" y2="88200"/>
                        <a14:foregroundMark x1="30674" y1="92579" x2="30674" y2="92701"/>
                        <a14:foregroundMark x1="36879" y1="94404" x2="37057" y2="94404"/>
                        <a14:foregroundMark x1="38652" y1="93309" x2="38652" y2="93309"/>
                        <a14:foregroundMark x1="31560" y1="96350" x2="31560" y2="96350"/>
                        <a14:foregroundMark x1="37766" y1="96594" x2="37766" y2="96594"/>
                        <a14:foregroundMark x1="47340" y1="95255" x2="47340" y2="95255"/>
                        <a14:foregroundMark x1="55496" y1="95742" x2="55496" y2="95742"/>
                        <a14:foregroundMark x1="53191" y1="94161" x2="53191" y2="94161"/>
                        <a14:foregroundMark x1="56560" y1="93066" x2="56560" y2="93066"/>
                        <a14:foregroundMark x1="47518" y1="93066" x2="47518" y2="93066"/>
                        <a14:foregroundMark x1="52837" y1="90633" x2="52837" y2="90633"/>
                        <a14:foregroundMark x1="52305" y1="88686" x2="52305" y2="88686"/>
                        <a14:foregroundMark x1="42021" y1="16302" x2="42021" y2="16302"/>
                        <a14:foregroundMark x1="39184" y1="12895" x2="39184" y2="12895"/>
                        <a14:foregroundMark x1="37057" y1="9854" x2="37057" y2="9854"/>
                        <a14:foregroundMark x1="35816" y1="7786" x2="35816" y2="7786"/>
                        <a14:foregroundMark x1="38652" y1="6083" x2="38652" y2="6083"/>
                        <a14:foregroundMark x1="42376" y1="6448" x2="42376" y2="6448"/>
                        <a14:foregroundMark x1="44858" y1="12044" x2="44858" y2="12044"/>
                        <a14:foregroundMark x1="45567" y1="15085" x2="45567" y2="15085"/>
                        <a14:foregroundMark x1="47340" y1="17275" x2="47340" y2="17275"/>
                        <a14:foregroundMark x1="49645" y1="15693" x2="49645" y2="15693"/>
                        <a14:foregroundMark x1="48404" y1="13382" x2="48404" y2="13382"/>
                        <a14:foregroundMark x1="26241" y1="28102" x2="26241" y2="28102"/>
                        <a14:foregroundMark x1="67021" y1="59732" x2="67021" y2="59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72" y="3210793"/>
            <a:ext cx="1560270" cy="227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3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1 клас\2 Матем\1 УРОКИ Листопад\6 Числа 21_100\№108 Вартість. Гривня і копійка\2024-04-03_2358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37413"/>
            <a:ext cx="6546399" cy="338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4">
            <a:extLst>
              <a:ext uri="{FF2B5EF4-FFF2-40B4-BE49-F238E27FC236}">
                <a16:creationId xmlns:a16="http://schemas.microsoft.com/office/drawing/2014/main" xmlns="" id="{12BB6A25-E484-0A3A-55BA-66A8AFC38A94}"/>
              </a:ext>
            </a:extLst>
          </p:cNvPr>
          <p:cNvSpPr/>
          <p:nvPr/>
        </p:nvSpPr>
        <p:spPr>
          <a:xfrm>
            <a:off x="-12385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31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7" name="Прямоугольник 11">
            <a:extLst>
              <a:ext uri="{FF2B5EF4-FFF2-40B4-BE49-F238E27FC236}">
                <a16:creationId xmlns:a16="http://schemas.microsoft.com/office/drawing/2014/main" xmlns="" id="{7A039DD5-B75A-4134-3C89-2ED97C0983D9}"/>
              </a:ext>
            </a:extLst>
          </p:cNvPr>
          <p:cNvSpPr/>
          <p:nvPr/>
        </p:nvSpPr>
        <p:spPr>
          <a:xfrm>
            <a:off x="1628183" y="450883"/>
            <a:ext cx="9052599" cy="64797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8" name="Picture 6" descr="Mr Peabody Stickers | Redbubble">
            <a:extLst>
              <a:ext uri="{FF2B5EF4-FFF2-40B4-BE49-F238E27FC236}">
                <a16:creationId xmlns:a16="http://schemas.microsoft.com/office/drawing/2014/main" xmlns="" id="{CE94B359-AB57-2E17-0863-113A237FA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157561" y="2735499"/>
            <a:ext cx="2118534" cy="312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4038" y="-2083999"/>
            <a:ext cx="435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&lt;</a:t>
            </a:r>
            <a:endParaRPr lang="uk-UA" sz="2800" b="1" dirty="0">
              <a:solidFill>
                <a:srgbClr val="7030A0"/>
              </a:solidFill>
            </a:endParaRPr>
          </a:p>
        </p:txBody>
      </p:sp>
      <p:pic>
        <p:nvPicPr>
          <p:cNvPr id="2050" name="Picture 2" descr="D:\1 клас\2 Матем\1 УРОКИ Листопад\6 Числа 21_100\№108 Вартість. Гривня і копійка\2024-04-03_2357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915" y="2735499"/>
            <a:ext cx="7583291" cy="376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85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hlinkClick r:id="rId2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131133" y="1845894"/>
            <a:ext cx="4265586" cy="4587906"/>
          </a:xfrm>
          <a:prstGeom prst="rect">
            <a:avLst/>
          </a:prstGeom>
        </p:spPr>
      </p:pic>
      <p:pic>
        <p:nvPicPr>
          <p:cNvPr id="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921950" y="428220"/>
            <a:ext cx="8811364" cy="91150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>
                <a:solidFill>
                  <a:schemeClr val="bg1"/>
                </a:solidFill>
              </a:rPr>
              <a:t>Online </a:t>
            </a:r>
            <a:r>
              <a:rPr lang="uk-UA" altLang="uk-UA" sz="4000" b="1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275490" y="1870364"/>
            <a:ext cx="2598052" cy="4538966"/>
          </a:xfrm>
          <a:prstGeom prst="rect">
            <a:avLst/>
          </a:prstGeom>
        </p:spPr>
      </p:pic>
      <p:sp>
        <p:nvSpPr>
          <p:cNvPr id="13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80582" y="2201620"/>
            <a:ext cx="1239999" cy="123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6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595379" y="424085"/>
            <a:ext cx="8811364" cy="81688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>
                <a:solidFill>
                  <a:schemeClr val="bg1"/>
                </a:solidFill>
              </a:rPr>
              <a:t>Online </a:t>
            </a:r>
            <a:r>
              <a:rPr lang="uk-UA" altLang="uk-UA" sz="4000" b="1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10" name="Рисунок 9">
            <a:hlinkClick r:id="rId5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07333" y="1887245"/>
            <a:ext cx="4265586" cy="4587906"/>
          </a:xfrm>
          <a:prstGeom prst="rect">
            <a:avLst/>
          </a:prstGeom>
        </p:spPr>
      </p:pic>
      <p:sp>
        <p:nvSpPr>
          <p:cNvPr id="13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s://wordwall.net/resourceajax/qr?shareLocation=4&amp;activityId=6976307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481" y="2201620"/>
            <a:ext cx="1169653" cy="116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9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1546491" y="494529"/>
            <a:ext cx="8732066" cy="69201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Рефлексія. Вправа «Печиво від совенят» 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5596" y="3149552"/>
            <a:ext cx="5705856" cy="3514203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31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160" b="95847" l="9585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208860" y="3523489"/>
            <a:ext cx="2974752" cy="30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920357" y="1090308"/>
            <a:ext cx="2682241" cy="273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4711844" y="805324"/>
            <a:ext cx="2682241" cy="273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8703627" y="956196"/>
            <a:ext cx="2682241" cy="273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9143686" y="3687205"/>
            <a:ext cx="2813958" cy="286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4A422E68-C715-41C5-BD9F-D4C4EE7F7FFA}"/>
              </a:ext>
            </a:extLst>
          </p:cNvPr>
          <p:cNvSpPr txBox="1"/>
          <p:nvPr/>
        </p:nvSpPr>
        <p:spPr>
          <a:xfrm>
            <a:off x="939601" y="4615061"/>
            <a:ext cx="1429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800" b="1" dirty="0"/>
              <a:t>Сьогодні </a:t>
            </a:r>
          </a:p>
          <a:p>
            <a:pPr algn="ctr"/>
            <a:r>
              <a:rPr lang="uk-UA" sz="1800" b="1" dirty="0"/>
              <a:t>на уроці </a:t>
            </a:r>
          </a:p>
          <a:p>
            <a:pPr algn="ctr"/>
            <a:r>
              <a:rPr lang="uk-UA" sz="1800" b="1" dirty="0"/>
              <a:t>я навчився/</a:t>
            </a:r>
          </a:p>
          <a:p>
            <a:pPr algn="ctr"/>
            <a:r>
              <a:rPr lang="uk-UA" sz="1800" b="1" dirty="0"/>
              <a:t>навчилася…</a:t>
            </a:r>
            <a:endParaRPr lang="ru-RU" sz="1800" b="1" dirty="0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9AA5B367-759C-4656-8406-C6FEB2C4ADA9}"/>
              </a:ext>
            </a:extLst>
          </p:cNvPr>
          <p:cNvSpPr txBox="1"/>
          <p:nvPr/>
        </p:nvSpPr>
        <p:spPr>
          <a:xfrm>
            <a:off x="1546491" y="2130624"/>
            <a:ext cx="1429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dirty="0"/>
              <a:t>Найкраще </a:t>
            </a:r>
          </a:p>
          <a:p>
            <a:r>
              <a:rPr lang="uk-UA" dirty="0"/>
              <a:t>мені вдалося…</a:t>
            </a:r>
            <a:endParaRPr lang="ru-RU" dirty="0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A8854B14-A831-4207-9DA7-F8B11852112C}"/>
              </a:ext>
            </a:extLst>
          </p:cNvPr>
          <p:cNvSpPr txBox="1"/>
          <p:nvPr/>
        </p:nvSpPr>
        <p:spPr>
          <a:xfrm>
            <a:off x="9835679" y="4753560"/>
            <a:ext cx="1429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dirty="0"/>
              <a:t>Урок </a:t>
            </a:r>
          </a:p>
          <a:p>
            <a:r>
              <a:rPr lang="uk-UA" dirty="0"/>
              <a:t>завершую з настроєм…</a:t>
            </a:r>
            <a:endParaRPr lang="ru-RU" dirty="0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9AA5B367-759C-4656-8406-C6FEB2C4ADA9}"/>
              </a:ext>
            </a:extLst>
          </p:cNvPr>
          <p:cNvSpPr txBox="1"/>
          <p:nvPr/>
        </p:nvSpPr>
        <p:spPr>
          <a:xfrm>
            <a:off x="9329761" y="2022551"/>
            <a:ext cx="1429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dirty="0"/>
              <a:t>Вдома я розкажу про…</a:t>
            </a:r>
            <a:endParaRPr lang="ru-RU" dirty="0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9AA5B367-759C-4656-8406-C6FEB2C4ADA9}"/>
              </a:ext>
            </a:extLst>
          </p:cNvPr>
          <p:cNvSpPr txBox="1"/>
          <p:nvPr/>
        </p:nvSpPr>
        <p:spPr>
          <a:xfrm>
            <a:off x="5337978" y="1860035"/>
            <a:ext cx="1429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dirty="0"/>
              <a:t>Я хотів би дізнатися про…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8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7"/>
          <a:stretch/>
        </p:blipFill>
        <p:spPr bwMode="auto">
          <a:xfrm>
            <a:off x="780288" y="1563099"/>
            <a:ext cx="2694432" cy="267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Монета PNG клипарт изображения (картинки) с альфа каналом и прозрачным  фоном. Скачать бесплатно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330" y="1357437"/>
            <a:ext cx="1037205" cy="8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1658927" y="2812599"/>
            <a:ext cx="1532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+ 10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959789" y="1402906"/>
            <a:ext cx="738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6" name="Picture 2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7"/>
          <a:stretch/>
        </p:blipFill>
        <p:spPr bwMode="auto">
          <a:xfrm>
            <a:off x="4783877" y="1563099"/>
            <a:ext cx="2694432" cy="267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Монета PNG клипарт изображения (картинки) с альфа каналом и прозрачным  фоном. Скачать бесплатно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919" y="1357437"/>
            <a:ext cx="1037205" cy="8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5662516" y="2812599"/>
            <a:ext cx="1532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 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963378" y="1402906"/>
            <a:ext cx="738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" name="Picture 2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7"/>
          <a:stretch/>
        </p:blipFill>
        <p:spPr bwMode="auto">
          <a:xfrm>
            <a:off x="8689271" y="1563099"/>
            <a:ext cx="2694432" cy="267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Монета PNG клипарт изображения (картинки) с альфа каналом и прозрачным  фоном. Скачать бесплатно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313" y="1357437"/>
            <a:ext cx="1037205" cy="8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9444341" y="2812599"/>
            <a:ext cx="1834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 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868772" y="1402906"/>
            <a:ext cx="738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" name="Picture 2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7"/>
          <a:stretch/>
        </p:blipFill>
        <p:spPr bwMode="auto">
          <a:xfrm>
            <a:off x="2698074" y="3845032"/>
            <a:ext cx="2694432" cy="267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Монета PNG клипарт изображения (картинки) с альфа каналом и прозрачным  фоном. Скачать бесплатно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116" y="3639370"/>
            <a:ext cx="1037205" cy="8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3576713" y="5094532"/>
            <a:ext cx="1532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 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877575" y="3684839"/>
            <a:ext cx="738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52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Picture 2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7"/>
          <a:stretch/>
        </p:blipFill>
        <p:spPr bwMode="auto">
          <a:xfrm>
            <a:off x="6603468" y="3845032"/>
            <a:ext cx="2694432" cy="267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Монета PNG клипарт изображения (картинки) с альфа каналом и прозрачным  фоном. Скачать бесплатно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10" y="3639370"/>
            <a:ext cx="1037205" cy="8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7482107" y="5094532"/>
            <a:ext cx="1532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63 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782969" y="3684839"/>
            <a:ext cx="738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2002764" y="463296"/>
            <a:ext cx="8732066" cy="75590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Гра </a:t>
            </a:r>
            <a:r>
              <a:rPr lang="uk-UA" sz="4000" b="1" dirty="0">
                <a:solidFill>
                  <a:schemeClr val="bg1"/>
                </a:solidFill>
              </a:rPr>
              <a:t>«Скарбничка» </a:t>
            </a:r>
          </a:p>
        </p:txBody>
      </p:sp>
    </p:spTree>
    <p:extLst>
      <p:ext uri="{BB962C8B-B14F-4D97-AF65-F5344CB8AC3E}">
        <p14:creationId xmlns:p14="http://schemas.microsoft.com/office/powerpoint/2010/main" val="349735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9" grpId="0"/>
      <p:bldP spid="53" grpId="0"/>
      <p:bldP spid="57" grpId="0"/>
      <p:bldP spid="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7"/>
          <a:stretch/>
        </p:blipFill>
        <p:spPr bwMode="auto">
          <a:xfrm>
            <a:off x="780288" y="1563099"/>
            <a:ext cx="2694432" cy="267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Монета PNG клипарт изображения (картинки) с альфа каналом и прозрачным  фоном. Скачать бесплатно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330" y="1357437"/>
            <a:ext cx="1037205" cy="8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256072" y="2788525"/>
            <a:ext cx="2218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– 1 –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959789" y="1402906"/>
            <a:ext cx="738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" name="Picture 2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7"/>
          <a:stretch/>
        </p:blipFill>
        <p:spPr bwMode="auto">
          <a:xfrm>
            <a:off x="4783877" y="1563099"/>
            <a:ext cx="2694432" cy="267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Монета PNG клипарт изображения (картинки) с альфа каналом и прозрачным  фоном. Скачать бесплатно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919" y="1357437"/>
            <a:ext cx="1037205" cy="8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5662516" y="2812599"/>
            <a:ext cx="1532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57 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963378" y="1402906"/>
            <a:ext cx="738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59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5" name="Picture 2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7"/>
          <a:stretch/>
        </p:blipFill>
        <p:spPr bwMode="auto">
          <a:xfrm>
            <a:off x="8689271" y="1563099"/>
            <a:ext cx="2694432" cy="267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Монета PNG клипарт изображения (картинки) с альфа каналом и прозрачным  фоном. Скачать бесплатно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313" y="1357437"/>
            <a:ext cx="1037205" cy="8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9444341" y="2812599"/>
            <a:ext cx="1834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 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868772" y="1402906"/>
            <a:ext cx="738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83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9" name="Picture 2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7"/>
          <a:stretch/>
        </p:blipFill>
        <p:spPr bwMode="auto">
          <a:xfrm>
            <a:off x="2698074" y="3845032"/>
            <a:ext cx="2694432" cy="267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Монета PNG клипарт изображения (картинки) с альфа каналом и прозрачным  фоном. Скачать бесплатно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116" y="3639370"/>
            <a:ext cx="1037205" cy="8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2987073" y="5113796"/>
            <a:ext cx="2519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+ 1 – 10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982496" y="3703346"/>
            <a:ext cx="738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" name="Picture 2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7"/>
          <a:stretch/>
        </p:blipFill>
        <p:spPr bwMode="auto">
          <a:xfrm>
            <a:off x="6603468" y="3845032"/>
            <a:ext cx="2694432" cy="267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Монета PNG клипарт изображения (картинки) с альфа каналом и прозрачным  фоном. Скачать бесплатно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10" y="3639370"/>
            <a:ext cx="1037205" cy="8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7482107" y="5094532"/>
            <a:ext cx="1532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 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5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782969" y="3684839"/>
            <a:ext cx="738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002764" y="463296"/>
            <a:ext cx="8732066" cy="75590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Гра </a:t>
            </a:r>
            <a:r>
              <a:rPr lang="uk-UA" sz="4000" b="1" dirty="0">
                <a:solidFill>
                  <a:schemeClr val="bg1"/>
                </a:solidFill>
              </a:rPr>
              <a:t>«Скарбничка» </a:t>
            </a:r>
          </a:p>
        </p:txBody>
      </p:sp>
    </p:spTree>
    <p:extLst>
      <p:ext uri="{BB962C8B-B14F-4D97-AF65-F5344CB8AC3E}">
        <p14:creationId xmlns:p14="http://schemas.microsoft.com/office/powerpoint/2010/main" val="412862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4" grpId="0"/>
      <p:bldP spid="48" grpId="0"/>
      <p:bldP spid="52" grpId="0"/>
      <p:bldP spid="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 descr="Mr Peabody Stickers | Redbubb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127195" y="2152179"/>
            <a:ext cx="2349500" cy="34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-1465" r="67852" b="51349"/>
          <a:stretch/>
        </p:blipFill>
        <p:spPr bwMode="auto">
          <a:xfrm>
            <a:off x="4010826" y="1234855"/>
            <a:ext cx="1683976" cy="178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9" r="34770" b="52339"/>
          <a:stretch/>
        </p:blipFill>
        <p:spPr bwMode="auto">
          <a:xfrm>
            <a:off x="2802003" y="4998312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1" t="-3296" r="-1672" b="55635"/>
          <a:stretch/>
        </p:blipFill>
        <p:spPr bwMode="auto">
          <a:xfrm>
            <a:off x="8220199" y="1155112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2" t="47608" r="-1923" b="4731"/>
          <a:stretch/>
        </p:blipFill>
        <p:spPr bwMode="auto">
          <a:xfrm>
            <a:off x="3257068" y="3160368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8" t="47973" r="33011" b="4366"/>
          <a:stretch/>
        </p:blipFill>
        <p:spPr bwMode="auto">
          <a:xfrm>
            <a:off x="7484664" y="3042239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7" t="-2563" r="69956" b="54902"/>
          <a:stretch/>
        </p:blipFill>
        <p:spPr bwMode="auto">
          <a:xfrm>
            <a:off x="8445874" y="4791624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1" t="-3296" r="-1672" b="55635"/>
          <a:stretch/>
        </p:blipFill>
        <p:spPr bwMode="auto">
          <a:xfrm>
            <a:off x="9904174" y="1155111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2" t="47608" r="-1923" b="4731"/>
          <a:stretch/>
        </p:blipFill>
        <p:spPr bwMode="auto">
          <a:xfrm>
            <a:off x="4901858" y="3139502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8" t="47973" r="33011" b="4366"/>
          <a:stretch/>
        </p:blipFill>
        <p:spPr bwMode="auto">
          <a:xfrm>
            <a:off x="9169773" y="3042239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9" r="34770" b="52339"/>
          <a:stretch/>
        </p:blipFill>
        <p:spPr bwMode="auto">
          <a:xfrm>
            <a:off x="1157014" y="5045638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4151370" y="1294650"/>
            <a:ext cx="14963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Прямоугольник 11">
            <a:extLst>
              <a:ext uri="{FF2B5EF4-FFF2-40B4-BE49-F238E27FC236}">
                <a16:creationId xmlns="" xmlns:a16="http://schemas.microsoft.com/office/drawing/2014/main" id="{DABBFD65-D463-72D6-D97A-D9DE64BC41DD}"/>
              </a:ext>
            </a:extLst>
          </p:cNvPr>
          <p:cNvSpPr/>
          <p:nvPr/>
        </p:nvSpPr>
        <p:spPr>
          <a:xfrm>
            <a:off x="2014662" y="462683"/>
            <a:ext cx="8732066" cy="83196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Наступне </a:t>
            </a:r>
            <a:r>
              <a:rPr lang="uk-UA" sz="4000" b="1" dirty="0">
                <a:solidFill>
                  <a:schemeClr val="bg1"/>
                </a:solidFill>
              </a:rPr>
              <a:t>число    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2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="" xmlns:a16="http://schemas.microsoft.com/office/drawing/2014/main" id="{20C399C4-9D94-645E-B27F-7E792D233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-1465" r="67852" b="51349"/>
          <a:stretch/>
        </p:blipFill>
        <p:spPr bwMode="auto">
          <a:xfrm>
            <a:off x="5694802" y="1234855"/>
            <a:ext cx="1683976" cy="178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="" xmlns:a16="http://schemas.microsoft.com/office/drawing/2014/main" id="{F04CA441-E99C-E5A5-D83C-2FFD60F2D1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1" t="-3296" r="-1672" b="55635"/>
          <a:stretch/>
        </p:blipFill>
        <p:spPr bwMode="auto">
          <a:xfrm>
            <a:off x="4808451" y="4825847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="" xmlns:a16="http://schemas.microsoft.com/office/drawing/2014/main" id="{3100DE7A-C147-F2E9-3B61-59B6A23EF9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1" t="-3296" r="-1672" b="55635"/>
          <a:stretch/>
        </p:blipFill>
        <p:spPr bwMode="auto">
          <a:xfrm>
            <a:off x="6505061" y="4791625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="" xmlns:a16="http://schemas.microsoft.com/office/drawing/2014/main" id="{B6C1B031-9BF9-5B04-521D-62250A69B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7" t="-2563" r="69956" b="54902"/>
          <a:stretch/>
        </p:blipFill>
        <p:spPr bwMode="auto">
          <a:xfrm>
            <a:off x="10203349" y="4613980"/>
            <a:ext cx="1927896" cy="19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Стрілка: вправо 14">
            <a:extLst>
              <a:ext uri="{FF2B5EF4-FFF2-40B4-BE49-F238E27FC236}">
                <a16:creationId xmlns="" xmlns:a16="http://schemas.microsoft.com/office/drawing/2014/main" id="{0D6EA1A4-05CF-9D20-A8F8-AEC2191D1137}"/>
              </a:ext>
            </a:extLst>
          </p:cNvPr>
          <p:cNvSpPr/>
          <p:nvPr/>
        </p:nvSpPr>
        <p:spPr>
          <a:xfrm>
            <a:off x="5410883" y="1802886"/>
            <a:ext cx="473752" cy="404534"/>
          </a:xfrm>
          <a:prstGeom prst="rightArrow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трілка: вправо 15">
            <a:extLst>
              <a:ext uri="{FF2B5EF4-FFF2-40B4-BE49-F238E27FC236}">
                <a16:creationId xmlns="" xmlns:a16="http://schemas.microsoft.com/office/drawing/2014/main" id="{7166D9F2-6008-2414-DB9B-66B92E4782DE}"/>
              </a:ext>
            </a:extLst>
          </p:cNvPr>
          <p:cNvSpPr/>
          <p:nvPr/>
        </p:nvSpPr>
        <p:spPr>
          <a:xfrm>
            <a:off x="9667298" y="1802886"/>
            <a:ext cx="473752" cy="404534"/>
          </a:xfrm>
          <a:prstGeom prst="rightArrow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8" name="Стрілка: вправо 16">
            <a:extLst>
              <a:ext uri="{FF2B5EF4-FFF2-40B4-BE49-F238E27FC236}">
                <a16:creationId xmlns="" xmlns:a16="http://schemas.microsoft.com/office/drawing/2014/main" id="{B27EE5A3-A8AC-C73F-BD14-BFF00EDEA2C1}"/>
              </a:ext>
            </a:extLst>
          </p:cNvPr>
          <p:cNvSpPr/>
          <p:nvPr/>
        </p:nvSpPr>
        <p:spPr>
          <a:xfrm>
            <a:off x="4602915" y="3790841"/>
            <a:ext cx="473752" cy="404534"/>
          </a:xfrm>
          <a:prstGeom prst="rightArrow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" name="Стрілка: вправо 20">
            <a:extLst>
              <a:ext uri="{FF2B5EF4-FFF2-40B4-BE49-F238E27FC236}">
                <a16:creationId xmlns="" xmlns:a16="http://schemas.microsoft.com/office/drawing/2014/main" id="{1167D422-E0C3-0E85-49E1-1703BC0DA77A}"/>
              </a:ext>
            </a:extLst>
          </p:cNvPr>
          <p:cNvSpPr/>
          <p:nvPr/>
        </p:nvSpPr>
        <p:spPr>
          <a:xfrm>
            <a:off x="8932897" y="3785433"/>
            <a:ext cx="473752" cy="404534"/>
          </a:xfrm>
          <a:prstGeom prst="rightArrow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" name="Стрілка: вправо 21">
            <a:extLst>
              <a:ext uri="{FF2B5EF4-FFF2-40B4-BE49-F238E27FC236}">
                <a16:creationId xmlns="" xmlns:a16="http://schemas.microsoft.com/office/drawing/2014/main" id="{2A55EB92-2079-AFAC-4F8F-CD4EFBF76CCD}"/>
              </a:ext>
            </a:extLst>
          </p:cNvPr>
          <p:cNvSpPr/>
          <p:nvPr/>
        </p:nvSpPr>
        <p:spPr>
          <a:xfrm>
            <a:off x="2605247" y="5620646"/>
            <a:ext cx="473752" cy="404534"/>
          </a:xfrm>
          <a:prstGeom prst="rightArrow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1" name="Стрілка: вправо 22">
            <a:extLst>
              <a:ext uri="{FF2B5EF4-FFF2-40B4-BE49-F238E27FC236}">
                <a16:creationId xmlns="" xmlns:a16="http://schemas.microsoft.com/office/drawing/2014/main" id="{E8BACFF1-81BC-4ABA-035B-CB85F7068B81}"/>
              </a:ext>
            </a:extLst>
          </p:cNvPr>
          <p:cNvSpPr/>
          <p:nvPr/>
        </p:nvSpPr>
        <p:spPr>
          <a:xfrm>
            <a:off x="6208296" y="5506285"/>
            <a:ext cx="473752" cy="404534"/>
          </a:xfrm>
          <a:prstGeom prst="rightArrow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2" name="Стрілка: вправо 23">
            <a:extLst>
              <a:ext uri="{FF2B5EF4-FFF2-40B4-BE49-F238E27FC236}">
                <a16:creationId xmlns="" xmlns:a16="http://schemas.microsoft.com/office/drawing/2014/main" id="{D6A95FE8-0B39-B0A8-8BD9-19C4AE4FC387}"/>
              </a:ext>
            </a:extLst>
          </p:cNvPr>
          <p:cNvSpPr/>
          <p:nvPr/>
        </p:nvSpPr>
        <p:spPr>
          <a:xfrm>
            <a:off x="9924880" y="5400833"/>
            <a:ext cx="473752" cy="404534"/>
          </a:xfrm>
          <a:prstGeom prst="rightArrow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9E2524ED-8EBA-9480-04B5-D99173AC62B9}"/>
              </a:ext>
            </a:extLst>
          </p:cNvPr>
          <p:cNvSpPr txBox="1"/>
          <p:nvPr/>
        </p:nvSpPr>
        <p:spPr>
          <a:xfrm>
            <a:off x="5858311" y="1294650"/>
            <a:ext cx="14963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2EAD8BEF-7219-C50B-8A05-6DB2070E4F14}"/>
              </a:ext>
            </a:extLst>
          </p:cNvPr>
          <p:cNvSpPr txBox="1"/>
          <p:nvPr/>
        </p:nvSpPr>
        <p:spPr>
          <a:xfrm>
            <a:off x="8407785" y="1294650"/>
            <a:ext cx="14963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59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76070BC0-A400-BF97-D2EA-0BEF1ED65AE5}"/>
              </a:ext>
            </a:extLst>
          </p:cNvPr>
          <p:cNvSpPr txBox="1"/>
          <p:nvPr/>
        </p:nvSpPr>
        <p:spPr>
          <a:xfrm>
            <a:off x="10091760" y="1294650"/>
            <a:ext cx="14963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883B4B45-A8E7-9807-69CA-BAF4DE6CCBD4}"/>
              </a:ext>
            </a:extLst>
          </p:cNvPr>
          <p:cNvSpPr txBox="1"/>
          <p:nvPr/>
        </p:nvSpPr>
        <p:spPr>
          <a:xfrm>
            <a:off x="3405872" y="3248561"/>
            <a:ext cx="14963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26A57E60-A6B6-F0F5-CBE0-1CC17837EC85}"/>
              </a:ext>
            </a:extLst>
          </p:cNvPr>
          <p:cNvSpPr txBox="1"/>
          <p:nvPr/>
        </p:nvSpPr>
        <p:spPr>
          <a:xfrm>
            <a:off x="5159291" y="3248561"/>
            <a:ext cx="14963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66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49FC842F-B7CA-8464-938A-75163FDBEBC2}"/>
              </a:ext>
            </a:extLst>
          </p:cNvPr>
          <p:cNvSpPr txBox="1"/>
          <p:nvPr/>
        </p:nvSpPr>
        <p:spPr>
          <a:xfrm>
            <a:off x="7673384" y="3224693"/>
            <a:ext cx="14963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89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421A1754-3152-E98B-26B4-439C8792F27F}"/>
              </a:ext>
            </a:extLst>
          </p:cNvPr>
          <p:cNvSpPr txBox="1"/>
          <p:nvPr/>
        </p:nvSpPr>
        <p:spPr>
          <a:xfrm>
            <a:off x="9456341" y="3224693"/>
            <a:ext cx="14963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F912DC57-01AE-4F84-C7D1-9954374796CC}"/>
              </a:ext>
            </a:extLst>
          </p:cNvPr>
          <p:cNvSpPr txBox="1"/>
          <p:nvPr/>
        </p:nvSpPr>
        <p:spPr>
          <a:xfrm>
            <a:off x="1390271" y="5082333"/>
            <a:ext cx="14963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35972E4F-DEA7-1882-CCE2-5191950C43A7}"/>
              </a:ext>
            </a:extLst>
          </p:cNvPr>
          <p:cNvSpPr txBox="1"/>
          <p:nvPr/>
        </p:nvSpPr>
        <p:spPr>
          <a:xfrm>
            <a:off x="3067953" y="5071878"/>
            <a:ext cx="14963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5E5B9A9C-F744-DDA0-17EE-23FBF36DFFA5}"/>
              </a:ext>
            </a:extLst>
          </p:cNvPr>
          <p:cNvSpPr txBox="1"/>
          <p:nvPr/>
        </p:nvSpPr>
        <p:spPr>
          <a:xfrm>
            <a:off x="4940767" y="5016373"/>
            <a:ext cx="14963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601599B0-0959-61E4-1C5D-1B178BD2C2E8}"/>
              </a:ext>
            </a:extLst>
          </p:cNvPr>
          <p:cNvSpPr txBox="1"/>
          <p:nvPr/>
        </p:nvSpPr>
        <p:spPr>
          <a:xfrm>
            <a:off x="6708245" y="4993811"/>
            <a:ext cx="14963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B6B1ABA8-D954-3036-39E4-2852BA233050}"/>
              </a:ext>
            </a:extLst>
          </p:cNvPr>
          <p:cNvSpPr txBox="1"/>
          <p:nvPr/>
        </p:nvSpPr>
        <p:spPr>
          <a:xfrm>
            <a:off x="8722901" y="4924775"/>
            <a:ext cx="14963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99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BD43C7CC-BE1B-25CB-7CE5-EA8C5E2B7D1F}"/>
              </a:ext>
            </a:extLst>
          </p:cNvPr>
          <p:cNvSpPr txBox="1"/>
          <p:nvPr/>
        </p:nvSpPr>
        <p:spPr>
          <a:xfrm>
            <a:off x="10386687" y="4901630"/>
            <a:ext cx="1927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32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11">
            <a:extLst>
              <a:ext uri="{FF2B5EF4-FFF2-40B4-BE49-F238E27FC236}">
                <a16:creationId xmlns="" xmlns:a16="http://schemas.microsoft.com/office/drawing/2014/main" id="{32BC328D-661B-34F1-AB74-583A76F94E62}"/>
              </a:ext>
            </a:extLst>
          </p:cNvPr>
          <p:cNvSpPr/>
          <p:nvPr/>
        </p:nvSpPr>
        <p:spPr>
          <a:xfrm>
            <a:off x="1788650" y="440781"/>
            <a:ext cx="8732066" cy="83316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31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="" xmlns:a16="http://schemas.microsoft.com/office/drawing/2014/main" id="{03B08700-C30B-8A77-DBF9-D7BD73614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23650" y="3525488"/>
            <a:ext cx="1606720" cy="304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62757F43-C981-7CD3-23EF-638EA8D552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t="-1" r="58803" b="85313"/>
          <a:stretch/>
        </p:blipFill>
        <p:spPr>
          <a:xfrm>
            <a:off x="724668" y="2237226"/>
            <a:ext cx="9864000" cy="198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4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88F14F88-DE6E-2F0E-7731-E2AD7CF9EC53}"/>
              </a:ext>
            </a:extLst>
          </p:cNvPr>
          <p:cNvSpPr/>
          <p:nvPr/>
        </p:nvSpPr>
        <p:spPr>
          <a:xfrm>
            <a:off x="742711" y="1476127"/>
            <a:ext cx="5586241" cy="661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Назвіть найменше трицифрове число. </a:t>
            </a:r>
          </a:p>
        </p:txBody>
      </p:sp>
      <p:sp>
        <p:nvSpPr>
          <p:cNvPr id="37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B1AC3DD5-2B27-F1C2-7B56-31FCBEB9543A}"/>
              </a:ext>
            </a:extLst>
          </p:cNvPr>
          <p:cNvSpPr/>
          <p:nvPr/>
        </p:nvSpPr>
        <p:spPr>
          <a:xfrm>
            <a:off x="6328952" y="1465241"/>
            <a:ext cx="4315378" cy="67271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Дайте йому характеристику. 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50174034-1322-6B54-6A69-31ED7DD786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1283809" y="2550332"/>
            <a:ext cx="381740" cy="6043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DBB2B45B-977F-994F-BB1D-67E4AE39EC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1569378" y="2587006"/>
            <a:ext cx="455016" cy="56766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BFEDF330-DFB7-63C4-DCBB-B99646173F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1928222" y="2585115"/>
            <a:ext cx="455016" cy="56766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A1125BC0-33DC-D9A6-52EC-9DC3204308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3074662" y="2585115"/>
            <a:ext cx="455016" cy="56766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9BACF305-2DD7-6E5F-862F-F6851F495F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4548684" y="2585115"/>
            <a:ext cx="455016" cy="56766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82DBAC69-8763-B93B-0509-4658E28557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4907528" y="2583224"/>
            <a:ext cx="455016" cy="56766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5A986462-F6CB-8F64-34A0-90058D9F42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6065900" y="2585115"/>
            <a:ext cx="455016" cy="56766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D1552583-AA62-FD06-1255-F22C45EB85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6367573" y="2583224"/>
            <a:ext cx="455016" cy="56766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602CED9D-1B3A-2046-3F76-8D9538A9B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7525945" y="2585115"/>
            <a:ext cx="455016" cy="56766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C2A1612E-36D9-91E5-E30D-D19DE952EF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7884789" y="2583224"/>
            <a:ext cx="455016" cy="56766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9EA0C643-8669-EC98-E041-3AF99570C6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7231986" y="2496642"/>
            <a:ext cx="424330" cy="6868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1C178311-65E4-5696-CCCD-9F0BACCF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4243696" y="2550332"/>
            <a:ext cx="424330" cy="68689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A1125BC0-33DC-D9A6-52EC-9DC3204308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3446391" y="2590440"/>
            <a:ext cx="455016" cy="56766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602CED9D-1B3A-2046-3F76-8D9538A9B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9034934" y="2577243"/>
            <a:ext cx="455016" cy="56766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C2A1612E-36D9-91E5-E30D-D19DE952EF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9393778" y="2575352"/>
            <a:ext cx="455016" cy="56766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602CED9D-1B3A-2046-3F76-8D9538A9B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4548684" y="3354390"/>
            <a:ext cx="455016" cy="56766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C2A1612E-36D9-91E5-E30D-D19DE952EF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4907528" y="3352499"/>
            <a:ext cx="455016" cy="56766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B9310B76-9C9A-7D0B-5725-E898671E42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8" r="14904"/>
          <a:stretch/>
        </p:blipFill>
        <p:spPr>
          <a:xfrm>
            <a:off x="2720894" y="3294775"/>
            <a:ext cx="424330" cy="68689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602CED9D-1B3A-2046-3F76-8D9538A9B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1561142" y="3343505"/>
            <a:ext cx="455016" cy="56766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C2A1612E-36D9-91E5-E30D-D19DE952EF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1919986" y="3330728"/>
            <a:ext cx="455016" cy="56766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539A8827-E70E-F321-A92F-374E3288AB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5" r="25040"/>
          <a:stretch/>
        </p:blipFill>
        <p:spPr>
          <a:xfrm>
            <a:off x="1347874" y="3312392"/>
            <a:ext cx="317675" cy="68689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602CED9D-1B3A-2046-3F76-8D9538A9B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3073870" y="3325888"/>
            <a:ext cx="455016" cy="56766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C2A1612E-36D9-91E5-E30D-D19DE952EF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3432714" y="3323997"/>
            <a:ext cx="455016" cy="56766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="" xmlns:a16="http://schemas.microsoft.com/office/drawing/2014/main" id="{602CED9D-1B3A-2046-3F76-8D9538A9B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6065900" y="3338886"/>
            <a:ext cx="455016" cy="56766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="" xmlns:a16="http://schemas.microsoft.com/office/drawing/2014/main" id="{C2A1612E-36D9-91E5-E30D-D19DE952EF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6435630" y="3315223"/>
            <a:ext cx="455016" cy="56766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7B21FFF8-54C8-6D6A-C186-375298B11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8727405" y="2570876"/>
            <a:ext cx="370919" cy="66742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50174034-1322-6B54-6A69-31ED7DD786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5779609" y="3293708"/>
            <a:ext cx="381740" cy="60433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C2A1612E-36D9-91E5-E30D-D19DE952EF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6820514" y="3330382"/>
            <a:ext cx="455016" cy="56766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A6F609B7-C68B-6B74-12B2-3E0EE6A812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2741566" y="2559990"/>
            <a:ext cx="470074" cy="686891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4CEBF869-766D-181F-FA85-7D28D95C4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5737019" y="2583224"/>
            <a:ext cx="424330" cy="68689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4AB651C9-0C09-2F00-49BF-10B9149A16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9" r="3447"/>
          <a:stretch/>
        </p:blipFill>
        <p:spPr>
          <a:xfrm>
            <a:off x="4279854" y="3292883"/>
            <a:ext cx="387602" cy="6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4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487427" y="1687334"/>
            <a:ext cx="3059530" cy="13280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Чи знаєте ви, як називаються українські гроші?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27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="" xmlns:a16="http://schemas.microsoft.com/office/drawing/2014/main" id="{D7F8ECF7-0611-F2C9-8E73-66835CA4A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12"/>
          <a:stretch/>
        </p:blipFill>
        <p:spPr bwMode="auto">
          <a:xfrm flipH="1">
            <a:off x="203666" y="3332797"/>
            <a:ext cx="3413620" cy="170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Transparent Cartoon Desk Png - Transparent Background Desk Cartoon Png, Png  Download , Transparent Png Image - PNGitem">
            <a:extLst>
              <a:ext uri="{FF2B5EF4-FFF2-40B4-BE49-F238E27FC236}">
                <a16:creationId xmlns="" xmlns:a16="http://schemas.microsoft.com/office/drawing/2014/main" id="{ED187978-7D78-897C-2928-0E92DBD55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90" b="89881" l="667" r="100000"/>
                    </a14:imgEffect>
                    <a14:imgEffect>
                      <a14:sharpenSoften amount="250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08" y="4879055"/>
            <a:ext cx="2265284" cy="180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7">
            <a:extLst>
              <a:ext uri="{FF2B5EF4-FFF2-40B4-BE49-F238E27FC236}">
                <a16:creationId xmlns="" xmlns:a16="http://schemas.microsoft.com/office/drawing/2014/main" id="{84196B2B-A369-D8F2-8123-2FCB91BE35C8}"/>
              </a:ext>
            </a:extLst>
          </p:cNvPr>
          <p:cNvSpPr/>
          <p:nvPr/>
        </p:nvSpPr>
        <p:spPr>
          <a:xfrm>
            <a:off x="1910476" y="621770"/>
            <a:ext cx="8732066" cy="83460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Мотивація навчальної діяльності</a:t>
            </a:r>
          </a:p>
        </p:txBody>
      </p:sp>
      <p:sp>
        <p:nvSpPr>
          <p:cNvPr id="32" name="Скругленная прямоугольная выноска 17">
            <a:extLst>
              <a:ext uri="{FF2B5EF4-FFF2-40B4-BE49-F238E27FC236}">
                <a16:creationId xmlns="" xmlns:a16="http://schemas.microsoft.com/office/drawing/2014/main" id="{8D587C36-A98E-0298-DE33-5C1D109AC33B}"/>
              </a:ext>
            </a:extLst>
          </p:cNvPr>
          <p:cNvSpPr/>
          <p:nvPr/>
        </p:nvSpPr>
        <p:spPr>
          <a:xfrm>
            <a:off x="1422109" y="1732989"/>
            <a:ext cx="3190166" cy="1292723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7030A0"/>
                </a:solidFill>
              </a:rPr>
              <a:t>Іванко зібрав гроші, </a:t>
            </a:r>
            <a:endParaRPr lang="uk-UA" sz="2000" b="1" dirty="0" smtClean="0">
              <a:solidFill>
                <a:srgbClr val="7030A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7030A0"/>
                </a:solidFill>
              </a:rPr>
              <a:t>щоб </a:t>
            </a:r>
            <a:r>
              <a:rPr lang="uk-UA" sz="2000" b="1" dirty="0">
                <a:solidFill>
                  <a:srgbClr val="7030A0"/>
                </a:solidFill>
              </a:rPr>
              <a:t>купити подарунок сестричці. Полічи, скільки грошей в Іванка.</a:t>
            </a:r>
          </a:p>
        </p:txBody>
      </p:sp>
      <p:pic>
        <p:nvPicPr>
          <p:cNvPr id="33" name="Picture 2" descr="Наклейка PNG - AVATAN PLUS">
            <a:extLst>
              <a:ext uri="{FF2B5EF4-FFF2-40B4-BE49-F238E27FC236}">
                <a16:creationId xmlns="" xmlns:a16="http://schemas.microsoft.com/office/drawing/2014/main" id="{FF96F0D3-CEE5-FE46-B0CA-6E8E1EF89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45778" y="2651897"/>
            <a:ext cx="2546222" cy="330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Деревянные Полки С Различными Игрушками Стоковый Вектор | FreeImages">
            <a:extLst>
              <a:ext uri="{FF2B5EF4-FFF2-40B4-BE49-F238E27FC236}">
                <a16:creationId xmlns="" xmlns:a16="http://schemas.microsoft.com/office/drawing/2014/main" id="{62629683-55F5-49F0-7ECC-6E26D995D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620"/>
          <a:stretch/>
        </p:blipFill>
        <p:spPr bwMode="auto">
          <a:xfrm>
            <a:off x="4879997" y="1603570"/>
            <a:ext cx="4638675" cy="1692333"/>
          </a:xfrm>
          <a:prstGeom prst="round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Одна гривна (банкнота) — Википедия">
            <a:extLst>
              <a:ext uri="{FF2B5EF4-FFF2-40B4-BE49-F238E27FC236}">
                <a16:creationId xmlns="" xmlns:a16="http://schemas.microsoft.com/office/drawing/2014/main" id="{DFFB66A6-4BBA-765C-F141-DFE79FD9F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789" y="4240754"/>
            <a:ext cx="1603208" cy="85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В Харьковском метро больше не принимают купюры более двух гривен – Успешный  город">
            <a:extLst>
              <a:ext uri="{FF2B5EF4-FFF2-40B4-BE49-F238E27FC236}">
                <a16:creationId xmlns="" xmlns:a16="http://schemas.microsoft.com/office/drawing/2014/main" id="{0B482B7E-3A65-6A95-C23B-AE1EFEBB8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619" y="4227480"/>
            <a:ext cx="1585526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Банкнота Украина 5 гривен 2005 (Pick 118b) Стельмах стоимостью 209 руб.">
            <a:extLst>
              <a:ext uri="{FF2B5EF4-FFF2-40B4-BE49-F238E27FC236}">
                <a16:creationId xmlns="" xmlns:a16="http://schemas.microsoft.com/office/drawing/2014/main" id="{BDD852C9-8388-3D3A-F329-FE39D63B6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68"/>
          <a:stretch/>
        </p:blipFill>
        <p:spPr bwMode="auto">
          <a:xfrm>
            <a:off x="8167382" y="3347165"/>
            <a:ext cx="1589082" cy="85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10 гривен 2006 год. Украина. Состояние пресс - Банкноты во Владивостоке">
            <a:extLst>
              <a:ext uri="{FF2B5EF4-FFF2-40B4-BE49-F238E27FC236}">
                <a16:creationId xmlns="" xmlns:a16="http://schemas.microsoft.com/office/drawing/2014/main" id="{D9831A69-8686-8693-CFEF-EBE380F03B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5"/>
          <a:stretch/>
        </p:blipFill>
        <p:spPr bwMode="auto">
          <a:xfrm>
            <a:off x="6398979" y="3347165"/>
            <a:ext cx="1600710" cy="84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File:20 Ukrainian hryvnia in 2018 Obverse.jpg - Wikipedia">
            <a:extLst>
              <a:ext uri="{FF2B5EF4-FFF2-40B4-BE49-F238E27FC236}">
                <a16:creationId xmlns="" xmlns:a16="http://schemas.microsoft.com/office/drawing/2014/main" id="{1F17292B-4C39-8955-1967-AE37B9DB2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86" y="3332797"/>
            <a:ext cx="1603207" cy="8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02CA7993-ABAF-F19E-B901-4EFE64322B43}"/>
              </a:ext>
            </a:extLst>
          </p:cNvPr>
          <p:cNvSpPr/>
          <p:nvPr/>
        </p:nvSpPr>
        <p:spPr>
          <a:xfrm>
            <a:off x="3124112" y="5152138"/>
            <a:ext cx="7282632" cy="1257422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7030A0"/>
                </a:solidFill>
              </a:rPr>
              <a:t>Хлопчик вирішив сестричці купити ведмедика, що у магазині коштує 37 гривень. Чи вистачить у нього грошей на покупку? </a:t>
            </a:r>
          </a:p>
          <a:p>
            <a:pPr algn="ctr"/>
            <a:r>
              <a:rPr lang="uk-UA" sz="2000" b="1" dirty="0">
                <a:solidFill>
                  <a:srgbClr val="7030A0"/>
                </a:solidFill>
              </a:rPr>
              <a:t>Чи залишаться в Іванка ще гроші? </a:t>
            </a:r>
          </a:p>
          <a:p>
            <a:pPr algn="ctr"/>
            <a:r>
              <a:rPr lang="uk-UA" sz="2000" b="1" dirty="0">
                <a:solidFill>
                  <a:srgbClr val="7030A0"/>
                </a:solidFill>
              </a:rPr>
              <a:t>Чи зможе він собі купити ручку за 4 </a:t>
            </a:r>
            <a:r>
              <a:rPr lang="uk-UA" sz="2000" b="1" dirty="0" smtClean="0">
                <a:solidFill>
                  <a:srgbClr val="7030A0"/>
                </a:solidFill>
              </a:rPr>
              <a:t>гривні на решту грошей?</a:t>
            </a:r>
            <a:endParaRPr lang="uk-UA" sz="2000" b="1" dirty="0">
              <a:solidFill>
                <a:srgbClr val="7030A0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9756464" y="1687334"/>
            <a:ext cx="1632119" cy="783193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7030A0"/>
                </a:solidFill>
              </a:rPr>
              <a:t>38 грн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5729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3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2757F43-C981-7CD3-23EF-638EA8D552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t="-1" r="56247" b="85313"/>
          <a:stretch/>
        </p:blipFill>
        <p:spPr>
          <a:xfrm>
            <a:off x="822639" y="1576180"/>
            <a:ext cx="10476000" cy="198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>
            <a:off x="1779848" y="531322"/>
            <a:ext cx="8732066" cy="89470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Повідомлення теми та завдань уроку</a:t>
            </a:r>
          </a:p>
        </p:txBody>
      </p:sp>
      <p:pic>
        <p:nvPicPr>
          <p:cNvPr id="1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9272265" y="2727767"/>
            <a:ext cx="2517305" cy="389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47" y="2867371"/>
            <a:ext cx="1699508" cy="375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0174034-1322-6B54-6A69-31ED7DD786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1381780" y="1889286"/>
            <a:ext cx="381740" cy="6043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02CED9D-1B3A-2046-3F76-8D9538A9B5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037584" y="1924069"/>
            <a:ext cx="455016" cy="5676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EA0C643-8669-EC98-E041-3AF99570C6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4336385" y="1802948"/>
            <a:ext cx="424330" cy="68689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6F609B7-C68B-6B74-12B2-3E0EE6A812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2839537" y="1898944"/>
            <a:ext cx="470074" cy="68689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A720E0E6-72D8-F460-DBF1-BA481611C7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/>
          <a:stretch/>
        </p:blipFill>
        <p:spPr>
          <a:xfrm>
            <a:off x="1637966" y="2032930"/>
            <a:ext cx="844539" cy="66176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A720E0E6-72D8-F460-DBF1-BA481611C7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/>
          <a:stretch/>
        </p:blipFill>
        <p:spPr>
          <a:xfrm>
            <a:off x="3168384" y="2032930"/>
            <a:ext cx="844539" cy="66176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A1125BC0-33DC-D9A6-52EC-9DC3204308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6161176" y="1922833"/>
            <a:ext cx="455016" cy="56766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A6F609B7-C68B-6B74-12B2-3E0EE6A812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7718816" y="1879289"/>
            <a:ext cx="470074" cy="6868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720E0E6-72D8-F460-DBF1-BA481611C7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/>
          <a:stretch/>
        </p:blipFill>
        <p:spPr>
          <a:xfrm>
            <a:off x="4675339" y="2055065"/>
            <a:ext cx="844539" cy="66176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50174034-1322-6B54-6A69-31ED7DD786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5866694" y="1921884"/>
            <a:ext cx="381740" cy="60433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A720E0E6-72D8-F460-DBF1-BA481611C7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/>
          <a:stretch/>
        </p:blipFill>
        <p:spPr>
          <a:xfrm>
            <a:off x="6536811" y="2032930"/>
            <a:ext cx="844539" cy="66176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A720E0E6-72D8-F460-DBF1-BA481611C7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/>
          <a:stretch/>
        </p:blipFill>
        <p:spPr>
          <a:xfrm>
            <a:off x="8427726" y="2032930"/>
            <a:ext cx="844539" cy="66176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9EA0C643-8669-EC98-E041-3AF99570C6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9551872" y="1824720"/>
            <a:ext cx="424330" cy="6868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A720E0E6-72D8-F460-DBF1-BA481611C7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/>
          <a:stretch/>
        </p:blipFill>
        <p:spPr>
          <a:xfrm>
            <a:off x="10316889" y="2033723"/>
            <a:ext cx="844539" cy="66176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602CED9D-1B3A-2046-3F76-8D9538A9B5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9859822" y="1924069"/>
            <a:ext cx="455016" cy="567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69281" y="2752403"/>
            <a:ext cx="4553200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Сьогодні ми ознайомимося з грошима, будемо вчитися купувати речі.</a:t>
            </a:r>
          </a:p>
        </p:txBody>
      </p:sp>
    </p:spTree>
    <p:extLst>
      <p:ext uri="{BB962C8B-B14F-4D97-AF65-F5344CB8AC3E}">
        <p14:creationId xmlns:p14="http://schemas.microsoft.com/office/powerpoint/2010/main" val="42495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4DC6BE87-DD8C-CF6F-6C0D-451454CB8A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9" t="4532" r="82085" b="89509"/>
          <a:stretch/>
        </p:blipFill>
        <p:spPr>
          <a:xfrm>
            <a:off x="8136000" y="3053965"/>
            <a:ext cx="2556000" cy="10153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9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2367676" y="494529"/>
            <a:ext cx="8732066" cy="72064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Одиниці вартості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5" name="Picture 8" descr="Приключения мистера Пибоди и Шермана - Приключения мистера Пибоди и Шермана  - YouLoveIt.ru">
            <a:extLst>
              <a:ext uri="{FF2B5EF4-FFF2-40B4-BE49-F238E27FC236}">
                <a16:creationId xmlns="" xmlns:a16="http://schemas.microsoft.com/office/drawing/2014/main" id="{A2D8DB0B-4BE2-CA0C-E9B2-3C3353571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4164" y="2004362"/>
            <a:ext cx="3265645" cy="345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DD20CBE4-F64F-71FF-B80B-2893C1A34BC1}"/>
              </a:ext>
            </a:extLst>
          </p:cNvPr>
          <p:cNvSpPr/>
          <p:nvPr/>
        </p:nvSpPr>
        <p:spPr>
          <a:xfrm>
            <a:off x="2526510" y="1432892"/>
            <a:ext cx="8414398" cy="57147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Гривня і копійка – грошові одиниці вартості. </a:t>
            </a:r>
          </a:p>
        </p:txBody>
      </p:sp>
      <p:sp>
        <p:nvSpPr>
          <p:cNvPr id="19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D889B543-BE35-E56E-010A-40979F359D65}"/>
              </a:ext>
            </a:extLst>
          </p:cNvPr>
          <p:cNvSpPr/>
          <p:nvPr/>
        </p:nvSpPr>
        <p:spPr>
          <a:xfrm>
            <a:off x="8149075" y="2226098"/>
            <a:ext cx="3025813" cy="64773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Коротко записують:</a:t>
            </a:r>
          </a:p>
        </p:txBody>
      </p:sp>
      <p:pic>
        <p:nvPicPr>
          <p:cNvPr id="26" name="Picture 10" descr="Монеты Украины - монета 10 копеек (сталь с латунным покрытием) -  numizmat.com.ua">
            <a:extLst>
              <a:ext uri="{FF2B5EF4-FFF2-40B4-BE49-F238E27FC236}">
                <a16:creationId xmlns="" xmlns:a16="http://schemas.microsoft.com/office/drawing/2014/main" id="{FBA61A9D-67B9-B673-449E-D0E6009EA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008" y="2226943"/>
            <a:ext cx="517710" cy="51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Монеты Украины - монета 10 копеек (сталь с латунным покрытием) -  numizmat.com.ua">
            <a:extLst>
              <a:ext uri="{FF2B5EF4-FFF2-40B4-BE49-F238E27FC236}">
                <a16:creationId xmlns="" xmlns:a16="http://schemas.microsoft.com/office/drawing/2014/main" id="{ED8FEED9-AB9B-04CE-03B4-D32EA0EB9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691" y="2226943"/>
            <a:ext cx="517710" cy="51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Монеты Украины - монета 10 копеек (сталь с латунным покрытием) -  numizmat.com.ua">
            <a:extLst>
              <a:ext uri="{FF2B5EF4-FFF2-40B4-BE49-F238E27FC236}">
                <a16:creationId xmlns="" xmlns:a16="http://schemas.microsoft.com/office/drawing/2014/main" id="{FDB43491-2899-A190-98F6-F4EC5B62F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374" y="2226943"/>
            <a:ext cx="517710" cy="51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Монеты Украины - монета 10 копеек (сталь с латунным покрытием) -  numizmat.com.ua">
            <a:extLst>
              <a:ext uri="{FF2B5EF4-FFF2-40B4-BE49-F238E27FC236}">
                <a16:creationId xmlns="" xmlns:a16="http://schemas.microsoft.com/office/drawing/2014/main" id="{277561CF-808C-A47D-29FE-C570A9CC4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76" y="2787579"/>
            <a:ext cx="517710" cy="51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Монеты Украины - монета 10 копеек (сталь с латунным покрытием) -  numizmat.com.ua">
            <a:extLst>
              <a:ext uri="{FF2B5EF4-FFF2-40B4-BE49-F238E27FC236}">
                <a16:creationId xmlns="" xmlns:a16="http://schemas.microsoft.com/office/drawing/2014/main" id="{1A406C1D-EF2E-6E0C-28B1-8A83C3739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659" y="2787579"/>
            <a:ext cx="517710" cy="51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0" descr="Монеты Украины - монета 10 копеек (сталь с латунным покрытием) -  numizmat.com.ua">
            <a:extLst>
              <a:ext uri="{FF2B5EF4-FFF2-40B4-BE49-F238E27FC236}">
                <a16:creationId xmlns="" xmlns:a16="http://schemas.microsoft.com/office/drawing/2014/main" id="{4E3B1A3A-9DC2-4E1A-89F8-EE227EA9F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217" y="3348215"/>
            <a:ext cx="517710" cy="51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Монеты Украины - монета 10 копеек (сталь с латунным покрытием) -  numizmat.com.ua">
            <a:extLst>
              <a:ext uri="{FF2B5EF4-FFF2-40B4-BE49-F238E27FC236}">
                <a16:creationId xmlns="" xmlns:a16="http://schemas.microsoft.com/office/drawing/2014/main" id="{EADE97B6-3374-B773-BAC0-571A0B761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900" y="3348215"/>
            <a:ext cx="517710" cy="51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Монеты Украины - монета 10 копеек (сталь с латунным покрытием) -  numizmat.com.ua">
            <a:extLst>
              <a:ext uri="{FF2B5EF4-FFF2-40B4-BE49-F238E27FC236}">
                <a16:creationId xmlns="" xmlns:a16="http://schemas.microsoft.com/office/drawing/2014/main" id="{56031C21-F1F7-AA5F-6304-AC1282995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583" y="3348215"/>
            <a:ext cx="517710" cy="51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Монеты Украины - монета 10 копеек (сталь с латунным покрытием) -  numizmat.com.ua">
            <a:extLst>
              <a:ext uri="{FF2B5EF4-FFF2-40B4-BE49-F238E27FC236}">
                <a16:creationId xmlns="" xmlns:a16="http://schemas.microsoft.com/office/drawing/2014/main" id="{57FDCCC1-0E6B-4EAE-CA31-2292DBC95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045" y="3849092"/>
            <a:ext cx="517710" cy="51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Монеты Украины - монета 10 копеек (сталь с латунным покрытием) -  numizmat.com.ua">
            <a:extLst>
              <a:ext uri="{FF2B5EF4-FFF2-40B4-BE49-F238E27FC236}">
                <a16:creationId xmlns="" xmlns:a16="http://schemas.microsoft.com/office/drawing/2014/main" id="{4A70677D-FF18-33C6-6A30-8E221F649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728" y="3849092"/>
            <a:ext cx="517710" cy="51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0AD13703-921C-005D-A3F1-6557B542F6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8578591" y="3147382"/>
            <a:ext cx="477683" cy="75622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A720E0E6-72D8-F460-DBF1-BA481611C7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/>
          <a:stretch/>
        </p:blipFill>
        <p:spPr>
          <a:xfrm>
            <a:off x="8940584" y="3348215"/>
            <a:ext cx="1056398" cy="827775"/>
          </a:xfrm>
          <a:prstGeom prst="rect">
            <a:avLst/>
          </a:prstGeom>
        </p:spPr>
      </p:pic>
      <p:sp>
        <p:nvSpPr>
          <p:cNvPr id="33" name="Скругленный прямоугольник 32"/>
          <p:cNvSpPr/>
          <p:nvPr/>
        </p:nvSpPr>
        <p:spPr>
          <a:xfrm>
            <a:off x="3722913" y="4745157"/>
            <a:ext cx="7793135" cy="1425269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FF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4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ctr"/>
            <a:endParaRPr lang="uk-UA" sz="40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722913" y="4858389"/>
            <a:ext cx="769620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>
                <a:solidFill>
                  <a:srgbClr val="7030A0"/>
                </a:solidFill>
              </a:rPr>
              <a:t>Вартість однієї гривні — 100 копійок</a:t>
            </a:r>
            <a:r>
              <a:rPr lang="uk-UA" sz="3600" b="1" dirty="0" smtClean="0">
                <a:solidFill>
                  <a:srgbClr val="7030A0"/>
                </a:solidFill>
              </a:rPr>
              <a:t>: </a:t>
            </a:r>
            <a:endParaRPr lang="uk-UA" sz="3600" b="1" dirty="0">
              <a:solidFill>
                <a:srgbClr val="7030A0"/>
              </a:solidFill>
            </a:endParaRPr>
          </a:p>
          <a:p>
            <a:pPr algn="ctr"/>
            <a:r>
              <a:rPr lang="uk-UA" sz="3600" b="1" dirty="0">
                <a:solidFill>
                  <a:srgbClr val="FF0000"/>
                </a:solidFill>
              </a:rPr>
              <a:t>1 грн = 100 коп.</a:t>
            </a:r>
          </a:p>
        </p:txBody>
      </p:sp>
      <p:sp>
        <p:nvSpPr>
          <p:cNvPr id="4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102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41" name="Picture 8" descr="Одна гривна (банкнота) — Википедия">
            <a:extLst>
              <a:ext uri="{FF2B5EF4-FFF2-40B4-BE49-F238E27FC236}">
                <a16:creationId xmlns="" xmlns:a16="http://schemas.microsoft.com/office/drawing/2014/main" id="{DFFB66A6-4BBA-765C-F141-DFE79FD9F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797" y="2194875"/>
            <a:ext cx="2139981" cy="113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6" descr="Файл:1 hryvnia coin of Ukraine, 2018 (averse).jpg — Википедия">
            <a:extLst>
              <a:ext uri="{FF2B5EF4-FFF2-40B4-BE49-F238E27FC236}">
                <a16:creationId xmlns="" xmlns:a16="http://schemas.microsoft.com/office/drawing/2014/main" id="{EB07DA5C-57C1-5F55-1F47-2E2450C00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589" y="3151415"/>
            <a:ext cx="1228395" cy="12283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93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 animBg="1"/>
      <p:bldP spid="3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12502</TotalTime>
  <Words>501</Words>
  <Application>Microsoft Office PowerPoint</Application>
  <PresentationFormat>Произвольный</PresentationFormat>
  <Paragraphs>146</Paragraphs>
  <Slides>23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1353</cp:revision>
  <dcterms:created xsi:type="dcterms:W3CDTF">2018-01-05T16:38:53Z</dcterms:created>
  <dcterms:modified xsi:type="dcterms:W3CDTF">2024-04-04T08:13:49Z</dcterms:modified>
</cp:coreProperties>
</file>