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109" r:id="rId3"/>
    <p:sldId id="1110" r:id="rId4"/>
    <p:sldId id="1091" r:id="rId5"/>
    <p:sldId id="1111" r:id="rId6"/>
    <p:sldId id="1081" r:id="rId7"/>
    <p:sldId id="1055" r:id="rId8"/>
    <p:sldId id="1112" r:id="rId9"/>
    <p:sldId id="1083" r:id="rId10"/>
    <p:sldId id="1108" r:id="rId11"/>
    <p:sldId id="1114" r:id="rId12"/>
    <p:sldId id="794" r:id="rId13"/>
    <p:sldId id="850" r:id="rId14"/>
    <p:sldId id="111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63A37-92BB-43A2-A0BF-F53C4E26CAEC}" type="presOf" srcId="{2252AE63-8550-48D5-B76D-33F4776E21D7}" destId="{BB208B9D-B692-4ADE-BCA6-F15EAB400D8C}" srcOrd="0" destOrd="0" presId="urn:microsoft.com/office/officeart/2005/8/layout/radial4"/>
    <dgm:cxn modelId="{20F7572D-E49F-4651-BE05-27AA5A2A7C74}" type="presOf" srcId="{0751368C-5490-4419-8EE3-56792E0EC74B}" destId="{CDA86CE5-EC7C-46F2-A933-03A0CFACB5F2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2FAB011-6714-43AA-A9F4-431E2332069E}" type="presOf" srcId="{D4781B1E-F8C4-4597-843A-0EAE9000DD23}" destId="{E3DA2B5F-5B05-4A0B-A7DD-509193D4E17C}" srcOrd="0" destOrd="0" presId="urn:microsoft.com/office/officeart/2005/8/layout/radial4"/>
    <dgm:cxn modelId="{92DF92BC-56A7-4036-B642-CDB4F163E1E3}" type="presOf" srcId="{3F736675-4146-4E95-9E88-00E945979D80}" destId="{886191E9-BEED-4D49-9BC0-55CF97BBD098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5F1C5D72-CF26-4533-9AD5-280068ADAA4F}" type="presOf" srcId="{E85B6E4D-70A7-4DB1-A1A0-A1519B498753}" destId="{97AF4133-705B-422C-A43F-E1CBC8EB6FB8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F1C39250-AAAD-4529-91C7-BDC0D196B106}" type="presOf" srcId="{FB51DD19-8365-4539-BC19-2E62842AA665}" destId="{57DF4519-05E7-4E60-B563-B73106BC51CA}" srcOrd="0" destOrd="0" presId="urn:microsoft.com/office/officeart/2005/8/layout/radial4"/>
    <dgm:cxn modelId="{21307BA4-4AC2-4CE2-B27F-D0E1D41BC2E6}" type="presOf" srcId="{E14F5D1D-2235-4A78-B962-6AB89CDB34AD}" destId="{93688CAB-E69F-4828-B1A4-C8BA928A3C5C}" srcOrd="0" destOrd="0" presId="urn:microsoft.com/office/officeart/2005/8/layout/radial4"/>
    <dgm:cxn modelId="{49613697-2951-4909-842E-742AB5DF3A6E}" type="presOf" srcId="{D11BE1E0-2FCF-4F5D-B40C-C9F46BE22818}" destId="{A1DA17EA-73B1-430F-B0C0-A6399710F092}" srcOrd="0" destOrd="0" presId="urn:microsoft.com/office/officeart/2005/8/layout/radial4"/>
    <dgm:cxn modelId="{8BF9FB4E-ACF3-4B20-A528-2CB0D37E18E9}" type="presOf" srcId="{F016CD53-4314-44C8-8851-271A8386442A}" destId="{F21D2CB4-61F7-4C96-88D6-482ADA1F7E14}" srcOrd="0" destOrd="0" presId="urn:microsoft.com/office/officeart/2005/8/layout/radial4"/>
    <dgm:cxn modelId="{107F2464-99E9-4568-97F9-164B7360230C}" type="presOf" srcId="{43D7AFE5-A151-4A39-BE65-75D4FCB60E50}" destId="{ADD48452-783F-4794-8177-6F90FAAEFC3F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FF0CE72A-75C6-400D-B038-2219BD23CEF5}" type="presOf" srcId="{C7962517-4C5C-42CA-BFBB-E232FC2B266D}" destId="{2BCCC9C3-A556-4EBF-A2F7-AA7AE81151C5}" srcOrd="0" destOrd="0" presId="urn:microsoft.com/office/officeart/2005/8/layout/radial4"/>
    <dgm:cxn modelId="{D9E0BEE4-B00E-422C-B031-1831EC4BA3F9}" type="presOf" srcId="{46F52824-6C77-4C95-9D70-53F13A911034}" destId="{322D643B-98E7-48FB-B365-19A4E35E80BE}" srcOrd="0" destOrd="0" presId="urn:microsoft.com/office/officeart/2005/8/layout/radial4"/>
    <dgm:cxn modelId="{30871A15-0DF9-4152-938B-8CF54B203AFC}" type="presParOf" srcId="{E3DA2B5F-5B05-4A0B-A7DD-509193D4E17C}" destId="{A1DA17EA-73B1-430F-B0C0-A6399710F092}" srcOrd="0" destOrd="0" presId="urn:microsoft.com/office/officeart/2005/8/layout/radial4"/>
    <dgm:cxn modelId="{14D039F3-D40A-4F4F-BF85-15CC0BFED0D3}" type="presParOf" srcId="{E3DA2B5F-5B05-4A0B-A7DD-509193D4E17C}" destId="{322D643B-98E7-48FB-B365-19A4E35E80BE}" srcOrd="1" destOrd="0" presId="urn:microsoft.com/office/officeart/2005/8/layout/radial4"/>
    <dgm:cxn modelId="{BB8E8FF8-5B2B-45DB-8AD6-23A749A002B0}" type="presParOf" srcId="{E3DA2B5F-5B05-4A0B-A7DD-509193D4E17C}" destId="{93688CAB-E69F-4828-B1A4-C8BA928A3C5C}" srcOrd="2" destOrd="0" presId="urn:microsoft.com/office/officeart/2005/8/layout/radial4"/>
    <dgm:cxn modelId="{82D6C563-EE4C-44F3-9A52-D2A5AAF69B32}" type="presParOf" srcId="{E3DA2B5F-5B05-4A0B-A7DD-509193D4E17C}" destId="{97AF4133-705B-422C-A43F-E1CBC8EB6FB8}" srcOrd="3" destOrd="0" presId="urn:microsoft.com/office/officeart/2005/8/layout/radial4"/>
    <dgm:cxn modelId="{55889FEB-4755-4296-966B-55F15A25A81B}" type="presParOf" srcId="{E3DA2B5F-5B05-4A0B-A7DD-509193D4E17C}" destId="{F21D2CB4-61F7-4C96-88D6-482ADA1F7E14}" srcOrd="4" destOrd="0" presId="urn:microsoft.com/office/officeart/2005/8/layout/radial4"/>
    <dgm:cxn modelId="{F2C2214D-1F5C-4197-8A6D-40A05AC2B125}" type="presParOf" srcId="{E3DA2B5F-5B05-4A0B-A7DD-509193D4E17C}" destId="{57DF4519-05E7-4E60-B563-B73106BC51CA}" srcOrd="5" destOrd="0" presId="urn:microsoft.com/office/officeart/2005/8/layout/radial4"/>
    <dgm:cxn modelId="{C75F0F8A-64B0-45C3-809D-3C4F8BB5BC08}" type="presParOf" srcId="{E3DA2B5F-5B05-4A0B-A7DD-509193D4E17C}" destId="{2BCCC9C3-A556-4EBF-A2F7-AA7AE81151C5}" srcOrd="6" destOrd="0" presId="urn:microsoft.com/office/officeart/2005/8/layout/radial4"/>
    <dgm:cxn modelId="{A131ACBF-B786-40F7-B055-7E4320896A46}" type="presParOf" srcId="{E3DA2B5F-5B05-4A0B-A7DD-509193D4E17C}" destId="{CDA86CE5-EC7C-46F2-A933-03A0CFACB5F2}" srcOrd="7" destOrd="0" presId="urn:microsoft.com/office/officeart/2005/8/layout/radial4"/>
    <dgm:cxn modelId="{C09E2131-9515-44CD-89FA-37D64E0E96EC}" type="presParOf" srcId="{E3DA2B5F-5B05-4A0B-A7DD-509193D4E17C}" destId="{886191E9-BEED-4D49-9BC0-55CF97BBD098}" srcOrd="8" destOrd="0" presId="urn:microsoft.com/office/officeart/2005/8/layout/radial4"/>
    <dgm:cxn modelId="{A2CB6A62-991E-4761-9761-CEBD00ECBA89}" type="presParOf" srcId="{E3DA2B5F-5B05-4A0B-A7DD-509193D4E17C}" destId="{ADD48452-783F-4794-8177-6F90FAAEFC3F}" srcOrd="9" destOrd="0" presId="urn:microsoft.com/office/officeart/2005/8/layout/radial4"/>
    <dgm:cxn modelId="{AE041A19-526A-4DD8-89E6-301EF581EB7D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guos8m5j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27" y="4530094"/>
            <a:ext cx="10144853" cy="173664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Робота </a:t>
            </a:r>
            <a:r>
              <a:rPr lang="uk-UA" sz="4800" b="1" dirty="0" smtClean="0">
                <a:solidFill>
                  <a:schemeClr val="bg1"/>
                </a:solidFill>
              </a:rPr>
              <a:t>з дитячою </a:t>
            </a:r>
            <a:r>
              <a:rPr lang="uk-UA" sz="4800" b="1" dirty="0" smtClean="0">
                <a:solidFill>
                  <a:schemeClr val="bg1"/>
                </a:solidFill>
              </a:rPr>
              <a:t>книжкою.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</a:t>
            </a:r>
            <a:r>
              <a:rPr lang="ru-RU" sz="4800" b="1" dirty="0" err="1" smtClean="0">
                <a:solidFill>
                  <a:schemeClr val="bg1"/>
                </a:solidFill>
              </a:rPr>
              <a:t>Чотири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бажання</a:t>
            </a:r>
            <a:r>
              <a:rPr lang="ru-RU" sz="4800" b="1" dirty="0">
                <a:solidFill>
                  <a:schemeClr val="bg1"/>
                </a:solidFill>
              </a:rPr>
              <a:t>» </a:t>
            </a:r>
            <a:r>
              <a:rPr lang="ru-RU" sz="4800" b="1" dirty="0" smtClean="0">
                <a:solidFill>
                  <a:schemeClr val="bg1"/>
                </a:solidFill>
              </a:rPr>
              <a:t>К. </a:t>
            </a:r>
            <a:r>
              <a:rPr lang="ru-RU" sz="4800" b="1" dirty="0" err="1">
                <a:solidFill>
                  <a:schemeClr val="bg1"/>
                </a:solidFill>
              </a:rPr>
              <a:t>Ушинського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4150" y="1464659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026" name="Picture 2" descr="D:\Картинки до тестів\!!!!!!Эсмира\OI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7" y="1078036"/>
            <a:ext cx="3105341" cy="310534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8306" y="513463"/>
            <a:ext cx="8732066" cy="8105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Розшифруй анаграми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976586" y="1456820"/>
            <a:ext cx="1812563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наВес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976587" y="1456815"/>
            <a:ext cx="1812562" cy="920115"/>
          </a:xfrm>
          <a:prstGeom prst="plaqu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Весна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3161168" y="1456819"/>
            <a:ext cx="2686082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резеБень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3161168" y="1456816"/>
            <a:ext cx="2686082" cy="920115"/>
          </a:xfrm>
          <a:prstGeom prst="plaqu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Березень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6245724" y="1456818"/>
            <a:ext cx="202360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тивіК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6245723" y="1463911"/>
            <a:ext cx="2023607" cy="920115"/>
          </a:xfrm>
          <a:prstGeom prst="plaqu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Квіти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976586" y="2587301"/>
            <a:ext cx="1812563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тоЛі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976585" y="2587301"/>
            <a:ext cx="1812563" cy="920115"/>
          </a:xfrm>
          <a:prstGeom prst="plaqu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3300"/>
                </a:solidFill>
              </a:rPr>
              <a:t>Літо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3334462" y="2587301"/>
            <a:ext cx="2414299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пеньЛи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3356793" y="2587301"/>
            <a:ext cx="2414299" cy="920115"/>
          </a:xfrm>
          <a:prstGeom prst="plaqu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3300"/>
                </a:solidFill>
              </a:rPr>
              <a:t>Липень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9030898" y="2587301"/>
            <a:ext cx="2096995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Ячньмі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9030898" y="2587300"/>
            <a:ext cx="2081045" cy="920115"/>
          </a:xfrm>
          <a:prstGeom prst="plaqu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3300"/>
                </a:solidFill>
              </a:rPr>
              <a:t>Ячмінь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2008006" y="3716998"/>
            <a:ext cx="2218635" cy="920115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ссялоКо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1964161" y="3705358"/>
            <a:ext cx="2262480" cy="920115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Колосся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4655911" y="3695320"/>
            <a:ext cx="2801393" cy="920115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луцяПони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4655911" y="3693928"/>
            <a:ext cx="2801393" cy="920115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Полуниця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7883097" y="3695320"/>
            <a:ext cx="2003854" cy="920115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ньОсі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7883097" y="3695319"/>
            <a:ext cx="2003854" cy="920115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Осінь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8721091" y="1456817"/>
            <a:ext cx="2716610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падоЛист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8721091" y="1471979"/>
            <a:ext cx="2716610" cy="920115"/>
          </a:xfrm>
          <a:prstGeom prst="plaqu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B050"/>
                </a:solidFill>
              </a:rPr>
              <a:t>Листопад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E15E6F1-3E72-4A6F-9475-65E6190B3366}"/>
              </a:ext>
            </a:extLst>
          </p:cNvPr>
          <p:cNvSpPr txBox="1"/>
          <p:nvPr/>
        </p:nvSpPr>
        <p:spPr>
          <a:xfrm>
            <a:off x="6245724" y="2587301"/>
            <a:ext cx="2023607" cy="92011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гіСн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14FD231-382B-4E52-9E0D-4EF742EDF447}"/>
              </a:ext>
            </a:extLst>
          </p:cNvPr>
          <p:cNvSpPr txBox="1"/>
          <p:nvPr/>
        </p:nvSpPr>
        <p:spPr>
          <a:xfrm>
            <a:off x="6245723" y="2587299"/>
            <a:ext cx="2003573" cy="920115"/>
          </a:xfrm>
          <a:prstGeom prst="plaqu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3300"/>
                </a:solidFill>
              </a:rPr>
              <a:t>Сніг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2866" y="4979482"/>
            <a:ext cx="812060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Серед слів знайди й прочитай назви місяців, назви пір року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3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40214" y="445745"/>
            <a:ext cx="9224799" cy="640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0214" y="1137704"/>
            <a:ext cx="5566647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Об’єднай їх в пари з протилежним значенням.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0213" y="2535674"/>
            <a:ext cx="19312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весна –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8365" y="1919615"/>
            <a:ext cx="19084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тепло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8365" y="2554031"/>
            <a:ext cx="18899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літо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6572" y="5554713"/>
            <a:ext cx="6068441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Коли збирали фрукти в садах?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0212" y="3120449"/>
            <a:ext cx="19312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холод –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4997" y="3800737"/>
            <a:ext cx="19133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осінь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0214" y="1950899"/>
            <a:ext cx="19312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Зима –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8365" y="3196499"/>
            <a:ext cx="19182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виростає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0212" y="3705224"/>
            <a:ext cx="19300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опадає –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6571" y="4862216"/>
            <a:ext cx="6068442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Коли Дмитрик ловив рибу?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774" y="4370750"/>
            <a:ext cx="3912423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запитання. Н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адрукуй відповіді на них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90" y="1137703"/>
            <a:ext cx="3544123" cy="354412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16774" y="5123826"/>
            <a:ext cx="3912423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Довідка: взимку, влітку, навесні, восени.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6571" y="4862216"/>
            <a:ext cx="606844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Дмитрик ловив рибу влітку?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6572" y="5554713"/>
            <a:ext cx="606844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Фрукти </a:t>
            </a:r>
            <a:r>
              <a:rPr lang="uk-UA" sz="2800" b="1" dirty="0">
                <a:solidFill>
                  <a:schemeClr val="bg1"/>
                </a:solidFill>
              </a:rPr>
              <a:t>збирали в </a:t>
            </a:r>
            <a:r>
              <a:rPr lang="uk-UA" sz="2800" b="1" dirty="0" smtClean="0">
                <a:solidFill>
                  <a:schemeClr val="bg1"/>
                </a:solidFill>
              </a:rPr>
              <a:t>садах восени?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3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925E-6 2.59259E-6 L -0.14163 -0.0868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1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378E-6 -1.85185E-6 L -0.1415 -0.1780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14E-6 3.7037E-6 L -0.14255 0.17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6084E-6 2.59259E-6 L -0.14333 0.0715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4" grpId="0" animBg="1"/>
      <p:bldP spid="30" grpId="0" animBg="1"/>
      <p:bldP spid="21" grpId="0" animBg="1"/>
      <p:bldP spid="26" grpId="0" animBg="1"/>
      <p:bldP spid="27" grpId="0" animBg="1"/>
      <p:bldP spid="29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897" y="469559"/>
            <a:ext cx="8755124" cy="7420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2796" y="1532786"/>
            <a:ext cx="520789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читали на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пори року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йдеться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Дмитрик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 року?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пори?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720690" y="1532786"/>
            <a:ext cx="2946435" cy="3554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458243" y="1532786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23600" y="430424"/>
            <a:ext cx="8811364" cy="769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6278" y="222885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6" y="574541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95650387"/>
              </p:ext>
            </p:extLst>
          </p:nvPr>
        </p:nvGraphicFramePr>
        <p:xfrm>
          <a:off x="1543050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6" y="1327262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5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0789" y="491853"/>
            <a:ext cx="8732067" cy="785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2" y="1722347"/>
            <a:ext cx="501776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Лиш</a:t>
            </a:r>
            <a:r>
              <a:rPr lang="ru-RU" sz="3200" dirty="0"/>
              <a:t> </a:t>
            </a:r>
            <a:r>
              <a:rPr lang="ru-RU" sz="3200" dirty="0" err="1"/>
              <a:t>дзвінок</a:t>
            </a:r>
            <a:r>
              <a:rPr lang="ru-RU" sz="3200" dirty="0"/>
              <a:t> на урок 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продзвенить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Стане </a:t>
            </a:r>
            <a:r>
              <a:rPr lang="ru-RU" sz="3200" dirty="0" err="1"/>
              <a:t>кожний</a:t>
            </a:r>
            <a:r>
              <a:rPr lang="ru-RU" sz="3200" dirty="0"/>
              <a:t> </a:t>
            </a:r>
            <a:r>
              <a:rPr lang="ru-RU" sz="3200" dirty="0" err="1"/>
              <a:t>серйозним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ту </a:t>
            </a:r>
            <a:r>
              <a:rPr lang="ru-RU" sz="3200" dirty="0" err="1"/>
              <a:t>мить</a:t>
            </a:r>
            <a:r>
              <a:rPr lang="ru-RU" sz="3200" dirty="0"/>
              <a:t>. 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Бо</a:t>
            </a:r>
            <a:r>
              <a:rPr lang="ru-RU" sz="3200" dirty="0" smtClean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  <a:r>
              <a:rPr lang="ru-RU" sz="3200" dirty="0" err="1"/>
              <a:t>багато</a:t>
            </a:r>
            <a:r>
              <a:rPr lang="ru-RU" sz="3200" dirty="0"/>
              <a:t> у нас, </a:t>
            </a:r>
            <a:endParaRPr lang="ru-RU" sz="3200" dirty="0" smtClean="0"/>
          </a:p>
          <a:p>
            <a:pPr algn="ctr"/>
            <a:r>
              <a:rPr lang="ru-RU" sz="3200" dirty="0" smtClean="0"/>
              <a:t>І </a:t>
            </a:r>
            <a:r>
              <a:rPr lang="ru-RU" sz="3200" dirty="0"/>
              <a:t>дружно </a:t>
            </a:r>
            <a:r>
              <a:rPr lang="ru-RU" sz="3200" dirty="0" err="1"/>
              <a:t>працює</a:t>
            </a:r>
            <a:r>
              <a:rPr lang="ru-RU" sz="3200" dirty="0"/>
              <a:t> наш </a:t>
            </a:r>
            <a:r>
              <a:rPr lang="ru-RU" sz="3200" dirty="0" err="1"/>
              <a:t>клас</a:t>
            </a:r>
            <a:r>
              <a:rPr lang="ru-RU" sz="3200" dirty="0"/>
              <a:t>. 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 до тестів\Людина\Клас за парт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22" y="1662099"/>
            <a:ext cx="5239423" cy="37792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6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14401" y="1385344"/>
            <a:ext cx="4983480" cy="19750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 себе батарейкою. Покажи жестом, наскільки ти «заряджена» батарейка.</a:t>
            </a:r>
          </a:p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може тебе зараз швидко зарядити до повного заряду. </a:t>
            </a:r>
          </a:p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 слайді лише деякі підказки. </a:t>
            </a:r>
          </a:p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 тебе може бути свій варіант «зарядки»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0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62718" y="5896430"/>
            <a:ext cx="2206615" cy="5523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125042" y="4953833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5" y="3295778"/>
            <a:ext cx="2175289" cy="579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8" y="5858445"/>
            <a:ext cx="2292960" cy="5423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799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1" y="1320580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486148" y="3585306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402" y="3559602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01" y="3989603"/>
            <a:ext cx="2299335" cy="229933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6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1493283" y="494528"/>
            <a:ext cx="8961704" cy="8120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1D1848A-2991-4EFE-90F4-610D3A1160E8}"/>
              </a:ext>
            </a:extLst>
          </p:cNvPr>
          <p:cNvSpPr/>
          <p:nvPr/>
        </p:nvSpPr>
        <p:spPr>
          <a:xfrm>
            <a:off x="1493283" y="1591147"/>
            <a:ext cx="4991826" cy="22814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Мурлика </a:t>
            </a:r>
            <a:r>
              <a:rPr lang="ru-RU" sz="3200" b="1" dirty="0" err="1">
                <a:solidFill>
                  <a:schemeClr val="bg1"/>
                </a:solidFill>
              </a:rPr>
              <a:t>муркоче</a:t>
            </a:r>
            <a:r>
              <a:rPr lang="ru-RU" sz="3200" b="1" dirty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Морозива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хоче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Мурлико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руденький</a:t>
            </a:r>
            <a:r>
              <a:rPr lang="ru-RU" sz="3200" b="1" dirty="0">
                <a:solidFill>
                  <a:schemeClr val="bg1"/>
                </a:solidFill>
              </a:rPr>
              <a:t>, -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Замерзнеш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дурненький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Рыжий котёнок (картинки, клипарт) - 23 Августа 2015 - Коты и кош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91147"/>
            <a:ext cx="2453987" cy="365430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к нарисовать мороженое карандашом поэтап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8" r="35063"/>
          <a:stretch/>
        </p:blipFill>
        <p:spPr bwMode="auto">
          <a:xfrm>
            <a:off x="6980150" y="3172123"/>
            <a:ext cx="1020849" cy="207333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874520" y="4006457"/>
            <a:ext cx="4099614" cy="185713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 кого скоромовка? </a:t>
            </a:r>
          </a:p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хоче кошенятко?  </a:t>
            </a:r>
          </a:p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 яку пору року приємно їсти морозиво? Чому?</a:t>
            </a:r>
          </a:p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 яку пору року краще не їсти морозива? Чому?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8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1994171"/>
            <a:ext cx="6835140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Костянтина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Ушинського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пору року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Складемо і надрукуємо відповіді на запитання.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55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730" y="502919"/>
            <a:ext cx="9401521" cy="121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Починаємо з </a:t>
            </a:r>
            <a:r>
              <a:rPr lang="ru-RU" sz="4000" b="1" dirty="0" err="1">
                <a:solidFill>
                  <a:schemeClr val="bg1"/>
                </a:solidFill>
              </a:rPr>
              <a:t>розминки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>
                <a:solidFill>
                  <a:schemeClr val="bg1"/>
                </a:solidFill>
              </a:rPr>
              <a:t>і </a:t>
            </a:r>
            <a:r>
              <a:rPr lang="ru-RU" sz="4000" b="1" dirty="0" err="1">
                <a:solidFill>
                  <a:schemeClr val="bg1"/>
                </a:solidFill>
              </a:rPr>
              <a:t>відгадай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загадку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7105" y="1883772"/>
            <a:ext cx="7171435" cy="217387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Перша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сестриця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сніжком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посипає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Друга 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квітками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землю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вкриває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Третя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дарує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теплà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насолоду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Четверта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приносить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дощі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негоду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8605" y="5420362"/>
            <a:ext cx="2479891" cy="6349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Пори </a:t>
            </a:r>
            <a:r>
              <a:rPr lang="uk-UA" sz="3600" b="1" dirty="0"/>
              <a:t>року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6" y="1852296"/>
            <a:ext cx="3460114" cy="346011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007104" y="4142744"/>
            <a:ext cx="7731505" cy="1995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/>
              <a:t>Скільки є </a:t>
            </a:r>
            <a:r>
              <a:rPr lang="ru-RU" sz="2400" b="1" dirty="0" err="1"/>
              <a:t>пір</a:t>
            </a:r>
            <a:r>
              <a:rPr lang="ru-RU" sz="2400" b="1" dirty="0"/>
              <a:t> року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Скільки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місяців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кожна</a:t>
            </a:r>
            <a:r>
              <a:rPr lang="ru-RU" sz="2400" b="1" dirty="0" smtClean="0"/>
              <a:t> пора?</a:t>
            </a:r>
            <a:endParaRPr lang="ru-RU" sz="2400" b="1" dirty="0"/>
          </a:p>
          <a:p>
            <a:pPr marL="354013" indent="-354013">
              <a:buAutoNum type="arabicPeriod"/>
            </a:pPr>
            <a:r>
              <a:rPr lang="ru-RU" sz="2400" b="1" dirty="0"/>
              <a:t>Яка з них зараз за </a:t>
            </a:r>
            <a:r>
              <a:rPr lang="ru-RU" sz="2400" b="1" dirty="0" err="1"/>
              <a:t>вікном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пори </a:t>
            </a:r>
            <a:r>
              <a:rPr lang="ru-RU" sz="2400" b="1" dirty="0" err="1"/>
              <a:t>допомогли</a:t>
            </a:r>
            <a:r>
              <a:rPr lang="ru-RU" sz="2400" b="1" dirty="0"/>
              <a:t> </a:t>
            </a:r>
            <a:r>
              <a:rPr lang="ru-RU" sz="2400" b="1" dirty="0" err="1"/>
              <a:t>розпізнати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ознаки</a:t>
            </a:r>
            <a:r>
              <a:rPr lang="ru-RU" sz="2400" b="1" dirty="0" smtClean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кожної</a:t>
            </a:r>
            <a:r>
              <a:rPr lang="ru-RU" sz="2400" b="1" dirty="0" smtClean="0"/>
              <a:t> пори за </a:t>
            </a:r>
            <a:r>
              <a:rPr lang="ru-RU" sz="2400" b="1" dirty="0" err="1" smtClean="0"/>
              <a:t>загадкою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ілюстрацією</a:t>
            </a:r>
            <a:r>
              <a:rPr lang="ru-RU" sz="2400" b="1" dirty="0" smtClean="0"/>
              <a:t>?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035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5416" y="391659"/>
            <a:ext cx="8732066" cy="602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Слухаю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ru-RU" sz="3600" b="1" dirty="0" err="1" smtClean="0">
                <a:solidFill>
                  <a:schemeClr val="bg1"/>
                </a:solidFill>
              </a:rPr>
              <a:t>розумію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uk-UA" sz="3600" b="1" dirty="0"/>
              <a:t>Чотири </a:t>
            </a:r>
            <a:r>
              <a:rPr lang="uk-UA" sz="3600" b="1" dirty="0" smtClean="0"/>
              <a:t>бажання</a:t>
            </a:r>
            <a:endParaRPr lang="uk-UA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51" y="912051"/>
            <a:ext cx="11761470" cy="584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Була 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зима. Дмитрик уранці досхочу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накатався на санчатах і ковзанах. </a:t>
            </a:r>
            <a:r>
              <a:rPr lang="uk-UA" sz="2200" b="1" dirty="0" err="1">
                <a:solidFill>
                  <a:schemeClr val="accent2">
                    <a:lumMod val="75000"/>
                  </a:schemeClr>
                </a:solidFill>
              </a:rPr>
              <a:t>Прибіг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додому рожевий і каже батькові: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— Ой, як весело взимку! Я хотів би, щоб завжди була зима.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— Запиши своє бажання в кишенькову книжечку, — сказав батько. Дмитрик записав.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Прийшла весна. Дмитрик увесь день бігав за барвистими метеликами в зеленому лузі, нарвав квітів, </a:t>
            </a:r>
            <a:r>
              <a:rPr lang="uk-UA" sz="2200" b="1" dirty="0" err="1">
                <a:solidFill>
                  <a:schemeClr val="accent2">
                    <a:lumMod val="75000"/>
                  </a:schemeClr>
                </a:solidFill>
              </a:rPr>
              <a:t>прибіг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до батька й говорить: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— Яка прекрасна весна! Я хотів би, щоб завжди була весна!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Батько знов витяг книжку й наказав Дмитрикові записати своє бажання.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Настало літо. Дмитрик з батьком пішли на сіножать. Весь довгий час розважався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хлопчик: ловив рибу, збирав ягоди, перекидався в запашному сіні, а ввечері сказав батькові: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— Я хотів би, щоб літу й кінця не було!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І це </a:t>
            </a:r>
            <a:r>
              <a:rPr lang="uk-UA" sz="2200" b="1" dirty="0" err="1">
                <a:solidFill>
                  <a:schemeClr val="accent2">
                    <a:lumMod val="75000"/>
                  </a:schemeClr>
                </a:solidFill>
              </a:rPr>
              <a:t>Дмитрикове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бажання було записане в ту саму книжечку.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Настала осінь. У садку збирали фрукти — рожеві яблука й жовті груші. Дмитрик сказав батькові:</a:t>
            </a:r>
          </a:p>
          <a:p>
            <a:pPr algn="just"/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Ось найкраща пора року!</a:t>
            </a:r>
          </a:p>
          <a:p>
            <a:pPr algn="just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Батько 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розкрив свою записну книжку й показав Дмитрикові, що він те саме казав і про 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</a:rPr>
              <a:t>весну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</a:rPr>
              <a:t>, і про зиму, і про літо.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11530" y="1908810"/>
            <a:ext cx="7006590" cy="114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63930" y="3284220"/>
            <a:ext cx="7006590" cy="114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11530" y="4648200"/>
            <a:ext cx="4457700" cy="1143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1530" y="5989320"/>
            <a:ext cx="31984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24677" y="1468822"/>
            <a:ext cx="6551868" cy="3783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 smtClean="0"/>
              <a:t>Про </a:t>
            </a:r>
            <a:r>
              <a:rPr lang="ru-RU" sz="2400" dirty="0"/>
              <a:t>кого </a:t>
            </a:r>
            <a:r>
              <a:rPr lang="ru-RU" sz="2400" dirty="0" err="1"/>
              <a:t>цей</a:t>
            </a:r>
            <a:r>
              <a:rPr lang="ru-RU" sz="2400" dirty="0"/>
              <a:t> текст?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в хлопчика?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Куди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записував</a:t>
            </a:r>
            <a:r>
              <a:rPr lang="ru-RU" sz="2400" dirty="0"/>
              <a:t>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хлопчикові</a:t>
            </a:r>
            <a:r>
              <a:rPr lang="ru-RU" sz="2400" dirty="0"/>
              <a:t> </a:t>
            </a:r>
            <a:r>
              <a:rPr lang="ru-RU" sz="2400" dirty="0" err="1"/>
              <a:t>сподобалась</a:t>
            </a:r>
            <a:r>
              <a:rPr lang="ru-RU" sz="2400" dirty="0"/>
              <a:t> зима?</a:t>
            </a:r>
          </a:p>
          <a:p>
            <a:pPr marL="354013" indent="-354013">
              <a:buAutoNum type="arabicPeriod"/>
            </a:pP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хотів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весна?</a:t>
            </a:r>
          </a:p>
          <a:p>
            <a:pPr marL="354013" indent="-354013">
              <a:buAutoNum type="arabicPeriod"/>
            </a:pPr>
            <a:r>
              <a:rPr lang="ru-RU" sz="2400" dirty="0"/>
              <a:t>За </a:t>
            </a:r>
            <a:r>
              <a:rPr lang="ru-RU" sz="2400" dirty="0" err="1"/>
              <a:t>що</a:t>
            </a:r>
            <a:r>
              <a:rPr lang="ru-RU" sz="2400" dirty="0"/>
              <a:t> хлопчик полюбив </a:t>
            </a:r>
            <a:r>
              <a:rPr lang="ru-RU" sz="2400" dirty="0" err="1"/>
              <a:t>літо</a:t>
            </a:r>
            <a:r>
              <a:rPr lang="ru-RU" sz="2400" dirty="0"/>
              <a:t>, а за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 smtClean="0"/>
              <a:t>осінь</a:t>
            </a:r>
            <a:r>
              <a:rPr lang="ru-RU" sz="2400" dirty="0"/>
              <a:t>?</a:t>
            </a:r>
            <a:r>
              <a:rPr lang="ru-RU" sz="2400" dirty="0" smtClean="0"/>
              <a:t> </a:t>
            </a:r>
            <a:endParaRPr lang="ru-RU" sz="2400" dirty="0"/>
          </a:p>
          <a:p>
            <a:pPr marL="354013" indent="-354013">
              <a:buAutoNum type="arabicPeriod"/>
            </a:pP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тато</a:t>
            </a:r>
            <a:r>
              <a:rPr lang="ru-RU" sz="2400" dirty="0"/>
              <a:t>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хлопчикові</a:t>
            </a:r>
            <a:r>
              <a:rPr lang="ru-RU" sz="2400" dirty="0"/>
              <a:t> </a:t>
            </a:r>
            <a:r>
              <a:rPr lang="ru-RU" sz="2400" dirty="0" err="1"/>
              <a:t>записувати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 smtClean="0"/>
              <a:t>?</a:t>
            </a:r>
          </a:p>
          <a:p>
            <a:pPr marL="354013" indent="-354013">
              <a:buFontTx/>
              <a:buAutoNum type="arabicPeriod"/>
            </a:pPr>
            <a:r>
              <a:rPr lang="ru-RU" sz="2400" dirty="0" err="1"/>
              <a:t>Допоможи</a:t>
            </a:r>
            <a:r>
              <a:rPr lang="ru-RU" sz="2400" dirty="0"/>
              <a:t> </a:t>
            </a:r>
            <a:r>
              <a:rPr lang="ru-RU" sz="2400" dirty="0" err="1"/>
              <a:t>Дмитрикові</a:t>
            </a:r>
            <a:r>
              <a:rPr lang="ru-RU" sz="2400" dirty="0"/>
              <a:t> </a:t>
            </a:r>
            <a:r>
              <a:rPr lang="ru-RU" sz="2400" dirty="0" err="1"/>
              <a:t>визначити</a:t>
            </a:r>
            <a:r>
              <a:rPr lang="ru-RU" sz="2400" dirty="0"/>
              <a:t>, яка пора року </a:t>
            </a:r>
            <a:r>
              <a:rPr lang="ru-RU" sz="2400" dirty="0" err="1"/>
              <a:t>найкраща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612604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677" y="5252152"/>
            <a:ext cx="6551868" cy="9931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Розкажи</a:t>
            </a:r>
            <a:r>
              <a:rPr lang="ru-RU" sz="2400" dirty="0"/>
              <a:t> про ту пору року, яка </a:t>
            </a:r>
            <a:r>
              <a:rPr lang="ru-RU" sz="2400" dirty="0" err="1"/>
              <a:t>тобі</a:t>
            </a:r>
            <a:r>
              <a:rPr lang="ru-RU" sz="2400" dirty="0"/>
              <a:t> </a:t>
            </a:r>
            <a:r>
              <a:rPr lang="ru-RU" sz="2400" dirty="0" err="1"/>
              <a:t>найбільше</a:t>
            </a:r>
            <a:r>
              <a:rPr lang="ru-RU" sz="2400" dirty="0"/>
              <a:t> </a:t>
            </a:r>
            <a:r>
              <a:rPr lang="ru-RU" sz="2400" dirty="0" err="1"/>
              <a:t>подобається</a:t>
            </a:r>
            <a:r>
              <a:rPr lang="ru-RU" sz="2400" dirty="0"/>
              <a:t>, та </a:t>
            </a:r>
            <a:r>
              <a:rPr lang="ru-RU" sz="2400" dirty="0" smtClean="0"/>
              <a:t>поясни,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вона.</a:t>
            </a:r>
          </a:p>
        </p:txBody>
      </p:sp>
    </p:spTree>
    <p:extLst>
      <p:ext uri="{BB962C8B-B14F-4D97-AF65-F5344CB8AC3E}">
        <p14:creationId xmlns:p14="http://schemas.microsoft.com/office/powerpoint/2010/main" val="164415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5349" y="520226"/>
            <a:ext cx="8732066" cy="759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Читаємо </a:t>
            </a:r>
            <a:r>
              <a:rPr lang="ru-RU" sz="4000" b="1" dirty="0" err="1">
                <a:solidFill>
                  <a:schemeClr val="bg1"/>
                </a:solidFill>
              </a:rPr>
              <a:t>швидко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12" y="3577590"/>
            <a:ext cx="2821361" cy="28213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2373" y="315680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30725" y="1674802"/>
            <a:ext cx="2578585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досхочу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330723" y="2375318"/>
            <a:ext cx="2578587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накатався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330724" y="3092122"/>
            <a:ext cx="2578586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бажання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330724" y="3799612"/>
            <a:ext cx="2578586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книжечка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330724" y="4558448"/>
            <a:ext cx="2578586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батько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547552" y="1674801"/>
            <a:ext cx="2518944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прекрасна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547551" y="2391605"/>
            <a:ext cx="2518943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Дмитрик 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547552" y="3092121"/>
            <a:ext cx="2518943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хлопчик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547551" y="3857931"/>
            <a:ext cx="2518944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запашний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47551" y="4558447"/>
            <a:ext cx="2518943" cy="61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фрукти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2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53836</TotalTime>
  <Words>727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3524</cp:revision>
  <dcterms:created xsi:type="dcterms:W3CDTF">2018-01-05T16:38:53Z</dcterms:created>
  <dcterms:modified xsi:type="dcterms:W3CDTF">2024-04-19T15:30:34Z</dcterms:modified>
</cp:coreProperties>
</file>