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39" r:id="rId3"/>
    <p:sldId id="1634" r:id="rId4"/>
    <p:sldId id="1723" r:id="rId5"/>
    <p:sldId id="1750" r:id="rId6"/>
    <p:sldId id="1761" r:id="rId7"/>
    <p:sldId id="1860" r:id="rId8"/>
    <p:sldId id="1431" r:id="rId9"/>
    <p:sldId id="1869" r:id="rId10"/>
    <p:sldId id="1872" r:id="rId11"/>
    <p:sldId id="1871" r:id="rId12"/>
    <p:sldId id="1870" r:id="rId13"/>
    <p:sldId id="1863" r:id="rId14"/>
    <p:sldId id="1868" r:id="rId15"/>
    <p:sldId id="1440" r:id="rId16"/>
    <p:sldId id="151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634"/>
            <p14:sldId id="1723"/>
            <p14:sldId id="1750"/>
            <p14:sldId id="1761"/>
            <p14:sldId id="1860"/>
            <p14:sldId id="1431"/>
            <p14:sldId id="1869"/>
            <p14:sldId id="1872"/>
            <p14:sldId id="1871"/>
            <p14:sldId id="1870"/>
            <p14:sldId id="1863"/>
            <p14:sldId id="1868"/>
            <p14:sldId id="1440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F"/>
    <a:srgbClr val="FFB7FF"/>
    <a:srgbClr val="FF3399"/>
    <a:srgbClr val="FF3300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5245" autoAdjust="0"/>
  </p:normalViewPr>
  <p:slideViewPr>
    <p:cSldViewPr snapToGrid="0">
      <p:cViewPr varScale="1">
        <p:scale>
          <a:sx n="84" d="100"/>
          <a:sy n="84" d="100"/>
        </p:scale>
        <p:origin x="-54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8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hyperlink" Target="https://learningapps.org/watch?v=p828iqqg5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767643" y="4927175"/>
            <a:ext cx="10509956" cy="91940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Повторення</a:t>
            </a:r>
            <a:r>
              <a:rPr lang="uk-UA" sz="4800" b="1" dirty="0">
                <a:solidFill>
                  <a:schemeClr val="bg1"/>
                </a:solidFill>
              </a:rPr>
              <a:t> </a:t>
            </a:r>
            <a:r>
              <a:rPr lang="uk-UA" sz="4800" b="1" dirty="0" smtClean="0">
                <a:solidFill>
                  <a:schemeClr val="bg1"/>
                </a:solidFill>
              </a:rPr>
              <a:t>за темою «Числа 21-100» 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kids reading book education concept - Clipart World">
            <a:extLst>
              <a:ext uri="{FF2B5EF4-FFF2-40B4-BE49-F238E27FC236}">
                <a16:creationId xmlns:a16="http://schemas.microsoft.com/office/drawing/2014/main" xmlns="" id="{C523AA63-5AB9-EADD-30A0-965EC06F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41" y="1212056"/>
            <a:ext cx="2754492" cy="333699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8997" y="1212056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І.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109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671" r="66866" b="69157"/>
          <a:stretch/>
        </p:blipFill>
        <p:spPr>
          <a:xfrm>
            <a:off x="527050" y="1400658"/>
            <a:ext cx="7812000" cy="40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978806" y="1385380"/>
            <a:ext cx="480906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Калач</a:t>
            </a:r>
            <a:r>
              <a:rPr lang="uk-UA" sz="2800" b="1" dirty="0" smtClean="0">
                <a:solidFill>
                  <a:srgbClr val="7030A0"/>
                </a:solidFill>
              </a:rPr>
              <a:t> коштує </a:t>
            </a:r>
            <a:r>
              <a:rPr lang="uk-UA" sz="2800" b="1" dirty="0" smtClean="0">
                <a:solidFill>
                  <a:srgbClr val="FF0000"/>
                </a:solidFill>
              </a:rPr>
              <a:t>18 грн</a:t>
            </a:r>
            <a:r>
              <a:rPr lang="uk-UA" sz="2800" b="1" dirty="0" smtClean="0">
                <a:solidFill>
                  <a:srgbClr val="7030A0"/>
                </a:solidFill>
              </a:rPr>
              <a:t>, </a:t>
            </a:r>
            <a:r>
              <a:rPr lang="uk-UA" sz="2800" b="1" dirty="0">
                <a:solidFill>
                  <a:srgbClr val="7030A0"/>
                </a:solidFill>
              </a:rPr>
              <a:t>а </a:t>
            </a:r>
            <a:r>
              <a:rPr lang="uk-UA" sz="2800" b="1" dirty="0" smtClean="0">
                <a:solidFill>
                  <a:srgbClr val="FF0000"/>
                </a:solidFill>
              </a:rPr>
              <a:t>батон </a:t>
            </a:r>
            <a:r>
              <a:rPr lang="uk-UA" sz="2800" b="1" dirty="0">
                <a:solidFill>
                  <a:srgbClr val="FF0000"/>
                </a:solidFill>
              </a:rPr>
              <a:t>— </a:t>
            </a:r>
            <a:r>
              <a:rPr lang="uk-UA" sz="2800" b="1" dirty="0" smtClean="0">
                <a:solidFill>
                  <a:srgbClr val="FF0000"/>
                </a:solidFill>
              </a:rPr>
              <a:t>на 6 гривень дешевше.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645661" y="2421390"/>
            <a:ext cx="51286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Скільки гривень коштує батон?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7C71EDE-F64B-CE83-6A00-F05C89547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54936" y="3848347"/>
            <a:ext cx="381740" cy="60433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12DAA80-F588-EC17-CDAC-FC87BBA0E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472128" y="4127104"/>
            <a:ext cx="336084" cy="2206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56CDD16-28CE-0838-7F82-A89F68235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117" y="4091675"/>
            <a:ext cx="265014" cy="21824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422D70D-F7D6-F0CB-FDFD-C7B270097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831755" y="3869616"/>
            <a:ext cx="381740" cy="60433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433C200-462A-6EC1-C966-98A48CC30207}"/>
              </a:ext>
            </a:extLst>
          </p:cNvPr>
          <p:cNvSpPr txBox="1"/>
          <p:nvPr/>
        </p:nvSpPr>
        <p:spPr>
          <a:xfrm>
            <a:off x="3539507" y="3938973"/>
            <a:ext cx="134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(грн)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777052" y="4632218"/>
            <a:ext cx="6788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 smtClean="0">
                <a:solidFill>
                  <a:srgbClr val="7030A0"/>
                </a:solidFill>
              </a:rPr>
              <a:t>12 грн коштує батон.</a:t>
            </a:r>
            <a:endParaRPr lang="x-none" sz="3200" dirty="0">
              <a:solidFill>
                <a:srgbClr val="7030A0"/>
              </a:solidFill>
            </a:endParaRPr>
          </a:p>
        </p:txBody>
      </p:sp>
      <p:pic>
        <p:nvPicPr>
          <p:cNvPr id="74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677F0932-CB91-4650-930F-408E58B0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01" y="4127103"/>
            <a:ext cx="2017772" cy="201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877B5126-30D9-B3F6-C0FB-D331C16A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9629752" y="3484676"/>
            <a:ext cx="1164699" cy="16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282205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526084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785438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341948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786680" y="2411502"/>
            <a:ext cx="262820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К </a:t>
            </a:r>
            <a:r>
              <a:rPr lang="uk-UA" sz="4000" dirty="0" smtClean="0">
                <a:solidFill>
                  <a:srgbClr val="7030A0"/>
                </a:solidFill>
              </a:rPr>
              <a:t>–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18 </a:t>
            </a:r>
            <a:r>
              <a:rPr lang="ru-RU" sz="4000" dirty="0" err="1" smtClean="0">
                <a:solidFill>
                  <a:srgbClr val="7030A0"/>
                </a:solidFill>
              </a:rPr>
              <a:t>грн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="" xmlns:a16="http://schemas.microsoft.com/office/drawing/2014/main" id="{05759D26-D08B-17A9-B3B3-902CF77DC7D3}"/>
              </a:ext>
            </a:extLst>
          </p:cNvPr>
          <p:cNvSpPr/>
          <p:nvPr/>
        </p:nvSpPr>
        <p:spPr>
          <a:xfrm>
            <a:off x="694452" y="3183641"/>
            <a:ext cx="458874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Б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–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на 6 </a:t>
            </a:r>
            <a:r>
              <a:rPr lang="ru-RU" sz="4000" dirty="0" err="1" smtClean="0">
                <a:solidFill>
                  <a:srgbClr val="7030A0"/>
                </a:solidFill>
              </a:rPr>
              <a:t>грн</a:t>
            </a:r>
            <a:r>
              <a:rPr lang="ru-RU" sz="4000" dirty="0" smtClean="0">
                <a:solidFill>
                  <a:srgbClr val="7030A0"/>
                </a:solidFill>
              </a:rPr>
              <a:t> &lt;, ? </a:t>
            </a:r>
            <a:r>
              <a:rPr lang="ru-RU" sz="4000" dirty="0" err="1" smtClean="0">
                <a:solidFill>
                  <a:srgbClr val="7030A0"/>
                </a:solidFill>
              </a:rPr>
              <a:t>грн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endParaRPr lang="uk-UA" sz="4000" dirty="0">
              <a:solidFill>
                <a:srgbClr val="7030A0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9310B76-9C9A-7D0B-5725-E898671E42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1283474" y="3857352"/>
            <a:ext cx="424330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2052358" y="3876823"/>
            <a:ext cx="370919" cy="6674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6F609B7-C68B-6B74-12B2-3E0EE6A812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179850" y="3848347"/>
            <a:ext cx="470074" cy="6868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1" y="1404239"/>
            <a:ext cx="1257300" cy="1190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02" y="3084362"/>
            <a:ext cx="1606104" cy="763985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3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671" r="66866" b="69157"/>
          <a:stretch/>
        </p:blipFill>
        <p:spPr>
          <a:xfrm>
            <a:off x="527050" y="1400658"/>
            <a:ext cx="7812000" cy="40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353092" y="1400658"/>
            <a:ext cx="519241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Висота триповерхового будинку 13м</a:t>
            </a:r>
            <a:r>
              <a:rPr lang="uk-UA" sz="2800" b="1" dirty="0" smtClean="0">
                <a:solidFill>
                  <a:srgbClr val="7030A0"/>
                </a:solidFill>
              </a:rPr>
              <a:t>, </a:t>
            </a:r>
            <a:r>
              <a:rPr lang="uk-UA" sz="2800" b="1" dirty="0">
                <a:solidFill>
                  <a:srgbClr val="7030A0"/>
                </a:solidFill>
              </a:rPr>
              <a:t>а </a:t>
            </a:r>
            <a:r>
              <a:rPr lang="uk-UA" sz="2800" b="1" dirty="0" smtClean="0">
                <a:solidFill>
                  <a:srgbClr val="FF0000"/>
                </a:solidFill>
              </a:rPr>
              <a:t>п’ятиповерхового </a:t>
            </a:r>
            <a:r>
              <a:rPr lang="uk-UA" sz="2800" b="1" dirty="0">
                <a:solidFill>
                  <a:srgbClr val="FF0000"/>
                </a:solidFill>
              </a:rPr>
              <a:t>— 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FF0000"/>
                </a:solidFill>
              </a:rPr>
              <a:t>на 6м вище.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310210" y="2815460"/>
            <a:ext cx="491066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Яка висота п’ятиповерхового будинку?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7C71EDE-F64B-CE83-6A00-F05C89547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54936" y="3848347"/>
            <a:ext cx="381740" cy="60433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12DAA80-F588-EC17-CDAC-FC87BBA0E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472128" y="4127104"/>
            <a:ext cx="336084" cy="2206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422D70D-F7D6-F0CB-FDFD-C7B270097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831755" y="3869616"/>
            <a:ext cx="381740" cy="60433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433C200-462A-6EC1-C966-98A48CC30207}"/>
              </a:ext>
            </a:extLst>
          </p:cNvPr>
          <p:cNvSpPr txBox="1"/>
          <p:nvPr/>
        </p:nvSpPr>
        <p:spPr>
          <a:xfrm>
            <a:off x="3539507" y="3938973"/>
            <a:ext cx="134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(м)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777052" y="4632218"/>
            <a:ext cx="6788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 smtClean="0">
                <a:solidFill>
                  <a:srgbClr val="7030A0"/>
                </a:solidFill>
              </a:rPr>
              <a:t>19 м висота будинку.</a:t>
            </a:r>
            <a:endParaRPr lang="x-none" sz="3200" dirty="0">
              <a:solidFill>
                <a:srgbClr val="7030A0"/>
              </a:solidFill>
            </a:endParaRPr>
          </a:p>
        </p:txBody>
      </p:sp>
      <p:pic>
        <p:nvPicPr>
          <p:cNvPr id="74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677F0932-CB91-4650-930F-408E58B0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01" y="4330305"/>
            <a:ext cx="2017772" cy="201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877B5126-30D9-B3F6-C0FB-D331C16A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9591542" y="3502384"/>
            <a:ext cx="1164699" cy="16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282205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526084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785438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341948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899570" y="2411502"/>
            <a:ext cx="262820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Т </a:t>
            </a:r>
            <a:r>
              <a:rPr lang="uk-UA" sz="4000" dirty="0" smtClean="0">
                <a:solidFill>
                  <a:srgbClr val="7030A0"/>
                </a:solidFill>
              </a:rPr>
              <a:t>–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13 м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="" xmlns:a16="http://schemas.microsoft.com/office/drawing/2014/main" id="{05759D26-D08B-17A9-B3B3-902CF77DC7D3}"/>
              </a:ext>
            </a:extLst>
          </p:cNvPr>
          <p:cNvSpPr/>
          <p:nvPr/>
        </p:nvSpPr>
        <p:spPr>
          <a:xfrm>
            <a:off x="694452" y="3183641"/>
            <a:ext cx="458874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П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–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на 6 м &gt;, ? м </a:t>
            </a:r>
            <a:endParaRPr lang="uk-UA" sz="4000" dirty="0">
              <a:solidFill>
                <a:srgbClr val="7030A0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2052358" y="3876823"/>
            <a:ext cx="370919" cy="6674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1C178311-65E4-5696-CCCD-9F0BACCF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300012" y="3876087"/>
            <a:ext cx="424330" cy="6868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7900" y="3843751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+</a:t>
            </a:r>
            <a:endParaRPr lang="ru-RU" sz="3600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4AB651C9-0C09-2F00-49BF-10B9149A1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3182880" y="3857352"/>
            <a:ext cx="387602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295400" y="744633"/>
            <a:ext cx="9367918" cy="8555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Зміни одиниці довжини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07607" y="2309345"/>
            <a:ext cx="4202546" cy="34349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68244" y="2309345"/>
            <a:ext cx="4202546" cy="33621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E4C3E3C-0AC1-D87B-8CBA-964CEAA79BD7}"/>
              </a:ext>
            </a:extLst>
          </p:cNvPr>
          <p:cNvSpPr txBox="1"/>
          <p:nvPr/>
        </p:nvSpPr>
        <p:spPr>
          <a:xfrm>
            <a:off x="6314234" y="2759928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69E6832-72D8-E72A-3D86-A319CA02FDAB}"/>
              </a:ext>
            </a:extLst>
          </p:cNvPr>
          <p:cNvSpPr txBox="1"/>
          <p:nvPr/>
        </p:nvSpPr>
        <p:spPr>
          <a:xfrm>
            <a:off x="7684562" y="2711863"/>
            <a:ext cx="253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дм __см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6490E3C-B05D-C902-7B80-7C1A17D3891A}"/>
              </a:ext>
            </a:extLst>
          </p:cNvPr>
          <p:cNvSpPr txBox="1"/>
          <p:nvPr/>
        </p:nvSpPr>
        <p:spPr>
          <a:xfrm>
            <a:off x="7769035" y="2711862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1C9B43B-DCFC-40B8-EA7B-75C9620503BF}"/>
              </a:ext>
            </a:extLst>
          </p:cNvPr>
          <p:cNvSpPr txBox="1"/>
          <p:nvPr/>
        </p:nvSpPr>
        <p:spPr>
          <a:xfrm>
            <a:off x="8953294" y="2723777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73BCA59-5C8E-1FDA-64E8-7BC842889D75}"/>
              </a:ext>
            </a:extLst>
          </p:cNvPr>
          <p:cNvSpPr txBox="1"/>
          <p:nvPr/>
        </p:nvSpPr>
        <p:spPr>
          <a:xfrm>
            <a:off x="1802968" y="2734012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17см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4F2ADB0-395C-E075-6667-EA52EFD8E473}"/>
              </a:ext>
            </a:extLst>
          </p:cNvPr>
          <p:cNvSpPr txBox="1"/>
          <p:nvPr/>
        </p:nvSpPr>
        <p:spPr>
          <a:xfrm>
            <a:off x="3173296" y="2685947"/>
            <a:ext cx="253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дм __см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1C49716-9C05-A91C-706A-4BA48B0929A7}"/>
              </a:ext>
            </a:extLst>
          </p:cNvPr>
          <p:cNvSpPr txBox="1"/>
          <p:nvPr/>
        </p:nvSpPr>
        <p:spPr>
          <a:xfrm>
            <a:off x="1802968" y="3594841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E5D182A-EE32-459D-C1AC-2D46C6901C07}"/>
              </a:ext>
            </a:extLst>
          </p:cNvPr>
          <p:cNvSpPr txBox="1"/>
          <p:nvPr/>
        </p:nvSpPr>
        <p:spPr>
          <a:xfrm>
            <a:off x="3173296" y="3546776"/>
            <a:ext cx="253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дм __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DAE524B-A68E-FFFF-34B6-1F485BA9747C}"/>
              </a:ext>
            </a:extLst>
          </p:cNvPr>
          <p:cNvSpPr txBox="1"/>
          <p:nvPr/>
        </p:nvSpPr>
        <p:spPr>
          <a:xfrm>
            <a:off x="3257770" y="2645581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3D0FEED-0D31-31AB-8513-9BA8A21ACD59}"/>
              </a:ext>
            </a:extLst>
          </p:cNvPr>
          <p:cNvSpPr txBox="1"/>
          <p:nvPr/>
        </p:nvSpPr>
        <p:spPr>
          <a:xfrm>
            <a:off x="4345533" y="2645581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DBCBB09-F987-780A-C31A-C1036895DCD4}"/>
              </a:ext>
            </a:extLst>
          </p:cNvPr>
          <p:cNvSpPr txBox="1"/>
          <p:nvPr/>
        </p:nvSpPr>
        <p:spPr>
          <a:xfrm>
            <a:off x="3257770" y="3518813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6B82635-188B-220B-7E2A-CD135CC4AC11}"/>
              </a:ext>
            </a:extLst>
          </p:cNvPr>
          <p:cNvSpPr txBox="1"/>
          <p:nvPr/>
        </p:nvSpPr>
        <p:spPr>
          <a:xfrm>
            <a:off x="4345533" y="3518813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46BCC6B-9A35-B7CB-E7DC-5ABAA91D4882}"/>
              </a:ext>
            </a:extLst>
          </p:cNvPr>
          <p:cNvSpPr txBox="1"/>
          <p:nvPr/>
        </p:nvSpPr>
        <p:spPr>
          <a:xfrm>
            <a:off x="6274912" y="3510584"/>
            <a:ext cx="216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7дм 6см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D788089-F7F1-E309-40EC-47EBCAB6DCC1}"/>
              </a:ext>
            </a:extLst>
          </p:cNvPr>
          <p:cNvSpPr txBox="1"/>
          <p:nvPr/>
        </p:nvSpPr>
        <p:spPr>
          <a:xfrm>
            <a:off x="8164750" y="3509574"/>
            <a:ext cx="155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__см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C2DDD07-C698-6921-BC63-FB8DFF496BD2}"/>
              </a:ext>
            </a:extLst>
          </p:cNvPr>
          <p:cNvSpPr txBox="1"/>
          <p:nvPr/>
        </p:nvSpPr>
        <p:spPr>
          <a:xfrm>
            <a:off x="8343259" y="3442052"/>
            <a:ext cx="1010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1C49716-9C05-A91C-706A-4BA48B0929A7}"/>
              </a:ext>
            </a:extLst>
          </p:cNvPr>
          <p:cNvSpPr txBox="1"/>
          <p:nvPr/>
        </p:nvSpPr>
        <p:spPr>
          <a:xfrm>
            <a:off x="1724061" y="4234685"/>
            <a:ext cx="231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 4см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E5D182A-EE32-459D-C1AC-2D46C6901C07}"/>
              </a:ext>
            </a:extLst>
          </p:cNvPr>
          <p:cNvSpPr txBox="1"/>
          <p:nvPr/>
        </p:nvSpPr>
        <p:spPr>
          <a:xfrm>
            <a:off x="3749488" y="4268598"/>
            <a:ext cx="126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DBCBB09-F987-780A-C31A-C1036895DCD4}"/>
              </a:ext>
            </a:extLst>
          </p:cNvPr>
          <p:cNvSpPr txBox="1"/>
          <p:nvPr/>
        </p:nvSpPr>
        <p:spPr>
          <a:xfrm>
            <a:off x="3832705" y="4234684"/>
            <a:ext cx="705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1C49716-9C05-A91C-706A-4BA48B0929A7}"/>
              </a:ext>
            </a:extLst>
          </p:cNvPr>
          <p:cNvSpPr txBox="1"/>
          <p:nvPr/>
        </p:nvSpPr>
        <p:spPr>
          <a:xfrm>
            <a:off x="6314234" y="4253545"/>
            <a:ext cx="1283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E5D182A-EE32-459D-C1AC-2D46C6901C07}"/>
              </a:ext>
            </a:extLst>
          </p:cNvPr>
          <p:cNvSpPr txBox="1"/>
          <p:nvPr/>
        </p:nvSpPr>
        <p:spPr>
          <a:xfrm>
            <a:off x="7383397" y="4236836"/>
            <a:ext cx="131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DBCBB09-F987-780A-C31A-C1036895DCD4}"/>
              </a:ext>
            </a:extLst>
          </p:cNvPr>
          <p:cNvSpPr txBox="1"/>
          <p:nvPr/>
        </p:nvSpPr>
        <p:spPr>
          <a:xfrm>
            <a:off x="7356774" y="4202526"/>
            <a:ext cx="6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1C49716-9C05-A91C-706A-4BA48B0929A7}"/>
              </a:ext>
            </a:extLst>
          </p:cNvPr>
          <p:cNvSpPr txBox="1"/>
          <p:nvPr/>
        </p:nvSpPr>
        <p:spPr>
          <a:xfrm>
            <a:off x="1633307" y="4854269"/>
            <a:ext cx="2199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5см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1C49716-9C05-A91C-706A-4BA48B0929A7}"/>
              </a:ext>
            </a:extLst>
          </p:cNvPr>
          <p:cNvSpPr txBox="1"/>
          <p:nvPr/>
        </p:nvSpPr>
        <p:spPr>
          <a:xfrm>
            <a:off x="6314234" y="4854269"/>
            <a:ext cx="172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E5D182A-EE32-459D-C1AC-2D46C6901C07}"/>
              </a:ext>
            </a:extLst>
          </p:cNvPr>
          <p:cNvSpPr txBox="1"/>
          <p:nvPr/>
        </p:nvSpPr>
        <p:spPr>
          <a:xfrm>
            <a:off x="7969517" y="4808103"/>
            <a:ext cx="131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DBCBB09-F987-780A-C31A-C1036895DCD4}"/>
              </a:ext>
            </a:extLst>
          </p:cNvPr>
          <p:cNvSpPr txBox="1"/>
          <p:nvPr/>
        </p:nvSpPr>
        <p:spPr>
          <a:xfrm>
            <a:off x="8066001" y="4808103"/>
            <a:ext cx="6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E5D182A-EE32-459D-C1AC-2D46C6901C07}"/>
              </a:ext>
            </a:extLst>
          </p:cNvPr>
          <p:cNvSpPr txBox="1"/>
          <p:nvPr/>
        </p:nvSpPr>
        <p:spPr>
          <a:xfrm>
            <a:off x="3681311" y="4830699"/>
            <a:ext cx="141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DBCBB09-F987-780A-C31A-C1036895DCD4}"/>
              </a:ext>
            </a:extLst>
          </p:cNvPr>
          <p:cNvSpPr txBox="1"/>
          <p:nvPr/>
        </p:nvSpPr>
        <p:spPr>
          <a:xfrm>
            <a:off x="3749462" y="4819459"/>
            <a:ext cx="69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9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  <p:bldP spid="27" grpId="0"/>
      <p:bldP spid="28" grpId="0"/>
      <p:bldP spid="29" grpId="0"/>
      <p:bldP spid="33" grpId="0"/>
      <p:bldP spid="37" grpId="0"/>
      <p:bldP spid="40" grpId="0"/>
      <p:bldP spid="4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8521" y="557022"/>
            <a:ext cx="8732066" cy="7637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889B543-BE35-E56E-010A-40979F359D65}"/>
              </a:ext>
            </a:extLst>
          </p:cNvPr>
          <p:cNvSpPr/>
          <p:nvPr/>
        </p:nvSpPr>
        <p:spPr>
          <a:xfrm>
            <a:off x="1758353" y="1523784"/>
            <a:ext cx="1900106" cy="9826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522" b="65433"/>
          <a:stretch/>
        </p:blipFill>
        <p:spPr>
          <a:xfrm>
            <a:off x="207236" y="2871580"/>
            <a:ext cx="4634889" cy="1995073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522" b="65433"/>
          <a:stretch/>
        </p:blipFill>
        <p:spPr>
          <a:xfrm>
            <a:off x="2569058" y="4223059"/>
            <a:ext cx="4634889" cy="1995073"/>
          </a:xfrm>
          <a:prstGeom prst="rect">
            <a:avLst/>
          </a:prstGeom>
        </p:spPr>
      </p:pic>
      <p:pic>
        <p:nvPicPr>
          <p:cNvPr id="146" name="Рисунок 1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522" b="65433"/>
          <a:stretch/>
        </p:blipFill>
        <p:spPr>
          <a:xfrm>
            <a:off x="6267156" y="3524245"/>
            <a:ext cx="4634889" cy="1995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7329" y="3515173"/>
            <a:ext cx="7824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91 </a:t>
            </a:r>
            <a:endParaRPr lang="uk-UA" sz="4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1720309" y="3744452"/>
            <a:ext cx="7824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 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616295" y="3684716"/>
            <a:ext cx="7824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 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739196" y="4154829"/>
            <a:ext cx="7824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98</a:t>
            </a:r>
            <a:endParaRPr lang="uk-UA" sz="4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7802176" y="4384108"/>
            <a:ext cx="7824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 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9698162" y="4324372"/>
            <a:ext cx="7824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 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041097" y="4879997"/>
            <a:ext cx="7824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90</a:t>
            </a:r>
            <a:endParaRPr lang="uk-UA" sz="4000" dirty="0"/>
          </a:p>
        </p:txBody>
      </p:sp>
      <p:sp>
        <p:nvSpPr>
          <p:cNvPr id="157" name="TextBox 156"/>
          <p:cNvSpPr txBox="1"/>
          <p:nvPr/>
        </p:nvSpPr>
        <p:spPr>
          <a:xfrm>
            <a:off x="4021166" y="5105114"/>
            <a:ext cx="7824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000063" y="5049540"/>
            <a:ext cx="7824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3975" y="3744452"/>
            <a:ext cx="81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dk1"/>
                </a:solidFill>
              </a:rPr>
              <a:t>90</a:t>
            </a:r>
            <a:endParaRPr lang="uk-UA" sz="4000" dirty="0">
              <a:solidFill>
                <a:schemeClr val="dk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615814" y="3685035"/>
            <a:ext cx="81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dk1"/>
                </a:solidFill>
              </a:rPr>
              <a:t>92</a:t>
            </a:r>
            <a:endParaRPr lang="uk-UA" sz="4000" dirty="0">
              <a:solidFill>
                <a:schemeClr val="dk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108000" y="5122285"/>
            <a:ext cx="81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dk1"/>
                </a:solidFill>
              </a:rPr>
              <a:t>89</a:t>
            </a:r>
            <a:endParaRPr lang="uk-UA" sz="4000" dirty="0">
              <a:solidFill>
                <a:schemeClr val="dk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971783" y="5049540"/>
            <a:ext cx="81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dk1"/>
                </a:solidFill>
              </a:rPr>
              <a:t>91</a:t>
            </a:r>
            <a:endParaRPr lang="uk-UA" sz="4000" dirty="0">
              <a:solidFill>
                <a:schemeClr val="dk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849982" y="4384108"/>
            <a:ext cx="81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dk1"/>
                </a:solidFill>
              </a:rPr>
              <a:t>97</a:t>
            </a:r>
            <a:endParaRPr lang="uk-UA" sz="4000" dirty="0">
              <a:solidFill>
                <a:schemeClr val="dk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701890" y="4324372"/>
            <a:ext cx="81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dk1"/>
                </a:solidFill>
              </a:rPr>
              <a:t>99</a:t>
            </a:r>
            <a:endParaRPr lang="uk-UA" sz="4000" dirty="0">
              <a:solidFill>
                <a:schemeClr val="dk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6 Числа 21_100\№109 Повторення\2024-04-07_235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67" y="1462682"/>
            <a:ext cx="6459419" cy="12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889B543-BE35-E56E-010A-40979F359D65}"/>
              </a:ext>
            </a:extLst>
          </p:cNvPr>
          <p:cNvSpPr/>
          <p:nvPr/>
        </p:nvSpPr>
        <p:spPr>
          <a:xfrm>
            <a:off x="4450912" y="2771409"/>
            <a:ext cx="5685806" cy="7221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2.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сусідів кожного числа.</a:t>
            </a:r>
          </a:p>
        </p:txBody>
      </p:sp>
    </p:spTree>
    <p:extLst>
      <p:ext uri="{BB962C8B-B14F-4D97-AF65-F5344CB8AC3E}">
        <p14:creationId xmlns:p14="http://schemas.microsoft.com/office/powerpoint/2010/main" val="24259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6" grpId="0" animBg="1"/>
      <p:bldP spid="157" grpId="0" animBg="1"/>
      <p:bldP spid="158" grpId="0" animBg="1"/>
      <p:bldP spid="7" grpId="0"/>
      <p:bldP spid="159" grpId="0"/>
      <p:bldP spid="160" grpId="0"/>
      <p:bldP spid="161" grpId="0"/>
      <p:bldP spid="162" grpId="0"/>
      <p:bldP spid="16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1 клас\2 Матем\1 УРОКИ Листопад\6 Числа 21_100\№109 Повторення\2024-04-08_000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51" y="2250984"/>
            <a:ext cx="6314941" cy="130501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8521" y="557023"/>
            <a:ext cx="8732066" cy="66217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889B543-BE35-E56E-010A-40979F359D65}"/>
              </a:ext>
            </a:extLst>
          </p:cNvPr>
          <p:cNvSpPr/>
          <p:nvPr/>
        </p:nvSpPr>
        <p:spPr>
          <a:xfrm>
            <a:off x="1758353" y="1383978"/>
            <a:ext cx="1900106" cy="79614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3. Порівняй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9702" y="2734663"/>
            <a:ext cx="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889B543-BE35-E56E-010A-40979F359D65}"/>
              </a:ext>
            </a:extLst>
          </p:cNvPr>
          <p:cNvSpPr/>
          <p:nvPr/>
        </p:nvSpPr>
        <p:spPr>
          <a:xfrm>
            <a:off x="698389" y="2318718"/>
            <a:ext cx="2960070" cy="12700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4. Скільки монет на кожному малюнку. Скільки гривень?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1 клас\2 Матем\1 УРОКИ Листопад\6 Числа 21_100\№109 Повторення\2024-04-08_0003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99" y="1313629"/>
            <a:ext cx="6574419" cy="8552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42794" y="3072713"/>
            <a:ext cx="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2113" y="2734662"/>
            <a:ext cx="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88492" y="2668448"/>
            <a:ext cx="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2113" y="3017785"/>
            <a:ext cx="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6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27732" y="2973753"/>
            <a:ext cx="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D:\1 клас\2 Матем\1 УРОКИ Листопад\6 Числа 21_100\№109 Повторення\2024-04-08_0008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08" y="3657488"/>
            <a:ext cx="6446184" cy="280039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889B543-BE35-E56E-010A-40979F359D65}"/>
              </a:ext>
            </a:extLst>
          </p:cNvPr>
          <p:cNvSpPr/>
          <p:nvPr/>
        </p:nvSpPr>
        <p:spPr>
          <a:xfrm>
            <a:off x="1748521" y="3759199"/>
            <a:ext cx="1909938" cy="7563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5. Обчисли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BA3F9DF-6B69-196F-3A3F-601A387F69CD}"/>
              </a:ext>
            </a:extLst>
          </p:cNvPr>
          <p:cNvSpPr txBox="1"/>
          <p:nvPr/>
        </p:nvSpPr>
        <p:spPr>
          <a:xfrm>
            <a:off x="6807466" y="1549277"/>
            <a:ext cx="489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&lt;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BA3F9DF-6B69-196F-3A3F-601A387F69CD}"/>
              </a:ext>
            </a:extLst>
          </p:cNvPr>
          <p:cNvSpPr txBox="1"/>
          <p:nvPr/>
        </p:nvSpPr>
        <p:spPr>
          <a:xfrm>
            <a:off x="9079890" y="1526699"/>
            <a:ext cx="603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&lt;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A3F9DF-6B69-196F-3A3F-601A387F69CD}"/>
              </a:ext>
            </a:extLst>
          </p:cNvPr>
          <p:cNvSpPr txBox="1"/>
          <p:nvPr/>
        </p:nvSpPr>
        <p:spPr>
          <a:xfrm>
            <a:off x="4412378" y="1167251"/>
            <a:ext cx="603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BA3F9DF-6B69-196F-3A3F-601A387F69CD}"/>
              </a:ext>
            </a:extLst>
          </p:cNvPr>
          <p:cNvSpPr txBox="1"/>
          <p:nvPr/>
        </p:nvSpPr>
        <p:spPr>
          <a:xfrm>
            <a:off x="4412377" y="1549276"/>
            <a:ext cx="603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A3F9DF-6B69-196F-3A3F-601A387F69CD}"/>
              </a:ext>
            </a:extLst>
          </p:cNvPr>
          <p:cNvSpPr txBox="1"/>
          <p:nvPr/>
        </p:nvSpPr>
        <p:spPr>
          <a:xfrm>
            <a:off x="6807464" y="1185809"/>
            <a:ext cx="489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=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A3F9DF-6B69-196F-3A3F-601A387F69CD}"/>
              </a:ext>
            </a:extLst>
          </p:cNvPr>
          <p:cNvSpPr txBox="1"/>
          <p:nvPr/>
        </p:nvSpPr>
        <p:spPr>
          <a:xfrm>
            <a:off x="9059854" y="1153267"/>
            <a:ext cx="479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=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6121" y="4595984"/>
            <a:ext cx="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7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61213" y="4595984"/>
            <a:ext cx="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36305" y="4595984"/>
            <a:ext cx="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9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11397" y="4595984"/>
            <a:ext cx="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8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6178" y="5001499"/>
            <a:ext cx="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8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 animBg="1"/>
      <p:bldP spid="27" grpId="0"/>
      <p:bldP spid="28" grpId="0"/>
      <p:bldP spid="29" grpId="0"/>
      <p:bldP spid="30" grpId="0"/>
      <p:bldP spid="31" grpId="0"/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596991" y="615995"/>
            <a:ext cx="8811364" cy="8387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5" y="1454727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6756" y="2201620"/>
            <a:ext cx="1100209" cy="10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9085190" y="1699431"/>
            <a:ext cx="222407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940506" y="1785602"/>
            <a:ext cx="209826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3434547" y="1785602"/>
            <a:ext cx="2116885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377787" y="1737476"/>
            <a:ext cx="2098269" cy="28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729996" y="494529"/>
            <a:ext cx="8732066" cy="11260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Оберіть </a:t>
            </a:r>
            <a:r>
              <a:rPr lang="uk-UA" sz="36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21" y="4781717"/>
            <a:ext cx="2735594" cy="14987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57" y="4781717"/>
            <a:ext cx="2735594" cy="14987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1" y="4781718"/>
            <a:ext cx="2735594" cy="149876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6" y="4781716"/>
            <a:ext cx="2735594" cy="14987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6377787" y="5264601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209950" y="5264599"/>
            <a:ext cx="269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69110" y="5264602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413347" y="5264600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потрібна допомога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Дети присоединились в мире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81"/>
          <a:stretch/>
        </p:blipFill>
        <p:spPr bwMode="auto">
          <a:xfrm>
            <a:off x="3364088" y="2211311"/>
            <a:ext cx="6411300" cy="413780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802022" y="512655"/>
            <a:ext cx="8732066" cy="7517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2021" y="1402649"/>
            <a:ext cx="4866043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Встали</a:t>
            </a:r>
            <a:r>
              <a:rPr lang="uk-UA" sz="2800" b="1" dirty="0">
                <a:solidFill>
                  <a:srgbClr val="7030A0"/>
                </a:solidFill>
              </a:rPr>
              <a:t>, дітки, всі рівненько,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Посміхнулися гарненько,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8065" y="1395590"/>
            <a:ext cx="3866023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Настрій на урок взяли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Й працювати почали.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" y="1378439"/>
            <a:ext cx="1288251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4" y="2496279"/>
            <a:ext cx="972676" cy="9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1534" y="2500559"/>
            <a:ext cx="964117" cy="9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83" y="1365551"/>
            <a:ext cx="1288251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45" y="2483391"/>
            <a:ext cx="972676" cy="9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7275" y="2487671"/>
            <a:ext cx="964117" cy="9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71" y="1359025"/>
            <a:ext cx="1288251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33" y="2476865"/>
            <a:ext cx="972676" cy="9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7163" y="2481145"/>
            <a:ext cx="964117" cy="9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77" y="1378439"/>
            <a:ext cx="1288251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39" y="2496279"/>
            <a:ext cx="972676" cy="9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2369" y="2500559"/>
            <a:ext cx="964117" cy="9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892" y="1378439"/>
            <a:ext cx="1288251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54" y="2496279"/>
            <a:ext cx="972676" cy="9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81084" y="2500559"/>
            <a:ext cx="964117" cy="9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" y="3848378"/>
            <a:ext cx="1288251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4" y="4966218"/>
            <a:ext cx="972676" cy="9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1534" y="4970498"/>
            <a:ext cx="964117" cy="9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83" y="3848378"/>
            <a:ext cx="1288251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45" y="4966218"/>
            <a:ext cx="972676" cy="9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7275" y="4970498"/>
            <a:ext cx="964117" cy="9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71" y="3848378"/>
            <a:ext cx="1288251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33" y="4966218"/>
            <a:ext cx="972676" cy="9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7163" y="4970498"/>
            <a:ext cx="964117" cy="9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77" y="3848378"/>
            <a:ext cx="1288251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39" y="4966218"/>
            <a:ext cx="972676" cy="9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2369" y="4970498"/>
            <a:ext cx="964117" cy="9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892" y="3848378"/>
            <a:ext cx="1288251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54" y="4966218"/>
            <a:ext cx="972676" cy="9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81084" y="4970498"/>
            <a:ext cx="964117" cy="9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007342" y="2876312"/>
            <a:ext cx="102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05474" y="2876312"/>
            <a:ext cx="102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653921" y="2876312"/>
            <a:ext cx="102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914406" y="2876312"/>
            <a:ext cx="102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323655" y="2876312"/>
            <a:ext cx="102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07342" y="5389238"/>
            <a:ext cx="102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83601" y="5389238"/>
            <a:ext cx="102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653920" y="5407626"/>
            <a:ext cx="102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942323" y="5407626"/>
            <a:ext cx="102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134399" y="5389238"/>
            <a:ext cx="1401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799493" y="433923"/>
            <a:ext cx="8732066" cy="7852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Лічба </a:t>
            </a:r>
            <a:r>
              <a:rPr lang="uk-UA" sz="4000" b="1" dirty="0" smtClean="0">
                <a:solidFill>
                  <a:schemeClr val="bg1"/>
                </a:solidFill>
              </a:rPr>
              <a:t>десятками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68" y="2475929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7" y="3040369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3573" y="3123341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638630" y="4609360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2939" y="546813"/>
            <a:ext cx="8732066" cy="7852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Десятковий склад чисел</a:t>
            </a:r>
          </a:p>
        </p:txBody>
      </p:sp>
      <p:sp>
        <p:nvSpPr>
          <p:cNvPr id="32" name="Овал 31"/>
          <p:cNvSpPr/>
          <p:nvPr/>
        </p:nvSpPr>
        <p:spPr>
          <a:xfrm>
            <a:off x="344528" y="3525155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33" name="Овал 32"/>
          <p:cNvSpPr/>
          <p:nvPr/>
        </p:nvSpPr>
        <p:spPr>
          <a:xfrm>
            <a:off x="2743911" y="3441768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34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69" y="3040369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165" y="3123341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573240" y="4557186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60" name="Овал 59"/>
          <p:cNvSpPr/>
          <p:nvPr/>
        </p:nvSpPr>
        <p:spPr>
          <a:xfrm>
            <a:off x="4319120" y="3525155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61" name="Овал 60"/>
          <p:cNvSpPr/>
          <p:nvPr/>
        </p:nvSpPr>
        <p:spPr>
          <a:xfrm>
            <a:off x="6718503" y="3441768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62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64" y="3040369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8160" y="3123341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9336541" y="4490182"/>
            <a:ext cx="1728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8209115" y="3525155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66" name="Овал 65"/>
          <p:cNvSpPr/>
          <p:nvPr/>
        </p:nvSpPr>
        <p:spPr>
          <a:xfrm>
            <a:off x="10608498" y="3441768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67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56" y="2400338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91" y="2415688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68" y="2475929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7" y="3040369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3573" y="3123341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638630" y="4609360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</a:p>
        </p:txBody>
      </p:sp>
      <p:sp>
        <p:nvSpPr>
          <p:cNvPr id="61" name="Овал 60"/>
          <p:cNvSpPr/>
          <p:nvPr/>
        </p:nvSpPr>
        <p:spPr>
          <a:xfrm>
            <a:off x="344528" y="3525155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62" name="Овал 61"/>
          <p:cNvSpPr/>
          <p:nvPr/>
        </p:nvSpPr>
        <p:spPr>
          <a:xfrm>
            <a:off x="2743911" y="3441768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63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69" y="3040369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165" y="3123341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573240" y="4557186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</a:p>
        </p:txBody>
      </p:sp>
      <p:sp>
        <p:nvSpPr>
          <p:cNvPr id="66" name="Овал 65"/>
          <p:cNvSpPr/>
          <p:nvPr/>
        </p:nvSpPr>
        <p:spPr>
          <a:xfrm>
            <a:off x="4319120" y="3525155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67" name="Овал 66"/>
          <p:cNvSpPr/>
          <p:nvPr/>
        </p:nvSpPr>
        <p:spPr>
          <a:xfrm>
            <a:off x="6718503" y="3441768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68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64" y="3040369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8160" y="3123341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9578088" y="4476695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71" name="Овал 70"/>
          <p:cNvSpPr/>
          <p:nvPr/>
        </p:nvSpPr>
        <p:spPr>
          <a:xfrm>
            <a:off x="8209115" y="3525155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72" name="Овал 71"/>
          <p:cNvSpPr/>
          <p:nvPr/>
        </p:nvSpPr>
        <p:spPr>
          <a:xfrm>
            <a:off x="10608498" y="3441768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73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56" y="2400338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91" y="2415688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942939" y="546813"/>
            <a:ext cx="8732066" cy="7852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Десятковий склад чисел</a:t>
            </a: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TextBox 34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6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964389" y="496790"/>
            <a:ext cx="8732066" cy="67172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7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4" y="3431823"/>
            <a:ext cx="1678156" cy="31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3190479" y="994737"/>
            <a:ext cx="8906205" cy="51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3292158-8BD5-FF2B-E06F-3E8EA2AFC453}"/>
              </a:ext>
            </a:extLst>
          </p:cNvPr>
          <p:cNvSpPr txBox="1"/>
          <p:nvPr/>
        </p:nvSpPr>
        <p:spPr>
          <a:xfrm>
            <a:off x="3395698" y="1574883"/>
            <a:ext cx="84957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Умію називати числа від </a:t>
            </a:r>
            <a:r>
              <a:rPr lang="uk-UA" sz="2400" b="1" dirty="0" smtClean="0">
                <a:solidFill>
                  <a:srgbClr val="7030A0"/>
                </a:solidFill>
              </a:rPr>
              <a:t>89 </a:t>
            </a:r>
            <a:r>
              <a:rPr lang="uk-UA" sz="2400" b="1" dirty="0">
                <a:solidFill>
                  <a:srgbClr val="7030A0"/>
                </a:solidFill>
              </a:rPr>
              <a:t>до 100 і в зворотному порядку.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Можу назвати десятковий склад двоцифрових чисел.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Знаю сусідів кожного з чисел до 100.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Умію додавати та віднімати числа 1, 10 та одиниці.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Зможу назвати компоненти дії додавання.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Точно знаю назви чисел при відніманні.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Умію знаходити невідомий доданок.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Упевнено доберу запитання до умови задачі.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Умію порівнювати числа у межах 100.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Завжди знаю, як розв’язувати задачу.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Не помилюсь під час обирання короткого запису задачі.</a:t>
            </a:r>
          </a:p>
        </p:txBody>
      </p:sp>
      <p:sp>
        <p:nvSpPr>
          <p:cNvPr id="60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8F159D35-2E11-B467-B976-5C35EF165A8A}"/>
              </a:ext>
            </a:extLst>
          </p:cNvPr>
          <p:cNvSpPr/>
          <p:nvPr/>
        </p:nvSpPr>
        <p:spPr>
          <a:xfrm>
            <a:off x="301952" y="1400629"/>
            <a:ext cx="2931602" cy="1940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Підніміть зелену цеглинку, якщо добре вмієте робити ту дію, яку я назву, а червону — якщо не зовсім впевнені.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4206A4BB-2C66-16F5-FF16-A539871BB7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45" y="4532668"/>
            <a:ext cx="1283181" cy="6436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2C4297C9-33D0-B9B2-A825-971DC4947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64" y="3341511"/>
            <a:ext cx="1283181" cy="6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очонок значка меда в стиле шаржа изолированного на белой предпосылке  Иллюстрация вектора запаса символа Apairy Иллюстрация вектора - иллюстрации  насчитывающей жидкость, мед: 79391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9" y="3548586"/>
            <a:ext cx="3119908" cy="31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93" y="148947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1859592" y="2913258"/>
            <a:ext cx="1103063" cy="771494"/>
          </a:xfrm>
          <a:prstGeom prst="wedgeEllipseCallout">
            <a:avLst>
              <a:gd name="adj1" fmla="val 1539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8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40194" y="4796570"/>
            <a:ext cx="985748" cy="77149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  <a:t>48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479" y="148947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ьная выноска 9"/>
          <p:cNvSpPr/>
          <p:nvPr/>
        </p:nvSpPr>
        <p:spPr>
          <a:xfrm flipH="1">
            <a:off x="438912" y="2913258"/>
            <a:ext cx="1084157" cy="771494"/>
          </a:xfrm>
          <a:prstGeom prst="wedgeEllipseCallout">
            <a:avLst>
              <a:gd name="adj1" fmla="val -11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  <a:t>40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9591" y="2883506"/>
            <a:ext cx="57302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4800" b="1" dirty="0"/>
              <a:t>+</a:t>
            </a:r>
            <a:endParaRPr lang="ru-RU" sz="4800" b="1" dirty="0"/>
          </a:p>
        </p:txBody>
      </p:sp>
      <p:pic>
        <p:nvPicPr>
          <p:cNvPr id="12" name="Picture 2" descr="Бочонок значка меда в стиле шаржа изолированного на белой предпосылке  Иллюстрация вектора запаса символа Apairy Иллюстрация вектора - иллюстрации  насчитывающей жидкость, мед: 79391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36" y="3548586"/>
            <a:ext cx="3119908" cy="31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80" y="148947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ьная выноска 13"/>
          <p:cNvSpPr/>
          <p:nvPr/>
        </p:nvSpPr>
        <p:spPr>
          <a:xfrm>
            <a:off x="5980179" y="2913258"/>
            <a:ext cx="1103063" cy="771494"/>
          </a:xfrm>
          <a:prstGeom prst="wedgeEllipseCallout">
            <a:avLst>
              <a:gd name="adj1" fmla="val 1539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8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60781" y="4796570"/>
            <a:ext cx="985748" cy="77149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29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7066" y="148947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ьная выноска 16"/>
          <p:cNvSpPr/>
          <p:nvPr/>
        </p:nvSpPr>
        <p:spPr>
          <a:xfrm flipH="1">
            <a:off x="4559499" y="2913258"/>
            <a:ext cx="1084157" cy="771494"/>
          </a:xfrm>
          <a:prstGeom prst="wedgeEllipseCallout">
            <a:avLst>
              <a:gd name="adj1" fmla="val -11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21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0178" y="2883506"/>
            <a:ext cx="57302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4800" b="1" dirty="0"/>
              <a:t>+</a:t>
            </a:r>
            <a:endParaRPr lang="ru-RU" sz="4800" b="1" dirty="0"/>
          </a:p>
        </p:txBody>
      </p:sp>
      <p:pic>
        <p:nvPicPr>
          <p:cNvPr id="19" name="Picture 2" descr="Бочонок значка меда в стиле шаржа изолированного на белой предпосылке  Иллюстрация вектора запаса символа Apairy Иллюстрация вектора - иллюстрации  насчитывающей жидкость, мед: 79391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94" y="3548586"/>
            <a:ext cx="3119908" cy="31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038" y="148947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ьная выноска 20"/>
          <p:cNvSpPr/>
          <p:nvPr/>
        </p:nvSpPr>
        <p:spPr>
          <a:xfrm>
            <a:off x="10272937" y="2913258"/>
            <a:ext cx="1103063" cy="771494"/>
          </a:xfrm>
          <a:prstGeom prst="wedgeEllipseCallout">
            <a:avLst>
              <a:gd name="adj1" fmla="val 1539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92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653538" y="4796570"/>
            <a:ext cx="1084157" cy="77149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100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" name="Picture 4" descr="Куплю мед, Харьковская обл — Agro-Ukra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9824" y="1489470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ьная выноска 23"/>
          <p:cNvSpPr/>
          <p:nvPr/>
        </p:nvSpPr>
        <p:spPr>
          <a:xfrm flipH="1">
            <a:off x="8852257" y="2913258"/>
            <a:ext cx="1084157" cy="771494"/>
          </a:xfrm>
          <a:prstGeom prst="wedgeEllipseCallout">
            <a:avLst>
              <a:gd name="adj1" fmla="val -119"/>
              <a:gd name="adj2" fmla="val -8441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8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52936" y="2883506"/>
            <a:ext cx="57302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4800" b="1" dirty="0"/>
              <a:t>+</a:t>
            </a:r>
            <a:endParaRPr lang="ru-RU" sz="4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30624" y="474584"/>
            <a:ext cx="10205155" cy="6994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Мотивація навчальної діяльності. Гра «Збираємо мед» </a:t>
            </a:r>
          </a:p>
        </p:txBody>
      </p:sp>
    </p:spTree>
    <p:extLst>
      <p:ext uri="{BB962C8B-B14F-4D97-AF65-F5344CB8AC3E}">
        <p14:creationId xmlns:p14="http://schemas.microsoft.com/office/powerpoint/2010/main" val="16706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4" grpId="0" animBg="1"/>
      <p:bldP spid="17" grpId="0" animBg="1"/>
      <p:bldP spid="18" grpId="0"/>
      <p:bldP spid="21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50960" y="494528"/>
            <a:ext cx="8732066" cy="8714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4354" y="1634950"/>
            <a:ext cx="546207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повторювати вивчений </a:t>
            </a:r>
            <a:r>
              <a:rPr lang="uk-UA" sz="3200" b="1" dirty="0" smtClean="0">
                <a:solidFill>
                  <a:schemeClr val="bg1"/>
                </a:solidFill>
              </a:rPr>
              <a:t>матеріал за темою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«Числа21-100».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Розв’яжемо задачі на збільшення та зменшення числа на кілька одиниць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076267" y="1994274"/>
            <a:ext cx="2509690" cy="38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007485"/>
            <a:ext cx="1797310" cy="39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32BC328D-661B-34F1-AB74-583A76F94E62}"/>
              </a:ext>
            </a:extLst>
          </p:cNvPr>
          <p:cNvSpPr/>
          <p:nvPr/>
        </p:nvSpPr>
        <p:spPr>
          <a:xfrm>
            <a:off x="1788650" y="440781"/>
            <a:ext cx="8732066" cy="8331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62757F43-C981-7CD3-23EF-638EA8D55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52488" b="85313"/>
          <a:stretch/>
        </p:blipFill>
        <p:spPr>
          <a:xfrm>
            <a:off x="656716" y="2417848"/>
            <a:ext cx="11376000" cy="19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8F14F88-DE6E-2F0E-7731-E2AD7CF9EC53}"/>
              </a:ext>
            </a:extLst>
          </p:cNvPr>
          <p:cNvSpPr/>
          <p:nvPr/>
        </p:nvSpPr>
        <p:spPr>
          <a:xfrm>
            <a:off x="1190313" y="1476127"/>
            <a:ext cx="4484802" cy="661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числа сьомого десятка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B1AC3DD5-2B27-F1C2-7B56-31FCBEB9543A}"/>
              </a:ext>
            </a:extLst>
          </p:cNvPr>
          <p:cNvSpPr/>
          <p:nvPr/>
        </p:nvSpPr>
        <p:spPr>
          <a:xfrm>
            <a:off x="5949183" y="1382548"/>
            <a:ext cx="4964771" cy="8489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числа 23, 56, 78, 40, 100, 19 в порядку зростання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0174034-1322-6B54-6A69-31ED7DD78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602793" y="2347184"/>
            <a:ext cx="381740" cy="6043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EA0C643-8669-EC98-E041-3AF99570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011300" y="2305905"/>
            <a:ext cx="424330" cy="6868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C178311-65E4-5696-CCCD-9F0BACCF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826802" y="2356919"/>
            <a:ext cx="424330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602CED9D-1B3A-2046-3F76-8D9538A9B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64732" y="3135306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C2A1612E-36D9-91E5-E30D-D19DE952E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602862" y="2395785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B9310B76-9C9A-7D0B-5725-E898671E42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9436753" y="2358471"/>
            <a:ext cx="424330" cy="68689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39A8827-E70E-F321-A92F-374E3288A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8397701" y="2341070"/>
            <a:ext cx="317675" cy="68689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162414" y="2369762"/>
            <a:ext cx="370919" cy="66742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50174034-1322-6B54-6A69-31ED7DD78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213152" y="3097249"/>
            <a:ext cx="381740" cy="60433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A6F609B7-C68B-6B74-12B2-3E0EE6A812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662066" y="2347184"/>
            <a:ext cx="470074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4CEBF869-766D-181F-FA85-7D28D95C4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907528" y="2347183"/>
            <a:ext cx="424330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4AB651C9-0C09-2F00-49BF-10B9149A1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0520716" y="2346802"/>
            <a:ext cx="387602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2291147" y="2369762"/>
            <a:ext cx="370919" cy="6674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3424958" y="2368208"/>
            <a:ext cx="370919" cy="6674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4548684" y="2370220"/>
            <a:ext cx="370919" cy="66742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675115" y="2368207"/>
            <a:ext cx="370919" cy="66742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809649" y="2372200"/>
            <a:ext cx="370919" cy="66742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7180568" y="2374881"/>
            <a:ext cx="370919" cy="66742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7908723" y="2366273"/>
            <a:ext cx="370919" cy="66742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9065834" y="2360541"/>
            <a:ext cx="370919" cy="66742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0217247" y="2366273"/>
            <a:ext cx="370919" cy="66742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539A8827-E70E-F321-A92F-374E3288A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1383612" y="2374881"/>
            <a:ext cx="317675" cy="68689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4AB651C9-0C09-2F00-49BF-10B9149A1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581210" y="3075600"/>
            <a:ext cx="387602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6F609B7-C68B-6B74-12B2-3E0EE6A812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241569" y="3103935"/>
            <a:ext cx="470074" cy="68689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1C178311-65E4-5696-CCCD-9F0BACCF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684938" y="3106474"/>
            <a:ext cx="424330" cy="68689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CEBF869-766D-181F-FA85-7D28D95C4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398252" y="3098489"/>
            <a:ext cx="424330" cy="68689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9EA0C643-8669-EC98-E041-3AF99570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521978" y="3034074"/>
            <a:ext cx="424330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4907528" y="3113670"/>
            <a:ext cx="370919" cy="66742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539A8827-E70E-F321-A92F-374E3288A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5790345" y="3081357"/>
            <a:ext cx="317675" cy="68689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B9310B76-9C9A-7D0B-5725-E898671E42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6023695" y="3114141"/>
            <a:ext cx="424330" cy="68689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0174034-1322-6B54-6A69-31ED7DD78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843516" y="3114141"/>
            <a:ext cx="381740" cy="60433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602CED9D-1B3A-2046-3F76-8D9538A9B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38519" y="3129555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602CED9D-1B3A-2046-3F76-8D9538A9B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517620" y="3141997"/>
            <a:ext cx="455016" cy="567661"/>
          </a:xfrm>
          <a:prstGeom prst="rect">
            <a:avLst/>
          </a:prstGeom>
        </p:spPr>
      </p:pic>
      <p:sp>
        <p:nvSpPr>
          <p:cNvPr id="8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3650" y="3525488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B1AC3DD5-2B27-F1C2-7B56-31FCBEB9543A}"/>
              </a:ext>
            </a:extLst>
          </p:cNvPr>
          <p:cNvSpPr/>
          <p:nvPr/>
        </p:nvSpPr>
        <p:spPr>
          <a:xfrm>
            <a:off x="1075253" y="4625253"/>
            <a:ext cx="8088879" cy="8489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Підкресли в числах другого рядка десятки двома рисками, одиниці однією рискою. Обведи парні числа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12590</TotalTime>
  <Words>573</Words>
  <Application>Microsoft Office PowerPoint</Application>
  <PresentationFormat>Произвольный</PresentationFormat>
  <Paragraphs>191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1368</cp:revision>
  <dcterms:created xsi:type="dcterms:W3CDTF">2018-01-05T16:38:53Z</dcterms:created>
  <dcterms:modified xsi:type="dcterms:W3CDTF">2024-04-08T08:12:25Z</dcterms:modified>
</cp:coreProperties>
</file>