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1159" r:id="rId3"/>
    <p:sldId id="1152" r:id="rId4"/>
    <p:sldId id="1160" r:id="rId5"/>
    <p:sldId id="1139" r:id="rId6"/>
    <p:sldId id="1090" r:id="rId7"/>
    <p:sldId id="1123" r:id="rId8"/>
    <p:sldId id="1126" r:id="rId9"/>
    <p:sldId id="1150" r:id="rId10"/>
    <p:sldId id="1158" r:id="rId11"/>
    <p:sldId id="1133" r:id="rId12"/>
    <p:sldId id="1075" r:id="rId13"/>
    <p:sldId id="1161" r:id="rId14"/>
    <p:sldId id="35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CC00CC"/>
    <a:srgbClr val="FF66FF"/>
    <a:srgbClr val="295FFF"/>
    <a:srgbClr val="78B64E"/>
    <a:srgbClr val="F5F6F9"/>
    <a:srgbClr val="F7F8FB"/>
    <a:srgbClr val="FCFCFE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7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tjkpqu9c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95400" y="4542818"/>
            <a:ext cx="9601756" cy="16344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</a:rPr>
              <a:t>Розвиток </a:t>
            </a:r>
            <a:r>
              <a:rPr lang="ru-RU" sz="4500" b="1" dirty="0" err="1">
                <a:solidFill>
                  <a:schemeClr val="bg1"/>
                </a:solidFill>
              </a:rPr>
              <a:t>зв’язного</a:t>
            </a:r>
            <a:r>
              <a:rPr lang="ru-RU" sz="4500" b="1" dirty="0">
                <a:solidFill>
                  <a:schemeClr val="bg1"/>
                </a:solidFill>
              </a:rPr>
              <a:t> </a:t>
            </a:r>
            <a:r>
              <a:rPr lang="ru-RU" sz="4500" b="1" dirty="0" err="1" smtClean="0">
                <a:solidFill>
                  <a:schemeClr val="bg1"/>
                </a:solidFill>
              </a:rPr>
              <a:t>мовлення</a:t>
            </a:r>
            <a:r>
              <a:rPr lang="ru-RU" sz="4500" b="1" dirty="0" smtClean="0">
                <a:solidFill>
                  <a:schemeClr val="bg1"/>
                </a:solidFill>
              </a:rPr>
              <a:t>.  </a:t>
            </a:r>
            <a:r>
              <a:rPr lang="ru-RU" sz="4500" b="1" dirty="0" err="1" smtClean="0">
                <a:solidFill>
                  <a:schemeClr val="bg1"/>
                </a:solidFill>
              </a:rPr>
              <a:t>Спілкування</a:t>
            </a:r>
            <a:r>
              <a:rPr lang="ru-RU" sz="4500" b="1" dirty="0" smtClean="0">
                <a:solidFill>
                  <a:schemeClr val="bg1"/>
                </a:solidFill>
              </a:rPr>
              <a:t> </a:t>
            </a:r>
            <a:r>
              <a:rPr lang="ru-RU" sz="4500" b="1" dirty="0">
                <a:solidFill>
                  <a:schemeClr val="bg1"/>
                </a:solidFill>
              </a:rPr>
              <a:t>на тему «</a:t>
            </a:r>
            <a:r>
              <a:rPr lang="ru-RU" sz="4500" b="1" dirty="0" err="1">
                <a:solidFill>
                  <a:schemeClr val="bg1"/>
                </a:solidFill>
              </a:rPr>
              <a:t>Рослини</a:t>
            </a:r>
            <a:r>
              <a:rPr lang="ru-RU" sz="45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03571" y="1771633"/>
            <a:ext cx="4093584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</a:t>
            </a:r>
            <a:r>
              <a:rPr lang="en-US" sz="2800" b="1" dirty="0" smtClean="0">
                <a:solidFill>
                  <a:schemeClr val="bg1"/>
                </a:solidFill>
              </a:rPr>
              <a:t> 10</a:t>
            </a:r>
            <a:r>
              <a:rPr lang="uk-UA" sz="2800" b="1" dirty="0" smtClean="0">
                <a:solidFill>
                  <a:schemeClr val="bg1"/>
                </a:solidFill>
              </a:rPr>
              <a:t>9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1. Навчання грамоти\1 УРОКИ 2023\2 Письмо\7 Післябукварний період\109- Розвиток мовлення «Рослини»\2024-04-23_2220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20857"/>
            <a:ext cx="3684815" cy="291061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2" t="17187" r="42512" b="66380"/>
          <a:stretch/>
        </p:blipFill>
        <p:spPr>
          <a:xfrm>
            <a:off x="4461831" y="2432052"/>
            <a:ext cx="3051674" cy="203365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97641" y="691005"/>
            <a:ext cx="8732066" cy="9375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Розгадай </a:t>
            </a:r>
            <a:r>
              <a:rPr lang="ru-RU" sz="2800" b="1" dirty="0" err="1">
                <a:solidFill>
                  <a:schemeClr val="bg1"/>
                </a:solidFill>
              </a:rPr>
              <a:t>ребуси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Родзинки</a:t>
            </a:r>
            <a:r>
              <a:rPr lang="ru-RU" sz="2800" b="1" dirty="0">
                <a:solidFill>
                  <a:schemeClr val="bg1"/>
                </a:solidFill>
              </a:rPr>
              <a:t>. На </a:t>
            </a:r>
            <a:r>
              <a:rPr lang="ru-RU" sz="2800" b="1" dirty="0" err="1">
                <a:solidFill>
                  <a:schemeClr val="bg1"/>
                </a:solidFill>
              </a:rPr>
              <a:t>які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питання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відповідають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утворені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слова?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80137" y="1896137"/>
            <a:ext cx="3284710" cy="31628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778416" y="1838738"/>
            <a:ext cx="3266158" cy="30968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80137" y="3291064"/>
            <a:ext cx="9144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500" b="1" dirty="0" smtClean="0"/>
              <a:t>и</a:t>
            </a:r>
            <a:endParaRPr lang="ru-RU" sz="85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954295" y="1628568"/>
            <a:ext cx="9144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500" b="1" dirty="0" smtClean="0"/>
              <a:t>з</a:t>
            </a:r>
            <a:endParaRPr lang="ru-RU" sz="85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210665" y="2014757"/>
            <a:ext cx="9144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500" b="1" dirty="0" smtClean="0"/>
              <a:t>у</a:t>
            </a:r>
            <a:endParaRPr lang="ru-RU" sz="8500" b="1" dirty="0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1009302" y="3696490"/>
            <a:ext cx="656070" cy="944600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9083460" y="1896137"/>
            <a:ext cx="656070" cy="944600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00" y="2403390"/>
            <a:ext cx="2573987" cy="20542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039895" y="1628567"/>
            <a:ext cx="9144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500" b="1" dirty="0" smtClean="0"/>
              <a:t>д</a:t>
            </a:r>
            <a:endParaRPr lang="ru-RU" sz="85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3157" y="2812042"/>
            <a:ext cx="1972320" cy="18287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66" t="20148" r="60262" b="67704"/>
          <a:stretch/>
        </p:blipFill>
        <p:spPr>
          <a:xfrm>
            <a:off x="4810433" y="2432052"/>
            <a:ext cx="2282190" cy="11082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613" t="20148" r="51917" b="67704"/>
          <a:stretch/>
        </p:blipFill>
        <p:spPr>
          <a:xfrm>
            <a:off x="5215126" y="3388210"/>
            <a:ext cx="1368554" cy="110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0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4444" r="13911"/>
          <a:stretch/>
        </p:blipFill>
        <p:spPr>
          <a:xfrm>
            <a:off x="8757427" y="1321090"/>
            <a:ext cx="2550636" cy="267009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" t="-96" r="38938" b="89402"/>
          <a:stretch/>
        </p:blipFill>
        <p:spPr>
          <a:xfrm>
            <a:off x="756000" y="4252332"/>
            <a:ext cx="9612000" cy="132330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167789" y="439246"/>
            <a:ext cx="9760944" cy="798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Малюнковий диктант. Запиши </a:t>
            </a:r>
            <a:r>
              <a:rPr lang="ru-RU" sz="2800" b="1" dirty="0" err="1" smtClean="0">
                <a:solidFill>
                  <a:schemeClr val="bg1"/>
                </a:solidFill>
              </a:rPr>
              <a:t>назви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зображених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рослин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3926" t="9185" r="3926" b="9778"/>
          <a:stretch/>
        </p:blipFill>
        <p:spPr>
          <a:xfrm>
            <a:off x="860858" y="1707646"/>
            <a:ext cx="2691861" cy="236728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126" y="1237352"/>
            <a:ext cx="2125442" cy="283757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3074" name="Picture 2" descr="Шипшина: лікувальні властивості, опис, склад, показання до застосуванн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653" y="1783197"/>
            <a:ext cx="2505909" cy="229172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x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250" t="20148" r="24583" b="71110"/>
          <a:stretch/>
        </p:blipFill>
        <p:spPr>
          <a:xfrm>
            <a:off x="693511" y="4491020"/>
            <a:ext cx="7842071" cy="76868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250" t="31663" r="63324" b="55852"/>
          <a:stretch/>
        </p:blipFill>
        <p:spPr>
          <a:xfrm>
            <a:off x="8501126" y="4477839"/>
            <a:ext cx="1786044" cy="109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1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81225" y="532066"/>
            <a:ext cx="8732066" cy="7959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8770" y="1582215"/>
            <a:ext cx="4970091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рослини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знаєш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них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називають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деревами,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кущами, а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травами. </a:t>
            </a:r>
            <a:endParaRPr lang="ru-RU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можливе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землі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без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рослин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треба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ставитися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рослин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633187" y="1854526"/>
            <a:ext cx="2911668" cy="35121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938795" y="2147685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5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1404257" y="476672"/>
            <a:ext cx="9133114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842444" y="1323079"/>
            <a:ext cx="8458200" cy="6690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err="1" smtClean="0">
                <a:solidFill>
                  <a:srgbClr val="0070C0"/>
                </a:solidFill>
              </a:rPr>
              <a:t>Обери</a:t>
            </a:r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 err="1" smtClean="0">
                <a:solidFill>
                  <a:srgbClr val="0070C0"/>
                </a:solidFill>
              </a:rPr>
              <a:t>смайл</a:t>
            </a:r>
            <a:r>
              <a:rPr lang="uk-UA" sz="2400" b="1" dirty="0" smtClean="0">
                <a:solidFill>
                  <a:srgbClr val="0070C0"/>
                </a:solidFill>
              </a:rPr>
              <a:t>, яким визначиш </a:t>
            </a:r>
            <a:r>
              <a:rPr lang="uk-UA" sz="2400" b="1" smtClean="0">
                <a:solidFill>
                  <a:srgbClr val="0070C0"/>
                </a:solidFill>
              </a:rPr>
              <a:t>свої емоції </a:t>
            </a:r>
            <a:r>
              <a:rPr lang="uk-UA" sz="2400" b="1" dirty="0" smtClean="0">
                <a:solidFill>
                  <a:srgbClr val="0070C0"/>
                </a:solidFill>
              </a:rPr>
              <a:t>в кінці уроку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8892318" y="4609944"/>
            <a:ext cx="2503716" cy="11901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Замріяне очікування кінця уроку</a:t>
            </a:r>
            <a:endParaRPr lang="ru-RU" sz="2400" b="1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6335485" y="4649241"/>
            <a:ext cx="2231572" cy="112351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Здивувала інформація </a:t>
            </a:r>
            <a:endParaRPr lang="ru-RU" sz="2400" b="1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086786" y="4621911"/>
            <a:ext cx="2373338" cy="11781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Завдання приносили радість</a:t>
            </a:r>
          </a:p>
        </p:txBody>
      </p:sp>
      <p:pic>
        <p:nvPicPr>
          <p:cNvPr id="5124" name="Picture 4" descr="Азбука емоцій. Радість. | Тест з природничих наук – «На Урок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40528"/>
            <a:ext cx="2718111" cy="210584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Етика та естетика | Вебквест. Ети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107" y="2240527"/>
            <a:ext cx="2473815" cy="210584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Емоції Смайли\Рисунок1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17759" r="19877" b="22526"/>
          <a:stretch/>
        </p:blipFill>
        <p:spPr bwMode="auto">
          <a:xfrm>
            <a:off x="6335485" y="2291974"/>
            <a:ext cx="2231571" cy="210584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pic>
        <p:nvPicPr>
          <p:cNvPr id="10" name="Picture 4" descr="думать emoticon иллюстрация вектора. иллюстрации насчитывающей шарж -  155638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699" y="2291974"/>
            <a:ext cx="2105845" cy="210584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3707559" y="4649241"/>
            <a:ext cx="2373338" cy="11781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Завдання принесли втому</a:t>
            </a:r>
          </a:p>
        </p:txBody>
      </p:sp>
    </p:spTree>
    <p:extLst>
      <p:ext uri="{BB962C8B-B14F-4D97-AF65-F5344CB8AC3E}">
        <p14:creationId xmlns:p14="http://schemas.microsoft.com/office/powerpoint/2010/main" val="273638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846476" y="433472"/>
            <a:ext cx="8811364" cy="7748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362275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63480" y="2225040"/>
            <a:ext cx="118872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73617" y="443153"/>
            <a:ext cx="7930140" cy="7864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873077" y="1655337"/>
            <a:ext cx="6145168" cy="25538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Ось дзвінок сигнал подав —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До роботи час настав.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 smtClean="0">
                <a:solidFill>
                  <a:schemeClr val="bg1"/>
                </a:solidFill>
              </a:rPr>
              <a:t>Тож  </a:t>
            </a:r>
            <a:r>
              <a:rPr lang="uk-UA" sz="3600" b="1" dirty="0">
                <a:solidFill>
                  <a:schemeClr val="bg1"/>
                </a:solidFill>
              </a:rPr>
              <a:t>і ми часу не гаймо,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А урок свій починаймо.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973616" y="1284074"/>
            <a:ext cx="7944093" cy="7950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</a:rPr>
              <a:t>Вибер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</a:rPr>
              <a:t>и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собі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позначку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 погоди,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що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відповідає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 зараз 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</a:rPr>
              <a:t>твоєму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внутрішньому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 стану (настрою), та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прочитай 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</a:rPr>
              <a:t>коментар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 до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картки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973616" y="437557"/>
            <a:ext cx="7944093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Вправа «Прогноз погоди»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C:\Users\Света\AppData\Local\Microsoft\Windows\Temporary Internet Files\Content.Word\Новый рисунок (3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316" y="2226989"/>
            <a:ext cx="1922145" cy="178096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Рисунок 8" descr="ÐÐ°ÑÑÐ¸Ð½ÐºÐ¸ Ð¿Ð¾ Ð·Ð°Ð¿ÑÐ¾ÑÑ &quot;ÑÐ½ÑÐ¶Ð¸Ð½ÐºÐ¸&quot;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539" y="2204771"/>
            <a:ext cx="2056765" cy="1780963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0" name="Рисунок 9" descr="ÐÐ°ÑÑÐ¸Ð½ÐºÐ¸ Ð¿Ð¾ Ð·Ð°Ð¿ÑÐ¾ÑÑ &quot;ÑÐ¾Ð½ÐµÑÐºÐ¾&quot;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847" y="2216035"/>
            <a:ext cx="2054808" cy="176969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4128797" y="4453057"/>
            <a:ext cx="2043486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Якщо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на </a:t>
            </a:r>
            <a:r>
              <a:rPr lang="ru-RU" sz="2000" b="1" dirty="0" err="1">
                <a:solidFill>
                  <a:schemeClr val="bg1"/>
                </a:solidFill>
              </a:rPr>
              <a:t>душі</a:t>
            </a:r>
            <a:r>
              <a:rPr lang="ru-RU" sz="2000" b="1" dirty="0">
                <a:solidFill>
                  <a:schemeClr val="bg1"/>
                </a:solidFill>
              </a:rPr>
              <a:t> опади, </a:t>
            </a:r>
            <a:r>
              <a:rPr lang="ru-RU" sz="2000" b="1" dirty="0" err="1" smtClean="0">
                <a:solidFill>
                  <a:schemeClr val="bg1"/>
                </a:solidFill>
              </a:rPr>
              <a:t>згадай</a:t>
            </a:r>
            <a:r>
              <a:rPr lang="ru-RU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що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після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зливи</a:t>
            </a:r>
            <a:r>
              <a:rPr lang="ru-RU" sz="2000" b="1" dirty="0">
                <a:solidFill>
                  <a:schemeClr val="bg1"/>
                </a:solidFill>
              </a:rPr>
              <a:t> часто </a:t>
            </a:r>
            <a:r>
              <a:rPr lang="ru-RU" sz="2000" b="1" dirty="0" err="1">
                <a:solidFill>
                  <a:schemeClr val="bg1"/>
                </a:solidFill>
              </a:rPr>
              <a:t>буває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райдуга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6917" y="4453057"/>
            <a:ext cx="3821880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 smtClean="0"/>
              <a:t>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роздратований</a:t>
            </a:r>
            <a:r>
              <a:rPr lang="ru-RU" sz="2000" b="1" dirty="0" smtClean="0"/>
              <a:t>/а, </a:t>
            </a:r>
            <a:r>
              <a:rPr lang="ru-RU" sz="2000" b="1" dirty="0" err="1" smtClean="0"/>
              <a:t>готовий</a:t>
            </a:r>
            <a:r>
              <a:rPr lang="ru-RU" sz="2000" b="1" dirty="0" smtClean="0"/>
              <a:t>/а </a:t>
            </a:r>
            <a:r>
              <a:rPr lang="ru-RU" sz="2000" b="1" dirty="0" err="1" smtClean="0"/>
              <a:t>метати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блискавки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Заспокойся</a:t>
            </a:r>
            <a:r>
              <a:rPr lang="ru-RU" sz="2000" b="1" dirty="0"/>
              <a:t>, </a:t>
            </a:r>
            <a:r>
              <a:rPr lang="ru-RU" sz="2000" b="1" dirty="0" err="1"/>
              <a:t>адже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 smtClean="0"/>
              <a:t>твоїх</a:t>
            </a:r>
            <a:r>
              <a:rPr lang="ru-RU" sz="2000" b="1" dirty="0" smtClean="0"/>
              <a:t> </a:t>
            </a:r>
            <a:r>
              <a:rPr lang="ru-RU" sz="2000" b="1" dirty="0" err="1"/>
              <a:t>блискавок</a:t>
            </a:r>
            <a:r>
              <a:rPr lang="ru-RU" sz="2000" b="1" dirty="0"/>
              <a:t> </a:t>
            </a:r>
            <a:r>
              <a:rPr lang="ru-RU" sz="2000" b="1" dirty="0" err="1"/>
              <a:t>можуть</a:t>
            </a:r>
            <a:r>
              <a:rPr lang="ru-RU" sz="2000" b="1" dirty="0"/>
              <a:t> </a:t>
            </a:r>
            <a:r>
              <a:rPr lang="ru-RU" sz="2000" b="1" dirty="0" err="1"/>
              <a:t>постраждати</a:t>
            </a:r>
            <a:r>
              <a:rPr lang="ru-RU" sz="2000" b="1" dirty="0"/>
              <a:t> </a:t>
            </a:r>
            <a:r>
              <a:rPr lang="ru-RU" sz="2000" b="1" dirty="0" err="1"/>
              <a:t>інші</a:t>
            </a:r>
            <a:r>
              <a:rPr lang="ru-RU" sz="2000" b="1" dirty="0"/>
              <a:t>.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Все </a:t>
            </a:r>
            <a:r>
              <a:rPr lang="ru-RU" sz="2000" b="1" dirty="0"/>
              <a:t>буде добре!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29813" y="4453056"/>
            <a:ext cx="2814873" cy="1804749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На </a:t>
            </a:r>
            <a:r>
              <a:rPr lang="ru-RU" sz="2000" b="1" dirty="0" err="1"/>
              <a:t>душі</a:t>
            </a:r>
            <a:r>
              <a:rPr lang="ru-RU" sz="2000" b="1" dirty="0"/>
              <a:t> 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зимно</a:t>
            </a:r>
            <a:r>
              <a:rPr lang="ru-RU" sz="2000" b="1" dirty="0" smtClean="0"/>
              <a:t> </a:t>
            </a:r>
            <a:r>
              <a:rPr lang="ru-RU" sz="2000" b="1" dirty="0"/>
              <a:t>та </a:t>
            </a:r>
            <a:r>
              <a:rPr lang="ru-RU" sz="2000" b="1" dirty="0" err="1" smtClean="0"/>
              <a:t>сумно</a:t>
            </a:r>
            <a:r>
              <a:rPr lang="ru-RU" sz="2000" b="1" dirty="0"/>
              <a:t>. Не </a:t>
            </a:r>
            <a:r>
              <a:rPr lang="ru-RU" sz="2000" b="1" dirty="0" err="1" smtClean="0"/>
              <a:t>забувай</a:t>
            </a:r>
            <a:r>
              <a:rPr lang="ru-RU" sz="2000" b="1" dirty="0" smtClean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сніжинки</a:t>
            </a:r>
            <a:r>
              <a:rPr lang="ru-RU" sz="2000" b="1" dirty="0"/>
              <a:t> та </a:t>
            </a:r>
            <a:r>
              <a:rPr lang="ru-RU" sz="2000" b="1" dirty="0" err="1"/>
              <a:t>крижинки</a:t>
            </a:r>
            <a:r>
              <a:rPr lang="ru-RU" sz="2000" b="1" dirty="0"/>
              <a:t> </a:t>
            </a:r>
            <a:r>
              <a:rPr lang="ru-RU" sz="2000" b="1" dirty="0" err="1"/>
              <a:t>однаково</a:t>
            </a:r>
            <a:r>
              <a:rPr lang="ru-RU" sz="2000" b="1" dirty="0"/>
              <a:t> </a:t>
            </a:r>
            <a:r>
              <a:rPr lang="ru-RU" sz="2000" b="1" dirty="0" err="1"/>
              <a:t>розтануть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123134" y="4470838"/>
            <a:ext cx="2569169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/>
              <a:t>Сьогодні</a:t>
            </a:r>
            <a:r>
              <a:rPr lang="ru-RU" sz="2000" b="1" dirty="0"/>
              <a:t> у </a:t>
            </a:r>
            <a:r>
              <a:rPr lang="ru-RU" sz="2000" b="1" dirty="0" smtClean="0"/>
              <a:t>тебе  </a:t>
            </a:r>
            <a:r>
              <a:rPr lang="ru-RU" sz="2000" b="1" dirty="0"/>
              <a:t>на </a:t>
            </a:r>
            <a:r>
              <a:rPr lang="ru-RU" sz="2000" b="1" dirty="0" err="1"/>
              <a:t>душі</a:t>
            </a:r>
            <a:r>
              <a:rPr lang="ru-RU" sz="2000" b="1" dirty="0"/>
              <a:t> </a:t>
            </a:r>
            <a:r>
              <a:rPr lang="ru-RU" sz="2000" b="1" dirty="0" err="1"/>
              <a:t>сонячно</a:t>
            </a:r>
            <a:r>
              <a:rPr lang="ru-RU" sz="2000" b="1" dirty="0"/>
              <a:t>, </a:t>
            </a:r>
            <a:r>
              <a:rPr lang="ru-RU" sz="2000" b="1" dirty="0" err="1"/>
              <a:t>отже</a:t>
            </a:r>
            <a:r>
              <a:rPr lang="ru-RU" sz="2000" b="1" dirty="0"/>
              <a:t>, </a:t>
            </a:r>
            <a:r>
              <a:rPr lang="ru-RU" sz="2000" b="1" dirty="0" err="1" smtClean="0"/>
              <a:t>зумієш</a:t>
            </a:r>
            <a:r>
              <a:rPr lang="ru-RU" sz="2000" b="1" dirty="0" smtClean="0"/>
              <a:t> </a:t>
            </a:r>
            <a:r>
              <a:rPr lang="ru-RU" sz="2000" b="1" dirty="0" err="1"/>
              <a:t>своїм</a:t>
            </a:r>
            <a:r>
              <a:rPr lang="ru-RU" sz="2000" b="1" dirty="0"/>
              <a:t> теплом </a:t>
            </a:r>
            <a:r>
              <a:rPr lang="ru-RU" sz="2000" b="1" dirty="0" err="1"/>
              <a:t>зігріти</a:t>
            </a:r>
            <a:r>
              <a:rPr lang="ru-RU" sz="2000" b="1" dirty="0"/>
              <a:t> </a:t>
            </a:r>
            <a:r>
              <a:rPr lang="ru-RU" sz="2000" b="1" dirty="0" err="1"/>
              <a:t>своїх</a:t>
            </a:r>
            <a:r>
              <a:rPr lang="ru-RU" sz="2000" b="1" dirty="0"/>
              <a:t> </a:t>
            </a:r>
            <a:r>
              <a:rPr lang="ru-RU" sz="2000" b="1" dirty="0" err="1"/>
              <a:t>друзів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r="6743"/>
          <a:stretch/>
        </p:blipFill>
        <p:spPr>
          <a:xfrm>
            <a:off x="986743" y="2238860"/>
            <a:ext cx="2144560" cy="1790481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926775" y="3947618"/>
            <a:ext cx="211034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блискавиці</a:t>
            </a:r>
            <a:endParaRPr lang="ru-RU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222806" y="3985734"/>
            <a:ext cx="185546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дощить</a:t>
            </a:r>
            <a:endParaRPr lang="ru-RU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694710" y="3985734"/>
            <a:ext cx="1730829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зимно</a:t>
            </a:r>
            <a:endParaRPr lang="ru-RU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9291346" y="3947618"/>
            <a:ext cx="179031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err="1" smtClean="0"/>
              <a:t>сонячно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95264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5" grpId="0" animBg="1"/>
      <p:bldP spid="18" grpId="0" animBg="1"/>
      <p:bldP spid="3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24439" y="453607"/>
            <a:ext cx="8732066" cy="7438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</a:t>
            </a:r>
            <a:r>
              <a:rPr lang="uk-UA" sz="4000" b="1" dirty="0" smtClean="0">
                <a:solidFill>
                  <a:schemeClr val="bg1"/>
                </a:solidFill>
              </a:rPr>
              <a:t>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4127" y="1261985"/>
            <a:ext cx="2591514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Навесні веселить, </a:t>
            </a:r>
          </a:p>
          <a:p>
            <a:r>
              <a:rPr lang="ru-RU" sz="2400" b="1" dirty="0" err="1" smtClean="0">
                <a:solidFill>
                  <a:schemeClr val="bg1"/>
                </a:solidFill>
              </a:rPr>
              <a:t>влітку</a:t>
            </a:r>
            <a:r>
              <a:rPr lang="ru-RU" sz="2400" b="1" dirty="0" smtClean="0">
                <a:solidFill>
                  <a:schemeClr val="bg1"/>
                </a:solidFill>
              </a:rPr>
              <a:t> холодить, </a:t>
            </a:r>
          </a:p>
          <a:p>
            <a:r>
              <a:rPr lang="ru-RU" sz="2400" b="1" dirty="0" err="1" smtClean="0">
                <a:solidFill>
                  <a:schemeClr val="bg1"/>
                </a:solidFill>
              </a:rPr>
              <a:t>восени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годує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ru-RU" sz="2400" b="1" dirty="0" err="1" smtClean="0">
                <a:solidFill>
                  <a:schemeClr val="bg1"/>
                </a:solidFill>
              </a:rPr>
              <a:t>взимку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гріє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0584" y="2953160"/>
            <a:ext cx="1703285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дерево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60" y="3729773"/>
            <a:ext cx="3101465" cy="24912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699050" y="1261985"/>
            <a:ext cx="356172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Стоять </a:t>
            </a:r>
            <a:r>
              <a:rPr lang="ru-RU" sz="2400" b="1" dirty="0" err="1">
                <a:solidFill>
                  <a:schemeClr val="bg1"/>
                </a:solidFill>
              </a:rPr>
              <a:t>красуні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</a:rPr>
              <a:t>воді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вінки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на них </a:t>
            </a:r>
            <a:r>
              <a:rPr lang="ru-RU" sz="2400" b="1" dirty="0" err="1">
                <a:solidFill>
                  <a:schemeClr val="bg1"/>
                </a:solidFill>
              </a:rPr>
              <a:t>білі</a:t>
            </a:r>
            <a:r>
              <a:rPr lang="ru-RU" sz="2400" b="1" dirty="0">
                <a:solidFill>
                  <a:schemeClr val="bg1"/>
                </a:solidFill>
              </a:rPr>
              <a:t> й </a:t>
            </a:r>
            <a:r>
              <a:rPr lang="ru-RU" sz="2400" b="1" dirty="0" err="1">
                <a:solidFill>
                  <a:schemeClr val="bg1"/>
                </a:solidFill>
              </a:rPr>
              <a:t>золоті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0478" y="2237344"/>
            <a:ext cx="1900293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латаття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114" y="2237344"/>
            <a:ext cx="1480272" cy="1842662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421027" y="1277374"/>
            <a:ext cx="3702876" cy="1938992"/>
          </a:xfrm>
          <a:prstGeom prst="rect">
            <a:avLst/>
          </a:prstGeom>
          <a:solidFill>
            <a:srgbClr val="CC00C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Кущ </a:t>
            </a:r>
            <a:r>
              <a:rPr lang="ru-RU" sz="2400" b="1" dirty="0" err="1">
                <a:solidFill>
                  <a:schemeClr val="bg1"/>
                </a:solidFill>
              </a:rPr>
              <a:t>весняний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запашний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зацвітає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біля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хати</a:t>
            </a:r>
            <a:r>
              <a:rPr lang="ru-RU" sz="2400" b="1" dirty="0">
                <a:solidFill>
                  <a:schemeClr val="bg1"/>
                </a:solidFill>
              </a:rPr>
              <a:t>. 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Відламаю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гілочку</a:t>
            </a:r>
            <a:r>
              <a:rPr lang="ru-RU" sz="2400" b="1" dirty="0">
                <a:solidFill>
                  <a:schemeClr val="bg1"/>
                </a:solidFill>
              </a:rPr>
              <a:t> малу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err="1">
                <a:solidFill>
                  <a:schemeClr val="bg1"/>
                </a:solidFill>
              </a:rPr>
              <a:t>візьму</a:t>
            </a:r>
            <a:r>
              <a:rPr lang="ru-RU" sz="2400" b="1" dirty="0">
                <a:solidFill>
                  <a:schemeClr val="bg1"/>
                </a:solidFill>
              </a:rPr>
              <a:t> в </a:t>
            </a:r>
            <a:r>
              <a:rPr lang="ru-RU" sz="2400" b="1" dirty="0" err="1">
                <a:solidFill>
                  <a:schemeClr val="bg1"/>
                </a:solidFill>
              </a:rPr>
              <a:t>кімнату</a:t>
            </a:r>
            <a:r>
              <a:rPr lang="ru-RU" sz="2400" b="1" dirty="0">
                <a:solidFill>
                  <a:schemeClr val="bg1"/>
                </a:solidFill>
              </a:rPr>
              <a:t>, 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Хай </a:t>
            </a:r>
            <a:r>
              <a:rPr lang="ru-RU" sz="2400" b="1" dirty="0" err="1">
                <a:solidFill>
                  <a:schemeClr val="bg1"/>
                </a:solidFill>
              </a:rPr>
              <a:t>він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пахне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мамі</a:t>
            </a:r>
            <a:r>
              <a:rPr lang="ru-RU" sz="2400" b="1" dirty="0">
                <a:solidFill>
                  <a:schemeClr val="bg1"/>
                </a:solidFill>
              </a:rPr>
              <a:t> й тату. 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: скругленные углы 6">
            <a:extLst>
              <a:ext uri="{FF2B5EF4-FFF2-40B4-BE49-F238E27FC236}">
                <a16:creationId xmlns="" xmlns:a16="http://schemas.microsoft.com/office/drawing/2014/main" id="{6126C114-6152-416F-B140-C459C24A8E74}"/>
              </a:ext>
            </a:extLst>
          </p:cNvPr>
          <p:cNvSpPr/>
          <p:nvPr/>
        </p:nvSpPr>
        <p:spPr>
          <a:xfrm>
            <a:off x="9800360" y="3245547"/>
            <a:ext cx="1657598" cy="487263"/>
          </a:xfrm>
          <a:prstGeom prst="roundRect">
            <a:avLst/>
          </a:prstGeom>
          <a:solidFill>
            <a:srgbClr val="CC00C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бузок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793" y="3352968"/>
            <a:ext cx="1938766" cy="1454075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029CB19-A35C-41D6-A6C8-1A738ACB42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665" y="4073474"/>
            <a:ext cx="1900293" cy="1954934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3589450" y="4266111"/>
            <a:ext cx="378092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Квітень </a:t>
            </a:r>
            <a:r>
              <a:rPr lang="ru-RU" sz="2400" b="1" dirty="0" err="1">
                <a:solidFill>
                  <a:schemeClr val="bg1"/>
                </a:solidFill>
              </a:rPr>
              <a:t>жовту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фарбу</a:t>
            </a:r>
            <a:r>
              <a:rPr lang="ru-RU" sz="2400" b="1" dirty="0">
                <a:solidFill>
                  <a:schemeClr val="bg1"/>
                </a:solidFill>
              </a:rPr>
              <a:t> взяв,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моріжок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розмалював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і з-</a:t>
            </a:r>
            <a:r>
              <a:rPr lang="ru-RU" sz="2400" b="1" dirty="0" err="1">
                <a:solidFill>
                  <a:schemeClr val="bg1"/>
                </a:solidFill>
              </a:rPr>
              <a:t>під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пензлика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розквітли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наче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сонце</a:t>
            </a:r>
            <a:r>
              <a:rPr lang="ru-RU" sz="2400" b="1" dirty="0">
                <a:solidFill>
                  <a:schemeClr val="bg1"/>
                </a:solidFill>
              </a:rPr>
              <a:t>, диво-</a:t>
            </a:r>
            <a:r>
              <a:rPr lang="ru-RU" sz="2400" b="1" dirty="0" err="1">
                <a:solidFill>
                  <a:schemeClr val="bg1"/>
                </a:solidFill>
              </a:rPr>
              <a:t>квіти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: скругленные углы 6">
            <a:extLst>
              <a:ext uri="{FF2B5EF4-FFF2-40B4-BE49-F238E27FC236}">
                <a16:creationId xmlns="" xmlns:a16="http://schemas.microsoft.com/office/drawing/2014/main" id="{6126C114-6152-416F-B140-C459C24A8E74}"/>
              </a:ext>
            </a:extLst>
          </p:cNvPr>
          <p:cNvSpPr/>
          <p:nvPr/>
        </p:nvSpPr>
        <p:spPr>
          <a:xfrm>
            <a:off x="7457845" y="5320805"/>
            <a:ext cx="1953714" cy="5149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кульбаба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798863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803682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02628" y="2014827"/>
            <a:ext cx="5965371" cy="2962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</a:t>
            </a:r>
            <a:r>
              <a:rPr lang="ru-RU" sz="2800" b="1" dirty="0" err="1">
                <a:solidFill>
                  <a:schemeClr val="bg1"/>
                </a:solidFill>
              </a:rPr>
              <a:t>пригадаємо</a:t>
            </a:r>
            <a:r>
              <a:rPr lang="ru-RU" sz="2800" b="1" dirty="0">
                <a:solidFill>
                  <a:schemeClr val="bg1"/>
                </a:solidFill>
              </a:rPr>
              <a:t> слова, </a:t>
            </a:r>
            <a:r>
              <a:rPr lang="ru-RU" sz="2800" b="1" dirty="0" err="1">
                <a:solidFill>
                  <a:schemeClr val="bg1"/>
                </a:solidFill>
              </a:rPr>
              <a:t>які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відносяться</a:t>
            </a:r>
            <a:r>
              <a:rPr lang="ru-RU" sz="2800" b="1" dirty="0">
                <a:solidFill>
                  <a:schemeClr val="bg1"/>
                </a:solidFill>
              </a:rPr>
              <a:t> до </a:t>
            </a:r>
            <a:r>
              <a:rPr lang="ru-RU" sz="2800" b="1" dirty="0" err="1">
                <a:solidFill>
                  <a:schemeClr val="bg1"/>
                </a:solidFill>
              </a:rPr>
              <a:t>тематичної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групи</a:t>
            </a:r>
            <a:r>
              <a:rPr lang="ru-RU" sz="2800" b="1" dirty="0">
                <a:solidFill>
                  <a:schemeClr val="bg1"/>
                </a:solidFill>
              </a:rPr>
              <a:t> «</a:t>
            </a:r>
            <a:r>
              <a:rPr lang="ru-RU" sz="2800" b="1" dirty="0" err="1">
                <a:solidFill>
                  <a:schemeClr val="bg1"/>
                </a:solidFill>
              </a:rPr>
              <a:t>Рослини</a:t>
            </a:r>
            <a:r>
              <a:rPr lang="ru-RU" sz="2800" b="1" dirty="0">
                <a:solidFill>
                  <a:schemeClr val="bg1"/>
                </a:solidFill>
              </a:rPr>
              <a:t>»</a:t>
            </a:r>
            <a:r>
              <a:rPr lang="uk-UA" sz="2800" b="1" dirty="0" smtClean="0">
                <a:solidFill>
                  <a:schemeClr val="bg1"/>
                </a:solidFill>
              </a:rPr>
              <a:t>.</a:t>
            </a:r>
            <a:endParaRPr lang="uk-UA" sz="2800" b="1" dirty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Повторимо, як </a:t>
            </a:r>
            <a:r>
              <a:rPr lang="ru-RU" sz="2800" b="1" dirty="0" err="1" smtClean="0">
                <a:solidFill>
                  <a:schemeClr val="bg1"/>
                </a:solidFill>
              </a:rPr>
              <a:t>розрізняти</a:t>
            </a:r>
            <a:r>
              <a:rPr lang="ru-RU" sz="2800" b="1" dirty="0" smtClean="0">
                <a:solidFill>
                  <a:schemeClr val="bg1"/>
                </a:solidFill>
              </a:rPr>
              <a:t> дерева, </a:t>
            </a:r>
            <a:r>
              <a:rPr lang="ru-RU" sz="2800" b="1" dirty="0" err="1" smtClean="0">
                <a:solidFill>
                  <a:schemeClr val="bg1"/>
                </a:solidFill>
              </a:rPr>
              <a:t>кущі</a:t>
            </a:r>
            <a:r>
              <a:rPr lang="ru-RU" sz="2800" b="1" dirty="0" smtClean="0">
                <a:solidFill>
                  <a:schemeClr val="bg1"/>
                </a:solidFill>
              </a:rPr>
              <a:t> й </a:t>
            </a:r>
            <a:r>
              <a:rPr lang="ru-RU" sz="2800" b="1" dirty="0" err="1" smtClean="0">
                <a:solidFill>
                  <a:schemeClr val="bg1"/>
                </a:solidFill>
              </a:rPr>
              <a:t>трав’янисті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рослини</a:t>
            </a:r>
            <a:r>
              <a:rPr lang="ru-RU" sz="2800" b="1" dirty="0" smtClean="0">
                <a:solidFill>
                  <a:schemeClr val="bg1"/>
                </a:solidFill>
              </a:rPr>
              <a:t>. </a:t>
            </a:r>
            <a:r>
              <a:rPr lang="ru-RU" sz="2800" b="1" dirty="0" err="1" smtClean="0">
                <a:solidFill>
                  <a:schemeClr val="bg1"/>
                </a:solidFill>
              </a:rPr>
              <a:t>Складемо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і </a:t>
            </a:r>
            <a:r>
              <a:rPr lang="ru-RU" sz="2800" b="1" dirty="0" err="1" smtClean="0">
                <a:solidFill>
                  <a:schemeClr val="bg1"/>
                </a:solidFill>
              </a:rPr>
              <a:t>запишемо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098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1 клас\1. Навчання грамоти\1 УРОКИ 2023\2 Письмо\7 Післябукварний період\109- Розвиток мовлення «Рослини»\2024-04-23_22204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" t="1419" r="234" b="335"/>
          <a:stretch/>
        </p:blipFill>
        <p:spPr bwMode="auto">
          <a:xfrm>
            <a:off x="3104739" y="1369483"/>
            <a:ext cx="5906359" cy="464071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57062" y="372329"/>
            <a:ext cx="9355057" cy="8425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Ґаджикові </a:t>
            </a:r>
            <a:r>
              <a:rPr lang="ru-RU" sz="2800" b="1" dirty="0" err="1">
                <a:solidFill>
                  <a:schemeClr val="bg1"/>
                </a:solidFill>
              </a:rPr>
              <a:t>цікаво</a:t>
            </a:r>
            <a:r>
              <a:rPr lang="ru-RU" sz="2800" b="1" dirty="0">
                <a:solidFill>
                  <a:schemeClr val="bg1"/>
                </a:solidFill>
              </a:rPr>
              <a:t>, чи </a:t>
            </a:r>
            <a:r>
              <a:rPr lang="ru-RU" sz="2800" b="1" dirty="0" err="1">
                <a:solidFill>
                  <a:schemeClr val="bg1"/>
                </a:solidFill>
              </a:rPr>
              <a:t>знаєш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ти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назви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зображених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рослин</a:t>
            </a:r>
            <a:r>
              <a:rPr lang="ru-RU" sz="2800" b="1" dirty="0" smtClean="0">
                <a:solidFill>
                  <a:schemeClr val="bg1"/>
                </a:solidFill>
              </a:rPr>
              <a:t>. </a:t>
            </a:r>
            <a:r>
              <a:rPr lang="ru-RU" sz="2800" b="1" dirty="0" err="1" smtClean="0">
                <a:solidFill>
                  <a:schemeClr val="bg1"/>
                </a:solidFill>
              </a:rPr>
              <a:t>З’єднай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стрілочкою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кожну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рослину</a:t>
            </a:r>
            <a:r>
              <a:rPr lang="ru-RU" sz="2800" b="1" dirty="0">
                <a:solidFill>
                  <a:schemeClr val="bg1"/>
                </a:solidFill>
              </a:rPr>
              <a:t> з </a:t>
            </a:r>
            <a:r>
              <a:rPr lang="ru-RU" sz="2800" b="1" dirty="0" err="1">
                <a:solidFill>
                  <a:schemeClr val="bg1"/>
                </a:solidFill>
              </a:rPr>
              <a:t>її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назвою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601686" y="2228745"/>
            <a:ext cx="3135085" cy="2360167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601686" y="3017937"/>
            <a:ext cx="4343400" cy="1206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2601686" y="3716914"/>
            <a:ext cx="4343400" cy="457561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37" idx="3"/>
          </p:cNvCxnSpPr>
          <p:nvPr/>
        </p:nvCxnSpPr>
        <p:spPr>
          <a:xfrm>
            <a:off x="2601684" y="4660010"/>
            <a:ext cx="783773" cy="459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4208714" y="3138601"/>
            <a:ext cx="5211822" cy="1526001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 flipV="1">
            <a:off x="6167091" y="3357358"/>
            <a:ext cx="3296478" cy="2095087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6041570"/>
            <a:ext cx="1054100" cy="816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/>
          <a:srcRect l="59633" t="17894" r="29456" b="54496"/>
          <a:stretch/>
        </p:blipFill>
        <p:spPr>
          <a:xfrm>
            <a:off x="9291291" y="1391465"/>
            <a:ext cx="2117036" cy="301343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32" name="Скругленный прямоугольник 31"/>
          <p:cNvSpPr/>
          <p:nvPr/>
        </p:nvSpPr>
        <p:spPr>
          <a:xfrm>
            <a:off x="633062" y="1620993"/>
            <a:ext cx="1968624" cy="6077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ромашка</a:t>
            </a:r>
            <a:endParaRPr lang="uk-UA" sz="3200" b="1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33061" y="2530849"/>
            <a:ext cx="1968624" cy="607752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калина</a:t>
            </a:r>
            <a:endParaRPr lang="uk-UA" sz="3200" b="1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33060" y="3443491"/>
            <a:ext cx="1968624" cy="607752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яблуня</a:t>
            </a:r>
            <a:endParaRPr lang="uk-UA" sz="3200" b="1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33060" y="4356134"/>
            <a:ext cx="1968624" cy="607752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бузок</a:t>
            </a:r>
            <a:endParaRPr lang="uk-UA" sz="3200" b="1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9420536" y="4588912"/>
            <a:ext cx="1968624" cy="6077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кульбаба</a:t>
            </a:r>
            <a:endParaRPr lang="uk-UA" sz="3200" b="1" dirty="0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9420536" y="5402442"/>
            <a:ext cx="1968624" cy="6077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береза</a:t>
            </a:r>
            <a:endParaRPr lang="uk-UA" sz="3200" b="1" dirty="0"/>
          </a:p>
        </p:txBody>
      </p:sp>
    </p:spTree>
    <p:extLst>
      <p:ext uri="{BB962C8B-B14F-4D97-AF65-F5344CB8AC3E}">
        <p14:creationId xmlns:p14="http://schemas.microsoft.com/office/powerpoint/2010/main" val="1616559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" t="17190" r="38071" b="65184"/>
          <a:stretch/>
        </p:blipFill>
        <p:spPr>
          <a:xfrm>
            <a:off x="1199625" y="2237994"/>
            <a:ext cx="9756000" cy="218132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815934" y="499058"/>
            <a:ext cx="8732066" cy="7127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Запиши </a:t>
            </a:r>
            <a:r>
              <a:rPr lang="ru-RU" sz="4000" b="1" dirty="0" err="1">
                <a:solidFill>
                  <a:schemeClr val="bg1"/>
                </a:solidFill>
              </a:rPr>
              <a:t>назви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рослин</a:t>
            </a:r>
            <a:r>
              <a:rPr lang="ru-RU" sz="4000" b="1" dirty="0">
                <a:solidFill>
                  <a:schemeClr val="bg1"/>
                </a:solidFill>
              </a:rPr>
              <a:t> у колонки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15934" y="1397265"/>
            <a:ext cx="873206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4000" b="1" dirty="0"/>
              <a:t>Дерева </a:t>
            </a:r>
            <a:r>
              <a:rPr lang="uk-UA" sz="4000" b="1" dirty="0" smtClean="0"/>
              <a:t>              Кущі                 Трави</a:t>
            </a:r>
            <a:endParaRPr lang="uk-UA" sz="4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67" t="22518" r="60416" b="70180"/>
          <a:stretch/>
        </p:blipFill>
        <p:spPr>
          <a:xfrm>
            <a:off x="4618930" y="2453741"/>
            <a:ext cx="2424100" cy="66746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234" t="20618" r="48606" b="67956"/>
          <a:stretch/>
        </p:blipFill>
        <p:spPr>
          <a:xfrm>
            <a:off x="1291584" y="2284277"/>
            <a:ext cx="1976135" cy="10443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363" t="19976" r="32141" b="67958"/>
          <a:stretch/>
        </p:blipFill>
        <p:spPr>
          <a:xfrm>
            <a:off x="7846405" y="2225675"/>
            <a:ext cx="2680579" cy="110297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480" t="34487" r="56469" b="56175"/>
          <a:stretch/>
        </p:blipFill>
        <p:spPr>
          <a:xfrm>
            <a:off x="7452287" y="3447206"/>
            <a:ext cx="3095942" cy="85355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298" t="31824" r="42452" b="55841"/>
          <a:stretch/>
        </p:blipFill>
        <p:spPr>
          <a:xfrm>
            <a:off x="1253518" y="3210119"/>
            <a:ext cx="2315717" cy="11275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178" t="31830" r="32584" b="56396"/>
          <a:stretch/>
        </p:blipFill>
        <p:spPr>
          <a:xfrm>
            <a:off x="4605960" y="3209558"/>
            <a:ext cx="1663675" cy="10762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956" y="4499965"/>
            <a:ext cx="2512028" cy="171822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216" y="4499965"/>
            <a:ext cx="2317278" cy="167616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6041570"/>
            <a:ext cx="1054100" cy="816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3" name="Picture 2" descr="страница 2 | Яблоня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776" y="4499965"/>
            <a:ext cx="1515943" cy="201704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71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38922" y="489895"/>
            <a:ext cx="8732066" cy="7946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Допоможи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Ґаджикові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52" y="2341855"/>
            <a:ext cx="2786078" cy="277851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171" y="2360670"/>
            <a:ext cx="4101553" cy="190433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6041570"/>
            <a:ext cx="1054100" cy="816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27741" y="1343158"/>
            <a:ext cx="8732066" cy="90116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Ґаджик </a:t>
            </a:r>
            <a:r>
              <a:rPr lang="ru-RU" sz="2400" b="1" dirty="0" err="1">
                <a:solidFill>
                  <a:srgbClr val="0070C0"/>
                </a:solidFill>
              </a:rPr>
              <a:t>відпочивав</a:t>
            </a:r>
            <a:r>
              <a:rPr lang="ru-RU" sz="2400" b="1" dirty="0">
                <a:solidFill>
                  <a:srgbClr val="0070C0"/>
                </a:solidFill>
              </a:rPr>
              <a:t> у </a:t>
            </a:r>
            <a:r>
              <a:rPr lang="ru-RU" sz="2400" b="1" dirty="0" err="1">
                <a:solidFill>
                  <a:srgbClr val="0070C0"/>
                </a:solidFill>
              </a:rPr>
              <a:t>Єгипті</a:t>
            </a:r>
            <a:r>
              <a:rPr lang="ru-RU" sz="2400" b="1" dirty="0">
                <a:solidFill>
                  <a:srgbClr val="0070C0"/>
                </a:solidFill>
              </a:rPr>
              <a:t>. А там </a:t>
            </a:r>
            <a:r>
              <a:rPr lang="ru-RU" sz="2400" b="1" dirty="0" err="1">
                <a:solidFill>
                  <a:srgbClr val="0070C0"/>
                </a:solidFill>
              </a:rPr>
              <a:t>ніколи</a:t>
            </a:r>
            <a:r>
              <a:rPr lang="ru-RU" sz="2400" b="1" dirty="0">
                <a:solidFill>
                  <a:srgbClr val="0070C0"/>
                </a:solidFill>
              </a:rPr>
              <a:t> не </a:t>
            </a:r>
            <a:r>
              <a:rPr lang="ru-RU" sz="2400" b="1" dirty="0" err="1">
                <a:solidFill>
                  <a:srgbClr val="0070C0"/>
                </a:solidFill>
              </a:rPr>
              <a:t>бачили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верби</a:t>
            </a:r>
            <a:r>
              <a:rPr lang="ru-RU" sz="2400" b="1" dirty="0" smtClean="0">
                <a:solidFill>
                  <a:srgbClr val="0070C0"/>
                </a:solidFill>
              </a:rPr>
              <a:t>. </a:t>
            </a:r>
            <a:r>
              <a:rPr lang="ru-RU" sz="2400" b="1" dirty="0" err="1" smtClean="0">
                <a:solidFill>
                  <a:srgbClr val="0070C0"/>
                </a:solidFill>
              </a:rPr>
              <a:t>Допоможи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Ґаджикові </a:t>
            </a:r>
            <a:r>
              <a:rPr lang="ru-RU" sz="2400" b="1" dirty="0" err="1">
                <a:solidFill>
                  <a:srgbClr val="0070C0"/>
                </a:solidFill>
              </a:rPr>
              <a:t>розповісти</a:t>
            </a:r>
            <a:r>
              <a:rPr lang="ru-RU" sz="2400" b="1" dirty="0">
                <a:solidFill>
                  <a:srgbClr val="0070C0"/>
                </a:solidFill>
              </a:rPr>
              <a:t> жителям </a:t>
            </a:r>
            <a:r>
              <a:rPr lang="ru-RU" sz="2400" b="1" dirty="0" err="1">
                <a:solidFill>
                  <a:srgbClr val="0070C0"/>
                </a:solidFill>
              </a:rPr>
              <a:t>Єгипту</a:t>
            </a:r>
            <a:r>
              <a:rPr lang="ru-RU" sz="2400" b="1" dirty="0">
                <a:solidFill>
                  <a:srgbClr val="0070C0"/>
                </a:solidFill>
              </a:rPr>
              <a:t> про вербу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59633" t="17894" r="29456" b="54496"/>
          <a:stretch/>
        </p:blipFill>
        <p:spPr>
          <a:xfrm>
            <a:off x="9400148" y="2360667"/>
            <a:ext cx="2117036" cy="301343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657600" y="4341205"/>
            <a:ext cx="5595257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Верба</a:t>
            </a:r>
            <a:r>
              <a:rPr lang="ru-RU" sz="2400" b="1" dirty="0"/>
              <a:t> </a:t>
            </a:r>
            <a:r>
              <a:rPr lang="ru-RU" sz="2400" b="1" dirty="0" smtClean="0"/>
              <a:t>– </a:t>
            </a:r>
            <a:r>
              <a:rPr lang="ru-RU" sz="2400" b="1" dirty="0" err="1" smtClean="0"/>
              <a:t>це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рослинний</a:t>
            </a:r>
            <a:r>
              <a:rPr lang="ru-RU" sz="2400" b="1" dirty="0" smtClean="0"/>
              <a:t> символ </a:t>
            </a:r>
            <a:r>
              <a:rPr lang="ru-RU" sz="2400" b="1" dirty="0" err="1"/>
              <a:t>України</a:t>
            </a:r>
            <a:r>
              <a:rPr lang="ru-RU" sz="2400" b="1" dirty="0"/>
              <a:t> </a:t>
            </a:r>
            <a:r>
              <a:rPr lang="ru-RU" sz="2400" b="1" dirty="0" smtClean="0"/>
              <a:t>Ве</a:t>
            </a:r>
            <a:r>
              <a:rPr lang="ru-RU" sz="2400" dirty="0" smtClean="0"/>
              <a:t>рба </a:t>
            </a:r>
            <a:r>
              <a:rPr lang="ru-RU" sz="2400" dirty="0"/>
              <a:t>росте там, де </a:t>
            </a:r>
            <a:r>
              <a:rPr lang="ru-RU" sz="2400" dirty="0" err="1"/>
              <a:t>багато</a:t>
            </a:r>
            <a:r>
              <a:rPr lang="ru-RU" sz="2400" dirty="0"/>
              <a:t> </a:t>
            </a:r>
            <a:r>
              <a:rPr lang="ru-RU" sz="2400" dirty="0" err="1"/>
              <a:t>вологи</a:t>
            </a:r>
            <a:r>
              <a:rPr lang="ru-RU" sz="2400" dirty="0"/>
              <a:t>. </a:t>
            </a:r>
            <a:r>
              <a:rPr lang="ru-RU" sz="2400" dirty="0" err="1"/>
              <a:t>Близько</a:t>
            </a:r>
            <a:r>
              <a:rPr lang="ru-RU" sz="2400" dirty="0"/>
              <a:t> </a:t>
            </a:r>
            <a:r>
              <a:rPr lang="ru-RU" sz="2400" dirty="0" smtClean="0"/>
              <a:t>30 </a:t>
            </a:r>
            <a:r>
              <a:rPr lang="ru-RU" sz="2400" dirty="0" err="1" smtClean="0"/>
              <a:t>видів</a:t>
            </a:r>
            <a:r>
              <a:rPr lang="ru-RU" sz="2400" dirty="0" smtClean="0"/>
              <a:t> </a:t>
            </a:r>
            <a:r>
              <a:rPr lang="ru-RU" sz="2400" dirty="0"/>
              <a:t>верб </a:t>
            </a:r>
            <a:r>
              <a:rPr lang="ru-RU" sz="2400" dirty="0" err="1"/>
              <a:t>ростуть</a:t>
            </a:r>
            <a:r>
              <a:rPr lang="ru-RU" sz="2400" dirty="0"/>
              <a:t> </a:t>
            </a:r>
            <a:r>
              <a:rPr lang="ru-RU" sz="2400" dirty="0" smtClean="0"/>
              <a:t>в </a:t>
            </a:r>
            <a:r>
              <a:rPr lang="ru-RU" sz="2400" dirty="0" err="1" smtClean="0"/>
              <a:t>Україні</a:t>
            </a:r>
            <a:r>
              <a:rPr lang="ru-RU" sz="2400" dirty="0" smtClean="0"/>
              <a:t>. </a:t>
            </a:r>
            <a:r>
              <a:rPr lang="ru-RU" sz="2400" dirty="0" err="1" smtClean="0"/>
              <a:t>Квіточками</a:t>
            </a:r>
            <a:r>
              <a:rPr lang="ru-RU" sz="2400" dirty="0" smtClean="0"/>
              <a:t> </a:t>
            </a:r>
            <a:r>
              <a:rPr lang="ru-RU" sz="2400" dirty="0" err="1" smtClean="0"/>
              <a:t>верби</a:t>
            </a:r>
            <a:r>
              <a:rPr lang="ru-RU" sz="2400" dirty="0" smtClean="0"/>
              <a:t> є котики. В </a:t>
            </a:r>
            <a:r>
              <a:rPr lang="ru-RU" sz="2400" dirty="0" err="1" smtClean="0"/>
              <a:t>народі</a:t>
            </a:r>
            <a:r>
              <a:rPr lang="ru-RU" sz="2400" dirty="0" smtClean="0"/>
              <a:t> </a:t>
            </a:r>
            <a:r>
              <a:rPr lang="ru-RU" sz="2400" dirty="0" err="1" smtClean="0"/>
              <a:t>кажуть</a:t>
            </a:r>
            <a:r>
              <a:rPr lang="ru-RU" sz="2400" dirty="0" smtClean="0"/>
              <a:t>: «</a:t>
            </a:r>
            <a:r>
              <a:rPr lang="uk-UA" sz="2400" dirty="0" smtClean="0"/>
              <a:t>Зацвіла </a:t>
            </a:r>
            <a:r>
              <a:rPr lang="uk-UA" sz="2400" dirty="0"/>
              <a:t>верба - прийшла весна</a:t>
            </a:r>
            <a:r>
              <a:rPr lang="uk-UA" sz="2400" dirty="0" smtClean="0"/>
              <a:t>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50890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17189" r="27609" b="65648"/>
          <a:stretch/>
        </p:blipFill>
        <p:spPr>
          <a:xfrm>
            <a:off x="637221" y="2175028"/>
            <a:ext cx="11007611" cy="2124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668481" y="1222726"/>
            <a:ext cx="8732066" cy="80352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Родзинці </a:t>
            </a:r>
            <a:r>
              <a:rPr lang="ru-RU" sz="2400" b="1" dirty="0" err="1">
                <a:solidFill>
                  <a:srgbClr val="0070C0"/>
                </a:solidFill>
              </a:rPr>
              <a:t>цікаво</a:t>
            </a:r>
            <a:r>
              <a:rPr lang="ru-RU" sz="2400" b="1" dirty="0">
                <a:solidFill>
                  <a:srgbClr val="0070C0"/>
                </a:solidFill>
              </a:rPr>
              <a:t> знати, яка </a:t>
            </a:r>
            <a:r>
              <a:rPr lang="ru-RU" sz="2400" b="1" dirty="0" err="1">
                <a:solidFill>
                  <a:srgbClr val="0070C0"/>
                </a:solidFill>
              </a:rPr>
              <a:t>рослина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тобі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найбільше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подобається</a:t>
            </a:r>
            <a:r>
              <a:rPr lang="ru-RU" sz="2400" b="1" dirty="0">
                <a:solidFill>
                  <a:srgbClr val="0070C0"/>
                </a:solidFill>
              </a:rPr>
              <a:t>. </a:t>
            </a:r>
            <a:r>
              <a:rPr lang="ru-RU" sz="2400" b="1" dirty="0" smtClean="0">
                <a:solidFill>
                  <a:srgbClr val="0070C0"/>
                </a:solidFill>
              </a:rPr>
              <a:t>Запиши </a:t>
            </a:r>
            <a:r>
              <a:rPr lang="ru-RU" sz="2400" b="1" dirty="0">
                <a:solidFill>
                  <a:srgbClr val="0070C0"/>
                </a:solidFill>
              </a:rPr>
              <a:t>свою </a:t>
            </a:r>
            <a:r>
              <a:rPr lang="ru-RU" sz="2400" b="1" dirty="0" err="1">
                <a:solidFill>
                  <a:srgbClr val="0070C0"/>
                </a:solidFill>
              </a:rPr>
              <a:t>відповідь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56" t="43379" r="41594" b="47283"/>
          <a:stretch/>
        </p:blipFill>
        <p:spPr>
          <a:xfrm>
            <a:off x="542821" y="2188818"/>
            <a:ext cx="4994565" cy="8535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55" t="54766" r="34093" b="33057"/>
          <a:stretch/>
        </p:blipFill>
        <p:spPr>
          <a:xfrm>
            <a:off x="5058760" y="2176900"/>
            <a:ext cx="6222514" cy="111307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515" t="79170" r="34729" b="8671"/>
          <a:stretch/>
        </p:blipFill>
        <p:spPr>
          <a:xfrm>
            <a:off x="5537386" y="3235896"/>
            <a:ext cx="2878005" cy="11114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232" y="3452328"/>
            <a:ext cx="2094630" cy="3043480"/>
          </a:xfrm>
          <a:prstGeom prst="rect">
            <a:avLst/>
          </a:prstGeom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6041570"/>
            <a:ext cx="1054100" cy="816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38922" y="489895"/>
            <a:ext cx="8732066" cy="6457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Допоможи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Родзинці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185221" y="4467197"/>
            <a:ext cx="6545122" cy="71440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Розкажи</a:t>
            </a:r>
            <a:r>
              <a:rPr lang="ru-RU" sz="2400" b="1" dirty="0" smtClean="0"/>
              <a:t>, </a:t>
            </a:r>
            <a:r>
              <a:rPr lang="ru-RU" sz="2400" b="1" dirty="0" err="1"/>
              <a:t>чому</a:t>
            </a:r>
            <a:r>
              <a:rPr lang="ru-RU" sz="2400" b="1" dirty="0"/>
              <a:t> </a:t>
            </a:r>
            <a:r>
              <a:rPr lang="ru-RU" sz="2400" b="1" dirty="0" err="1"/>
              <a:t>ця</a:t>
            </a:r>
            <a:r>
              <a:rPr lang="ru-RU" sz="2400" b="1" dirty="0"/>
              <a:t> </a:t>
            </a:r>
            <a:r>
              <a:rPr lang="ru-RU" sz="2400" b="1" dirty="0" err="1"/>
              <a:t>рослина</a:t>
            </a:r>
            <a:r>
              <a:rPr lang="ru-RU" sz="2400" b="1" dirty="0"/>
              <a:t> </a:t>
            </a:r>
            <a:r>
              <a:rPr lang="ru-RU" sz="2400" b="1" dirty="0" err="1"/>
              <a:t>тобі</a:t>
            </a:r>
            <a:r>
              <a:rPr lang="ru-RU" sz="2400" b="1" dirty="0"/>
              <a:t> </a:t>
            </a:r>
            <a:r>
              <a:rPr lang="ru-RU" sz="2400" b="1" dirty="0" err="1" smtClean="0"/>
              <a:t>подобається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298" t="66721" r="33527" b="20012"/>
          <a:stretch/>
        </p:blipFill>
        <p:spPr>
          <a:xfrm>
            <a:off x="2339913" y="3163229"/>
            <a:ext cx="3096000" cy="121269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42" t="66721" r="63867" b="25008"/>
          <a:stretch/>
        </p:blipFill>
        <p:spPr>
          <a:xfrm>
            <a:off x="637221" y="3163229"/>
            <a:ext cx="1548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3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30085" y="500508"/>
            <a:ext cx="9535885" cy="11098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Розглянь </a:t>
            </a:r>
            <a:r>
              <a:rPr lang="ru-RU" sz="3600" b="1" dirty="0" err="1">
                <a:solidFill>
                  <a:schemeClr val="bg1"/>
                </a:solidFill>
              </a:rPr>
              <a:t>малюнки</a:t>
            </a:r>
            <a:r>
              <a:rPr lang="ru-RU" sz="3600" b="1" dirty="0">
                <a:solidFill>
                  <a:schemeClr val="bg1"/>
                </a:solidFill>
              </a:rPr>
              <a:t>. </a:t>
            </a:r>
            <a:r>
              <a:rPr lang="ru-RU" sz="3600" b="1" dirty="0" err="1">
                <a:solidFill>
                  <a:schemeClr val="bg1"/>
                </a:solidFill>
              </a:rPr>
              <a:t>Розкажи</a:t>
            </a:r>
            <a:r>
              <a:rPr lang="ru-RU" sz="3600" b="1" dirty="0">
                <a:solidFill>
                  <a:schemeClr val="bg1"/>
                </a:solidFill>
              </a:rPr>
              <a:t>, яку </a:t>
            </a:r>
            <a:r>
              <a:rPr lang="ru-RU" sz="3600" b="1" dirty="0" err="1">
                <a:solidFill>
                  <a:schemeClr val="bg1"/>
                </a:solidFill>
              </a:rPr>
              <a:t>користь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приносять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рослини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250" t="32741" r="31583" b="17333"/>
          <a:stretch/>
        </p:blipFill>
        <p:spPr>
          <a:xfrm>
            <a:off x="527050" y="1708331"/>
            <a:ext cx="8131628" cy="379551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6041570"/>
            <a:ext cx="1054100" cy="816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775367" y="1708330"/>
            <a:ext cx="2926775" cy="450741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70C0"/>
                </a:solidFill>
              </a:rPr>
              <a:t>Користь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рослин</a:t>
            </a:r>
            <a:r>
              <a:rPr lang="ru-RU" sz="2000" b="1" dirty="0" smtClean="0">
                <a:solidFill>
                  <a:srgbClr val="0070C0"/>
                </a:solidFill>
              </a:rPr>
              <a:t> для людей велика: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0070C0"/>
                </a:solidFill>
              </a:rPr>
              <a:t>Здорова їжа,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0070C0"/>
                </a:solidFill>
              </a:rPr>
              <a:t>Виготовлення соків,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0070C0"/>
                </a:solidFill>
              </a:rPr>
              <a:t>Дерев’яні меблі, столярні вироби,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0070C0"/>
                </a:solidFill>
              </a:rPr>
              <a:t>Музичні інструменти,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0070C0"/>
                </a:solidFill>
              </a:rPr>
              <a:t>Папір, олівці,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0070C0"/>
                </a:solidFill>
              </a:rPr>
              <a:t>З бавовни й льону виробляють нитки, з яких потім </a:t>
            </a:r>
            <a:r>
              <a:rPr lang="uk-UA" sz="2000" b="1" dirty="0" err="1" smtClean="0">
                <a:solidFill>
                  <a:srgbClr val="0070C0"/>
                </a:solidFill>
              </a:rPr>
              <a:t>тчуть</a:t>
            </a:r>
            <a:r>
              <a:rPr lang="uk-UA" sz="2000" b="1" dirty="0" smtClean="0">
                <a:solidFill>
                  <a:srgbClr val="0070C0"/>
                </a:solidFill>
              </a:rPr>
              <a:t> тканини для рушників, одягу, інших речей. </a:t>
            </a:r>
            <a:endParaRPr lang="uk-UA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653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45288</TotalTime>
  <Words>512</Words>
  <Application>Microsoft Office PowerPoint</Application>
  <PresentationFormat>Произвольный</PresentationFormat>
  <Paragraphs>95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3060</cp:revision>
  <dcterms:created xsi:type="dcterms:W3CDTF">2018-01-05T16:38:53Z</dcterms:created>
  <dcterms:modified xsi:type="dcterms:W3CDTF">2024-04-24T13:41:31Z</dcterms:modified>
</cp:coreProperties>
</file>