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1195" r:id="rId3"/>
    <p:sldId id="1201" r:id="rId4"/>
    <p:sldId id="1191" r:id="rId5"/>
    <p:sldId id="1192" r:id="rId6"/>
    <p:sldId id="1193" r:id="rId7"/>
    <p:sldId id="1200" r:id="rId8"/>
    <p:sldId id="1194" r:id="rId9"/>
    <p:sldId id="1135" r:id="rId10"/>
    <p:sldId id="1202" r:id="rId11"/>
    <p:sldId id="1100" r:id="rId12"/>
    <p:sldId id="1203" r:id="rId13"/>
    <p:sldId id="794" r:id="rId14"/>
    <p:sldId id="1204" r:id="rId15"/>
    <p:sldId id="85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295FFF"/>
    <a:srgbClr val="E838BA"/>
    <a:srgbClr val="EF71CE"/>
    <a:srgbClr val="463EDE"/>
    <a:srgbClr val="322ADA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3B5C78-E15B-4A60-BD1B-6E8C3212595F}" type="presOf" srcId="{E14F5D1D-2235-4A78-B962-6AB89CDB34AD}" destId="{93688CAB-E69F-4828-B1A4-C8BA928A3C5C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149C2CBC-2FA7-4CEE-AFEF-6907940AE17F}" type="presOf" srcId="{E85B6E4D-70A7-4DB1-A1A0-A1519B498753}" destId="{97AF4133-705B-422C-A43F-E1CBC8EB6FB8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2891762A-BE14-4173-93AA-3DEB84E17B72}" type="presOf" srcId="{43D7AFE5-A151-4A39-BE65-75D4FCB60E50}" destId="{ADD48452-783F-4794-8177-6F90FAAEFC3F}" srcOrd="0" destOrd="0" presId="urn:microsoft.com/office/officeart/2005/8/layout/radial4"/>
    <dgm:cxn modelId="{65E49CE8-6BD6-4846-A6AB-655F42CC6E8A}" type="presOf" srcId="{D4781B1E-F8C4-4597-843A-0EAE9000DD23}" destId="{E3DA2B5F-5B05-4A0B-A7DD-509193D4E17C}" srcOrd="0" destOrd="0" presId="urn:microsoft.com/office/officeart/2005/8/layout/radial4"/>
    <dgm:cxn modelId="{33D5ABB6-12CA-4B26-828E-49823BCFD273}" type="presOf" srcId="{0751368C-5490-4419-8EE3-56792E0EC74B}" destId="{CDA86CE5-EC7C-46F2-A933-03A0CFACB5F2}" srcOrd="0" destOrd="0" presId="urn:microsoft.com/office/officeart/2005/8/layout/radial4"/>
    <dgm:cxn modelId="{BB30D958-CFEB-4D16-94F6-8F6AE296CEF6}" type="presOf" srcId="{F016CD53-4314-44C8-8851-271A8386442A}" destId="{F21D2CB4-61F7-4C96-88D6-482ADA1F7E14}" srcOrd="0" destOrd="0" presId="urn:microsoft.com/office/officeart/2005/8/layout/radial4"/>
    <dgm:cxn modelId="{8662304A-6E94-4FA5-8100-0F8346DC467C}" type="presOf" srcId="{3F736675-4146-4E95-9E88-00E945979D80}" destId="{886191E9-BEED-4D49-9BC0-55CF97BBD098}" srcOrd="0" destOrd="0" presId="urn:microsoft.com/office/officeart/2005/8/layout/radial4"/>
    <dgm:cxn modelId="{1450BFD3-9F2E-484F-96CD-AE0F5797A933}" type="presOf" srcId="{FB51DD19-8365-4539-BC19-2E62842AA665}" destId="{57DF4519-05E7-4E60-B563-B73106BC51CA}" srcOrd="0" destOrd="0" presId="urn:microsoft.com/office/officeart/2005/8/layout/radial4"/>
    <dgm:cxn modelId="{CA463F79-954C-4203-A23C-4BCA15663115}" type="presOf" srcId="{2252AE63-8550-48D5-B76D-33F4776E21D7}" destId="{BB208B9D-B692-4ADE-BCA6-F15EAB400D8C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1BC0B5EB-6A93-4934-A39F-379EC9E7F644}" type="presOf" srcId="{46F52824-6C77-4C95-9D70-53F13A911034}" destId="{322D643B-98E7-48FB-B365-19A4E35E80BE}" srcOrd="0" destOrd="0" presId="urn:microsoft.com/office/officeart/2005/8/layout/radial4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C5FFC37E-83C0-4494-A87D-E5E3594C74E1}" type="presOf" srcId="{D11BE1E0-2FCF-4F5D-B40C-C9F46BE22818}" destId="{A1DA17EA-73B1-430F-B0C0-A6399710F092}" srcOrd="0" destOrd="0" presId="urn:microsoft.com/office/officeart/2005/8/layout/radial4"/>
    <dgm:cxn modelId="{36B60941-3C17-4EC7-A663-528DFAA0DB66}" type="presOf" srcId="{C7962517-4C5C-42CA-BFBB-E232FC2B266D}" destId="{2BCCC9C3-A556-4EBF-A2F7-AA7AE81151C5}" srcOrd="0" destOrd="0" presId="urn:microsoft.com/office/officeart/2005/8/layout/radial4"/>
    <dgm:cxn modelId="{E2B28B72-211D-4090-B6DF-B1DD5CB95EB0}" type="presParOf" srcId="{E3DA2B5F-5B05-4A0B-A7DD-509193D4E17C}" destId="{A1DA17EA-73B1-430F-B0C0-A6399710F092}" srcOrd="0" destOrd="0" presId="urn:microsoft.com/office/officeart/2005/8/layout/radial4"/>
    <dgm:cxn modelId="{9FE0E644-E9E8-47C7-8ED0-585D35C801C5}" type="presParOf" srcId="{E3DA2B5F-5B05-4A0B-A7DD-509193D4E17C}" destId="{322D643B-98E7-48FB-B365-19A4E35E80BE}" srcOrd="1" destOrd="0" presId="urn:microsoft.com/office/officeart/2005/8/layout/radial4"/>
    <dgm:cxn modelId="{C6494EF0-563E-4362-B8C2-98BFB8E953AB}" type="presParOf" srcId="{E3DA2B5F-5B05-4A0B-A7DD-509193D4E17C}" destId="{93688CAB-E69F-4828-B1A4-C8BA928A3C5C}" srcOrd="2" destOrd="0" presId="urn:microsoft.com/office/officeart/2005/8/layout/radial4"/>
    <dgm:cxn modelId="{D6ABAF46-E387-4A8F-B003-1F70981FD026}" type="presParOf" srcId="{E3DA2B5F-5B05-4A0B-A7DD-509193D4E17C}" destId="{97AF4133-705B-422C-A43F-E1CBC8EB6FB8}" srcOrd="3" destOrd="0" presId="urn:microsoft.com/office/officeart/2005/8/layout/radial4"/>
    <dgm:cxn modelId="{0E28EEE1-B2C9-4D96-A4DB-3A8C6F6856F6}" type="presParOf" srcId="{E3DA2B5F-5B05-4A0B-A7DD-509193D4E17C}" destId="{F21D2CB4-61F7-4C96-88D6-482ADA1F7E14}" srcOrd="4" destOrd="0" presId="urn:microsoft.com/office/officeart/2005/8/layout/radial4"/>
    <dgm:cxn modelId="{797671B5-84E5-4B67-974F-D72B7EA55943}" type="presParOf" srcId="{E3DA2B5F-5B05-4A0B-A7DD-509193D4E17C}" destId="{57DF4519-05E7-4E60-B563-B73106BC51CA}" srcOrd="5" destOrd="0" presId="urn:microsoft.com/office/officeart/2005/8/layout/radial4"/>
    <dgm:cxn modelId="{9CE405CF-18DB-40E9-8BF5-A6652EC0DB93}" type="presParOf" srcId="{E3DA2B5F-5B05-4A0B-A7DD-509193D4E17C}" destId="{2BCCC9C3-A556-4EBF-A2F7-AA7AE81151C5}" srcOrd="6" destOrd="0" presId="urn:microsoft.com/office/officeart/2005/8/layout/radial4"/>
    <dgm:cxn modelId="{A95F04A3-E885-470E-9065-1A79076A7849}" type="presParOf" srcId="{E3DA2B5F-5B05-4A0B-A7DD-509193D4E17C}" destId="{CDA86CE5-EC7C-46F2-A933-03A0CFACB5F2}" srcOrd="7" destOrd="0" presId="urn:microsoft.com/office/officeart/2005/8/layout/radial4"/>
    <dgm:cxn modelId="{59096D47-4456-4395-B83F-3E111F3B0DE0}" type="presParOf" srcId="{E3DA2B5F-5B05-4A0B-A7DD-509193D4E17C}" destId="{886191E9-BEED-4D49-9BC0-55CF97BBD098}" srcOrd="8" destOrd="0" presId="urn:microsoft.com/office/officeart/2005/8/layout/radial4"/>
    <dgm:cxn modelId="{42D8EEC8-C71A-4EDE-97A6-385347D687B9}" type="presParOf" srcId="{E3DA2B5F-5B05-4A0B-A7DD-509193D4E17C}" destId="{ADD48452-783F-4794-8177-6F90FAAEFC3F}" srcOrd="9" destOrd="0" presId="urn:microsoft.com/office/officeart/2005/8/layout/radial4"/>
    <dgm:cxn modelId="{514FDC80-FABE-407C-BBC0-C273CE36E7B9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23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4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2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1tseq7ij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100" y="4316552"/>
            <a:ext cx="10309860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000" b="1" dirty="0" err="1" smtClean="0">
                <a:solidFill>
                  <a:schemeClr val="bg1"/>
                </a:solidFill>
              </a:rPr>
              <a:t>Вірш</a:t>
            </a:r>
            <a:r>
              <a:rPr lang="ru-RU" sz="5000" b="1" dirty="0" smtClean="0">
                <a:solidFill>
                  <a:schemeClr val="bg1"/>
                </a:solidFill>
              </a:rPr>
              <a:t> </a:t>
            </a:r>
            <a:r>
              <a:rPr lang="ru-RU" sz="5000" b="1" dirty="0">
                <a:solidFill>
                  <a:schemeClr val="bg1"/>
                </a:solidFill>
              </a:rPr>
              <a:t>«</a:t>
            </a:r>
            <a:r>
              <a:rPr lang="ru-RU" sz="5000" b="1" dirty="0" err="1">
                <a:solidFill>
                  <a:schemeClr val="bg1"/>
                </a:solidFill>
              </a:rPr>
              <a:t>Навпакійко</a:t>
            </a:r>
            <a:r>
              <a:rPr lang="ru-RU" sz="5000" b="1" dirty="0">
                <a:solidFill>
                  <a:schemeClr val="bg1"/>
                </a:solidFill>
              </a:rPr>
              <a:t>» </a:t>
            </a:r>
            <a:endParaRPr lang="ru-RU" sz="5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5000" b="1" dirty="0" smtClean="0">
                <a:solidFill>
                  <a:schemeClr val="bg1"/>
                </a:solidFill>
              </a:rPr>
              <a:t>За </a:t>
            </a:r>
            <a:r>
              <a:rPr lang="ru-RU" sz="5000" b="1" dirty="0" err="1">
                <a:solidFill>
                  <a:schemeClr val="bg1"/>
                </a:solidFill>
              </a:rPr>
              <a:t>Тетяною</a:t>
            </a:r>
            <a:r>
              <a:rPr lang="ru-RU" sz="5000" b="1" dirty="0">
                <a:solidFill>
                  <a:schemeClr val="bg1"/>
                </a:solidFill>
              </a:rPr>
              <a:t> Лисенко</a:t>
            </a:r>
            <a:endParaRPr lang="uk-UA" sz="50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" b="29261"/>
          <a:stretch/>
        </p:blipFill>
        <p:spPr>
          <a:xfrm>
            <a:off x="902970" y="1600426"/>
            <a:ext cx="5693026" cy="211432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99910" y="1600426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</a:t>
            </a:r>
            <a:r>
              <a:rPr lang="uk-UA" sz="2800" b="1" dirty="0" smtClean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15192" y="1612604"/>
            <a:ext cx="6849048" cy="2502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/>
              <a:t>1. </a:t>
            </a:r>
            <a:r>
              <a:rPr lang="ru-RU" sz="2400" dirty="0" err="1"/>
              <a:t>Чому</a:t>
            </a:r>
            <a:r>
              <a:rPr lang="ru-RU" sz="2400" dirty="0"/>
              <a:t> </a:t>
            </a:r>
            <a:r>
              <a:rPr lang="ru-RU" sz="2400" dirty="0" err="1"/>
              <a:t>Сергійка</a:t>
            </a:r>
            <a:r>
              <a:rPr lang="ru-RU" sz="2400" dirty="0"/>
              <a:t> </a:t>
            </a:r>
            <a:r>
              <a:rPr lang="ru-RU" sz="2400" dirty="0" err="1"/>
              <a:t>називали</a:t>
            </a:r>
            <a:r>
              <a:rPr lang="ru-RU" sz="2400" dirty="0"/>
              <a:t> </a:t>
            </a:r>
            <a:r>
              <a:rPr lang="ru-RU" sz="2400" dirty="0" err="1"/>
              <a:t>Навпакійком</a:t>
            </a:r>
            <a:r>
              <a:rPr lang="ru-RU" sz="2400" dirty="0"/>
              <a:t>?</a:t>
            </a:r>
          </a:p>
          <a:p>
            <a:pPr algn="just"/>
            <a:r>
              <a:rPr lang="ru-RU" sz="2400" dirty="0"/>
              <a:t>2. Коли </a:t>
            </a:r>
            <a:r>
              <a:rPr lang="ru-RU" sz="2400" dirty="0" err="1"/>
              <a:t>Сергійко</a:t>
            </a:r>
            <a:r>
              <a:rPr lang="ru-RU" sz="2400" dirty="0"/>
              <a:t> почав </a:t>
            </a:r>
            <a:r>
              <a:rPr lang="ru-RU" sz="2400" dirty="0" err="1"/>
              <a:t>робити</a:t>
            </a:r>
            <a:r>
              <a:rPr lang="ru-RU" sz="2400" dirty="0"/>
              <a:t> те, </a:t>
            </a:r>
            <a:r>
              <a:rPr lang="ru-RU" sz="2400" dirty="0" err="1"/>
              <a:t>що</a:t>
            </a:r>
            <a:r>
              <a:rPr lang="ru-RU" sz="2400" dirty="0"/>
              <a:t> треба? </a:t>
            </a:r>
          </a:p>
          <a:p>
            <a:r>
              <a:rPr lang="ru-RU" sz="2400" dirty="0" smtClean="0"/>
              <a:t>3.Як </a:t>
            </a:r>
            <a:r>
              <a:rPr lang="ru-RU" sz="2400" dirty="0" err="1"/>
              <a:t>тато</a:t>
            </a:r>
            <a:r>
              <a:rPr lang="ru-RU" sz="2400" dirty="0"/>
              <a:t> й мама </a:t>
            </a:r>
            <a:r>
              <a:rPr lang="ru-RU" sz="2400" dirty="0" err="1"/>
              <a:t>навчились</a:t>
            </a:r>
            <a:r>
              <a:rPr lang="ru-RU" sz="2400" dirty="0"/>
              <a:t> </a:t>
            </a:r>
            <a:r>
              <a:rPr lang="ru-RU" sz="2400" dirty="0" err="1"/>
              <a:t>керувати</a:t>
            </a:r>
            <a:r>
              <a:rPr lang="ru-RU" sz="2400" dirty="0"/>
              <a:t> </a:t>
            </a:r>
            <a:r>
              <a:rPr lang="ru-RU" sz="2400" dirty="0" err="1"/>
              <a:t>Сергійком</a:t>
            </a:r>
            <a:r>
              <a:rPr lang="ru-RU" sz="2400" dirty="0"/>
              <a:t>?</a:t>
            </a:r>
          </a:p>
          <a:p>
            <a:pPr algn="just"/>
            <a:r>
              <a:rPr lang="ru-RU" sz="2400" dirty="0" smtClean="0"/>
              <a:t>4.Хто </a:t>
            </a:r>
            <a:r>
              <a:rPr lang="ru-RU" sz="2400" dirty="0" err="1"/>
              <a:t>виявився</a:t>
            </a:r>
            <a:r>
              <a:rPr lang="ru-RU" sz="2400" dirty="0"/>
              <a:t> </a:t>
            </a:r>
            <a:r>
              <a:rPr lang="ru-RU" sz="2400" dirty="0" err="1"/>
              <a:t>хитрішим</a:t>
            </a:r>
            <a:r>
              <a:rPr lang="ru-RU" sz="2400" dirty="0"/>
              <a:t> – батьки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 smtClean="0"/>
              <a:t>Сергійко</a:t>
            </a:r>
            <a:r>
              <a:rPr lang="ru-RU" sz="2400" dirty="0" smtClean="0"/>
              <a:t>?</a:t>
            </a:r>
            <a:endParaRPr lang="ru-RU" sz="2400" dirty="0"/>
          </a:p>
          <a:p>
            <a:r>
              <a:rPr lang="ru-RU" sz="2400" dirty="0" smtClean="0"/>
              <a:t>5.Знайди </a:t>
            </a:r>
            <a:r>
              <a:rPr lang="ru-RU" sz="2400" dirty="0"/>
              <a:t>і прочитай рядки,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відповідають</a:t>
            </a:r>
            <a:r>
              <a:rPr lang="ru-RU" sz="2400" dirty="0"/>
              <a:t> </a:t>
            </a:r>
            <a:r>
              <a:rPr lang="ru-RU" sz="2400" dirty="0" err="1"/>
              <a:t>малюнкам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612604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32536" y="45155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35" y="4183682"/>
            <a:ext cx="1810992" cy="221972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875" y="4183682"/>
            <a:ext cx="1907015" cy="222150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5355" b="1059"/>
          <a:stretch/>
        </p:blipFill>
        <p:spPr>
          <a:xfrm>
            <a:off x="8492117" y="4183682"/>
            <a:ext cx="3345566" cy="221972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5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5349" y="543086"/>
            <a:ext cx="8732066" cy="8513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Читаємо швидко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8" y="4907902"/>
            <a:ext cx="1882004" cy="18820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2373" y="3156802"/>
            <a:ext cx="2472130" cy="361797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0725" y="1674802"/>
            <a:ext cx="2761347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хлопчик  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330723" y="2375318"/>
            <a:ext cx="276134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навпакійко</a:t>
            </a: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30724" y="3092122"/>
            <a:ext cx="276134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зранку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330725" y="3792638"/>
            <a:ext cx="2761348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калюжі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330723" y="4558448"/>
            <a:ext cx="2761349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залюбки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7190400" y="1674802"/>
            <a:ext cx="273084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сандалики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190401" y="2391606"/>
            <a:ext cx="273084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склянка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7190402" y="3092122"/>
            <a:ext cx="2730840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ru-RU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машинка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190401" y="3857932"/>
            <a:ext cx="2730841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хвилинка 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190400" y="4558447"/>
            <a:ext cx="2730842" cy="6191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uk-UA" altLang="ru-RU" sz="4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батьки </a:t>
            </a:r>
            <a:endParaRPr lang="ru-RU" altLang="ru-RU" sz="4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53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40214" y="560045"/>
            <a:ext cx="9224799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0213" y="1359724"/>
            <a:ext cx="9224799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речення. Який розділовий знак стоїть в кінці речень?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вони за інтонацією? Дай відповіді на запитання.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1926" y="2785588"/>
            <a:ext cx="61347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розсмішити</a:t>
            </a:r>
            <a:r>
              <a:rPr lang="ru-RU" sz="2400" b="1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1926" y="5231963"/>
            <a:ext cx="5528944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відповідь на одне із запитань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1926" y="2286358"/>
            <a:ext cx="61347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smtClean="0"/>
              <a:t>тебе </a:t>
            </a:r>
            <a:r>
              <a:rPr lang="ru-RU" sz="2400" b="1" dirty="0" err="1"/>
              <a:t>обійняти</a:t>
            </a:r>
            <a:r>
              <a:rPr lang="ru-RU" sz="2400" b="1" dirty="0"/>
              <a:t> в </a:t>
            </a:r>
            <a:r>
              <a:rPr lang="ru-RU" sz="2400" b="1" dirty="0" err="1"/>
              <a:t>складні</a:t>
            </a:r>
            <a:r>
              <a:rPr lang="ru-RU" sz="2400" b="1" dirty="0"/>
              <a:t> </a:t>
            </a:r>
            <a:r>
              <a:rPr lang="ru-RU" sz="2400" b="1" dirty="0" err="1" smtClean="0"/>
              <a:t>миті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1926" y="3283183"/>
            <a:ext cx="6134734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помовчати</a:t>
            </a:r>
            <a:r>
              <a:rPr lang="ru-RU" sz="2400" b="1" dirty="0"/>
              <a:t> </a:t>
            </a:r>
            <a:r>
              <a:rPr lang="ru-RU" sz="2400" b="1" dirty="0" err="1"/>
              <a:t>поруч</a:t>
            </a:r>
            <a:r>
              <a:rPr lang="ru-RU" sz="2400" b="1" dirty="0"/>
              <a:t>?</a:t>
            </a:r>
          </a:p>
        </p:txBody>
      </p:sp>
      <p:pic>
        <p:nvPicPr>
          <p:cNvPr id="1026" name="Picture 2" descr="D:\Картинки до тестів\Людина\Руденька за парто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4" y="2286359"/>
            <a:ext cx="2304968" cy="282544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1926" y="3799499"/>
            <a:ext cx="613473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пояснити</a:t>
            </a:r>
            <a:r>
              <a:rPr lang="ru-RU" sz="2400" b="1" dirty="0"/>
              <a:t> </a:t>
            </a:r>
            <a:r>
              <a:rPr lang="ru-RU" sz="2400" b="1" dirty="0" err="1"/>
              <a:t>незрозуміле</a:t>
            </a:r>
            <a:r>
              <a:rPr lang="ru-RU" sz="2400" b="1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1926" y="4280809"/>
            <a:ext cx="6134734" cy="83099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допомогти</a:t>
            </a:r>
            <a:r>
              <a:rPr lang="ru-RU" sz="2400" b="1" dirty="0"/>
              <a:t> </a:t>
            </a:r>
            <a:r>
              <a:rPr lang="ru-RU" sz="2400" b="1" dirty="0" err="1"/>
              <a:t>зробити</a:t>
            </a:r>
            <a:r>
              <a:rPr lang="ru-RU" sz="2400" b="1" dirty="0"/>
              <a:t> те,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немає</a:t>
            </a:r>
            <a:r>
              <a:rPr lang="ru-RU" sz="2400" b="1" dirty="0"/>
              <a:t> сил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вміння</a:t>
            </a:r>
            <a:r>
              <a:rPr lang="ru-RU" sz="24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3271" y="5238035"/>
            <a:ext cx="4396739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Мене смішить мій друг Павло.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4686" y="492418"/>
            <a:ext cx="9089494" cy="8563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9341" y="1431429"/>
            <a:ext cx="5800183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читали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кого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йшлося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кого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розповідається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Навпакійко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цінного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узяв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уроку для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себе?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порад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дорослих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прислухатися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сподобалося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Нехочундії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763264" y="1348739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258839" y="1431429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6" y="574541"/>
            <a:ext cx="8732067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714378705"/>
              </p:ext>
            </p:extLst>
          </p:nvPr>
        </p:nvGraphicFramePr>
        <p:xfrm>
          <a:off x="1543050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941326" y="1327262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30197" y="453612"/>
            <a:ext cx="8811364" cy="746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198" y="2183362"/>
            <a:ext cx="1318727" cy="13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81126" y="506286"/>
            <a:ext cx="8732066" cy="8538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3954780" y="1789547"/>
            <a:ext cx="6829862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Дзвоник дзвенить, не стихає,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Школярів усіх </a:t>
            </a:r>
            <a:r>
              <a:rPr lang="uk-UA" sz="3600" b="1" dirty="0" err="1">
                <a:solidFill>
                  <a:schemeClr val="bg1"/>
                </a:solidFill>
              </a:rPr>
              <a:t>скликає</a:t>
            </a:r>
            <a:r>
              <a:rPr lang="uk-UA" sz="3600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«Гей</a:t>
            </a:r>
            <a:r>
              <a:rPr lang="uk-UA" sz="3600" b="1" dirty="0">
                <a:solidFill>
                  <a:schemeClr val="bg1"/>
                </a:solidFill>
              </a:rPr>
              <a:t>, до класу поспішайте,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місця свої </a:t>
            </a:r>
            <a:r>
              <a:rPr lang="uk-UA" sz="3600" b="1" dirty="0" smtClean="0">
                <a:solidFill>
                  <a:schemeClr val="bg1"/>
                </a:solidFill>
              </a:rPr>
              <a:t>сідайте!»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CE9616-01C8-4472-BC3F-DFE8861D0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9" r="17213"/>
          <a:stretch/>
        </p:blipFill>
        <p:spPr>
          <a:xfrm>
            <a:off x="1242431" y="1789547"/>
            <a:ext cx="2466110" cy="392203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13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26614" y="506286"/>
            <a:ext cx="9538772" cy="8538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 smtClean="0">
                <a:solidFill>
                  <a:schemeClr val="bg1"/>
                </a:solidFill>
              </a:rPr>
              <a:t>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6614" y="1430961"/>
            <a:ext cx="953877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Коли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людина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відчуває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себе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самотньою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то часто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забуває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просити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про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допомогу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своєму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колі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підтримки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Впевнена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поряд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Тобою є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ті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обійняти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пояснити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допомогти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підтримати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розсмішити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назви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їх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ердце 3"/>
          <p:cNvSpPr/>
          <p:nvPr/>
        </p:nvSpPr>
        <p:spPr>
          <a:xfrm rot="20808462">
            <a:off x="540836" y="2647886"/>
            <a:ext cx="2942667" cy="27331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Тебе </a:t>
            </a:r>
            <a:r>
              <a:rPr lang="ru-RU" sz="2000" b="1" dirty="0" err="1"/>
              <a:t>обійняти</a:t>
            </a:r>
            <a:r>
              <a:rPr lang="ru-RU" sz="2000" b="1" dirty="0"/>
              <a:t> в </a:t>
            </a:r>
            <a:r>
              <a:rPr lang="ru-RU" sz="2000" b="1" dirty="0" err="1"/>
              <a:t>складні</a:t>
            </a:r>
            <a:r>
              <a:rPr lang="ru-RU" sz="2000" b="1" dirty="0"/>
              <a:t> </a:t>
            </a:r>
            <a:r>
              <a:rPr lang="ru-RU" sz="2000" b="1" dirty="0" err="1" smtClean="0"/>
              <a:t>миті</a:t>
            </a:r>
            <a:r>
              <a:rPr lang="ru-RU" sz="2000" b="1" dirty="0" smtClean="0"/>
              <a:t>? </a:t>
            </a:r>
          </a:p>
          <a:p>
            <a:pPr algn="ctr"/>
            <a:r>
              <a:rPr lang="uk-UA" sz="2000" b="1" dirty="0" smtClean="0"/>
              <a:t>_________</a:t>
            </a:r>
            <a:endParaRPr lang="ru-RU" sz="2000" b="1" dirty="0"/>
          </a:p>
        </p:txBody>
      </p:sp>
      <p:sp>
        <p:nvSpPr>
          <p:cNvPr id="9" name="Сердце 8"/>
          <p:cNvSpPr/>
          <p:nvPr/>
        </p:nvSpPr>
        <p:spPr>
          <a:xfrm rot="798909">
            <a:off x="8639970" y="2647364"/>
            <a:ext cx="3018711" cy="2427143"/>
          </a:xfrm>
          <a:prstGeom prst="hear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пояснити</a:t>
            </a:r>
            <a:r>
              <a:rPr lang="ru-RU" sz="2000" b="1" dirty="0"/>
              <a:t> </a:t>
            </a:r>
            <a:r>
              <a:rPr lang="ru-RU" sz="2000" b="1" dirty="0" err="1" smtClean="0"/>
              <a:t>незрозуміле</a:t>
            </a:r>
            <a:r>
              <a:rPr lang="ru-RU" sz="2000" b="1" dirty="0" smtClean="0"/>
              <a:t>?</a:t>
            </a:r>
          </a:p>
          <a:p>
            <a:pPr algn="ctr"/>
            <a:r>
              <a:rPr lang="ru-RU" sz="2000" b="1" dirty="0" smtClean="0"/>
              <a:t>__________ </a:t>
            </a:r>
            <a:endParaRPr lang="ru-RU" sz="2000" b="1" dirty="0"/>
          </a:p>
        </p:txBody>
      </p:sp>
      <p:sp>
        <p:nvSpPr>
          <p:cNvPr id="10" name="Сердце 9"/>
          <p:cNvSpPr/>
          <p:nvPr/>
        </p:nvSpPr>
        <p:spPr>
          <a:xfrm>
            <a:off x="3978592" y="2390427"/>
            <a:ext cx="4234815" cy="3063472"/>
          </a:xfrm>
          <a:prstGeom prst="hear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допомогти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те, на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немає</a:t>
            </a:r>
            <a:r>
              <a:rPr lang="ru-RU" sz="2000" b="1" dirty="0"/>
              <a:t> сил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 smtClean="0"/>
              <a:t>вміння</a:t>
            </a:r>
            <a:r>
              <a:rPr lang="ru-RU" sz="2000" b="1" dirty="0" smtClean="0"/>
              <a:t>?</a:t>
            </a:r>
          </a:p>
          <a:p>
            <a:pPr algn="ctr"/>
            <a:r>
              <a:rPr lang="uk-UA" sz="2000" b="1" dirty="0" smtClean="0"/>
              <a:t>_______________</a:t>
            </a:r>
            <a:endParaRPr lang="ru-RU" sz="2000" b="1" dirty="0"/>
          </a:p>
        </p:txBody>
      </p:sp>
      <p:sp>
        <p:nvSpPr>
          <p:cNvPr id="11" name="Сердце 10"/>
          <p:cNvSpPr/>
          <p:nvPr/>
        </p:nvSpPr>
        <p:spPr>
          <a:xfrm rot="20626415">
            <a:off x="6919912" y="4179880"/>
            <a:ext cx="2586990" cy="213383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помовчати</a:t>
            </a:r>
            <a:r>
              <a:rPr lang="ru-RU" sz="2000" b="1" dirty="0"/>
              <a:t> </a:t>
            </a:r>
            <a:r>
              <a:rPr lang="ru-RU" sz="2000" b="1" dirty="0" err="1" smtClean="0"/>
              <a:t>поруч</a:t>
            </a:r>
            <a:r>
              <a:rPr lang="ru-RU" sz="2000" b="1" dirty="0" smtClean="0"/>
              <a:t>?</a:t>
            </a:r>
          </a:p>
          <a:p>
            <a:pPr algn="ctr"/>
            <a:r>
              <a:rPr lang="uk-UA" sz="2000" b="1" dirty="0" smtClean="0"/>
              <a:t>________</a:t>
            </a:r>
            <a:endParaRPr lang="ru-RU" sz="2000" b="1" dirty="0"/>
          </a:p>
        </p:txBody>
      </p:sp>
      <p:sp>
        <p:nvSpPr>
          <p:cNvPr id="12" name="Сердце 11"/>
          <p:cNvSpPr/>
          <p:nvPr/>
        </p:nvSpPr>
        <p:spPr>
          <a:xfrm rot="793747">
            <a:off x="2800860" y="4333444"/>
            <a:ext cx="2835634" cy="213383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 smtClean="0"/>
              <a:t>розсмішити</a:t>
            </a:r>
            <a:r>
              <a:rPr lang="ru-RU" sz="2000" b="1" dirty="0" smtClean="0"/>
              <a:t>?</a:t>
            </a:r>
          </a:p>
          <a:p>
            <a:pPr algn="ctr"/>
            <a:r>
              <a:rPr lang="uk-UA" sz="2000" b="1" dirty="0" smtClean="0"/>
              <a:t>_________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875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426" y="494529"/>
            <a:ext cx="8732066" cy="9049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7550" y="1684354"/>
            <a:ext cx="7028835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Яр</a:t>
            </a:r>
            <a:r>
              <a:rPr lang="ru-RU" sz="3200" b="1" dirty="0">
                <a:solidFill>
                  <a:srgbClr val="FFFF00"/>
                </a:solidFill>
              </a:rPr>
              <a:t>, </a:t>
            </a:r>
            <a:r>
              <a:rPr lang="ru-RU" sz="3200" b="1" dirty="0" smtClean="0">
                <a:solidFill>
                  <a:srgbClr val="FFFF00"/>
                </a:solidFill>
              </a:rPr>
              <a:t>яр</a:t>
            </a:r>
            <a:r>
              <a:rPr lang="ru-RU" sz="3200" b="1" dirty="0">
                <a:solidFill>
                  <a:srgbClr val="FFFF00"/>
                </a:solidFill>
              </a:rPr>
              <a:t>, </a:t>
            </a:r>
            <a:r>
              <a:rPr lang="ru-RU" sz="3200" b="1" dirty="0" smtClean="0">
                <a:solidFill>
                  <a:srgbClr val="FFFF00"/>
                </a:solidFill>
              </a:rPr>
              <a:t>яр</a:t>
            </a:r>
            <a:r>
              <a:rPr lang="ru-RU" sz="3200" b="1" dirty="0">
                <a:solidFill>
                  <a:srgbClr val="FFFF00"/>
                </a:solidFill>
              </a:rPr>
              <a:t>— </a:t>
            </a:r>
            <a:r>
              <a:rPr lang="uk-UA" sz="3200" b="1" dirty="0">
                <a:solidFill>
                  <a:srgbClr val="FFFF00"/>
                </a:solidFill>
              </a:rPr>
              <a:t>гуляє школяр</a:t>
            </a:r>
            <a:r>
              <a:rPr lang="ru-RU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ru-RU" sz="3200" b="1" dirty="0">
                <a:solidFill>
                  <a:srgbClr val="FFFF00"/>
                </a:solidFill>
              </a:rPr>
              <a:t>Ра, </a:t>
            </a:r>
            <a:r>
              <a:rPr lang="ru-RU" sz="3200" b="1" dirty="0" err="1">
                <a:solidFill>
                  <a:srgbClr val="FFFF00"/>
                </a:solidFill>
              </a:rPr>
              <a:t>ра</a:t>
            </a:r>
            <a:r>
              <a:rPr lang="ru-RU" sz="3200" b="1" dirty="0">
                <a:solidFill>
                  <a:srgbClr val="FFFF00"/>
                </a:solidFill>
              </a:rPr>
              <a:t>, </a:t>
            </a:r>
            <a:r>
              <a:rPr lang="ru-RU" sz="3200" b="1" dirty="0" err="1">
                <a:solidFill>
                  <a:srgbClr val="FFFF00"/>
                </a:solidFill>
              </a:rPr>
              <a:t>ра</a:t>
            </a:r>
            <a:r>
              <a:rPr lang="ru-RU" sz="3200" b="1" dirty="0">
                <a:solidFill>
                  <a:srgbClr val="FFFF00"/>
                </a:solidFill>
              </a:rPr>
              <a:t>— </a:t>
            </a:r>
            <a:r>
              <a:rPr lang="uk-UA" sz="3200" b="1" dirty="0">
                <a:solidFill>
                  <a:srgbClr val="FFFF00"/>
                </a:solidFill>
              </a:rPr>
              <a:t>дуже рада дітвора</a:t>
            </a:r>
            <a:r>
              <a:rPr lang="ru-RU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uk-UA" sz="3200" b="1" dirty="0" err="1">
                <a:solidFill>
                  <a:srgbClr val="FFFF00"/>
                </a:solidFill>
              </a:rPr>
              <a:t>Ру</a:t>
            </a:r>
            <a:r>
              <a:rPr lang="uk-UA" sz="3200" b="1" dirty="0">
                <a:solidFill>
                  <a:srgbClr val="FFFF00"/>
                </a:solidFill>
              </a:rPr>
              <a:t>, </a:t>
            </a:r>
            <a:r>
              <a:rPr lang="uk-UA" sz="3200" b="1" dirty="0" err="1">
                <a:solidFill>
                  <a:srgbClr val="FFFF00"/>
                </a:solidFill>
              </a:rPr>
              <a:t>ру</a:t>
            </a:r>
            <a:r>
              <a:rPr lang="uk-UA" sz="3200" b="1" dirty="0">
                <a:solidFill>
                  <a:srgbClr val="FFFF00"/>
                </a:solidFill>
              </a:rPr>
              <a:t>, </a:t>
            </a:r>
            <a:r>
              <a:rPr lang="uk-UA" sz="3200" b="1" dirty="0" err="1">
                <a:solidFill>
                  <a:srgbClr val="FFFF00"/>
                </a:solidFill>
              </a:rPr>
              <a:t>ру</a:t>
            </a:r>
            <a:r>
              <a:rPr lang="uk-UA" sz="3200" b="1" dirty="0">
                <a:solidFill>
                  <a:srgbClr val="FFFF00"/>
                </a:solidFill>
              </a:rPr>
              <a:t>— ручку в школу я беру.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Ро, ро, ро— </a:t>
            </a:r>
            <a:r>
              <a:rPr lang="uk-UA" sz="3200" b="1" dirty="0" err="1">
                <a:solidFill>
                  <a:srgbClr val="FFFF00"/>
                </a:solidFill>
              </a:rPr>
              <a:t>їдем</a:t>
            </a:r>
            <a:r>
              <a:rPr lang="uk-UA" sz="3200" b="1" dirty="0">
                <a:solidFill>
                  <a:srgbClr val="FFFF00"/>
                </a:solidFill>
              </a:rPr>
              <a:t> на метро.</a:t>
            </a:r>
          </a:p>
          <a:p>
            <a:r>
              <a:rPr lang="ru-RU" sz="3200" b="1" dirty="0">
                <a:solidFill>
                  <a:srgbClr val="FFFF00"/>
                </a:solidFill>
              </a:rPr>
              <a:t>Ар, ар, ар— </a:t>
            </a:r>
            <a:r>
              <a:rPr lang="uk-UA" sz="3200" b="1" dirty="0">
                <a:solidFill>
                  <a:srgbClr val="FFFF00"/>
                </a:solidFill>
              </a:rPr>
              <a:t>виходить білий пар</a:t>
            </a:r>
            <a:r>
              <a:rPr lang="ru-RU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ru-RU" sz="3200" b="1" dirty="0">
                <a:solidFill>
                  <a:srgbClr val="FFFF00"/>
                </a:solidFill>
              </a:rPr>
              <a:t>Ир, </a:t>
            </a:r>
            <a:r>
              <a:rPr lang="ru-RU" sz="3200" b="1" dirty="0" err="1">
                <a:solidFill>
                  <a:srgbClr val="FFFF00"/>
                </a:solidFill>
              </a:rPr>
              <a:t>ир</a:t>
            </a:r>
            <a:r>
              <a:rPr lang="ru-RU" sz="3200" b="1" dirty="0">
                <a:solidFill>
                  <a:srgbClr val="FFFF00"/>
                </a:solidFill>
              </a:rPr>
              <a:t>, </a:t>
            </a:r>
            <a:r>
              <a:rPr lang="ru-RU" sz="3200" b="1" dirty="0" err="1">
                <a:solidFill>
                  <a:srgbClr val="FFFF00"/>
                </a:solidFill>
              </a:rPr>
              <a:t>ир</a:t>
            </a:r>
            <a:r>
              <a:rPr lang="ru-RU" sz="3200" b="1" dirty="0">
                <a:solidFill>
                  <a:srgbClr val="FFFF00"/>
                </a:solidFill>
              </a:rPr>
              <a:t>— я люблю </a:t>
            </a:r>
            <a:r>
              <a:rPr lang="uk-UA" sz="3200" b="1" dirty="0">
                <a:solidFill>
                  <a:srgbClr val="FFFF00"/>
                </a:solidFill>
              </a:rPr>
              <a:t>інжир</a:t>
            </a:r>
            <a:r>
              <a:rPr lang="ru-RU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Ер, ер, ер—мій тато шофер.</a:t>
            </a:r>
          </a:p>
          <a:p>
            <a:r>
              <a:rPr lang="uk-UA" sz="3200" b="1" dirty="0" err="1">
                <a:solidFill>
                  <a:srgbClr val="FFFF00"/>
                </a:solidFill>
              </a:rPr>
              <a:t>Ор</a:t>
            </a:r>
            <a:r>
              <a:rPr lang="uk-UA" sz="3200" b="1" dirty="0">
                <a:solidFill>
                  <a:srgbClr val="FFFF00"/>
                </a:solidFill>
              </a:rPr>
              <a:t>, </a:t>
            </a:r>
            <a:r>
              <a:rPr lang="uk-UA" sz="3200" b="1" dirty="0" err="1">
                <a:solidFill>
                  <a:srgbClr val="FFFF00"/>
                </a:solidFill>
              </a:rPr>
              <a:t>ор</a:t>
            </a:r>
            <a:r>
              <a:rPr lang="uk-UA" sz="3200" b="1" dirty="0">
                <a:solidFill>
                  <a:srgbClr val="FFFF00"/>
                </a:solidFill>
              </a:rPr>
              <a:t>, </a:t>
            </a:r>
            <a:r>
              <a:rPr lang="uk-UA" sz="3200" b="1" dirty="0" err="1">
                <a:solidFill>
                  <a:srgbClr val="FFFF00"/>
                </a:solidFill>
              </a:rPr>
              <a:t>ор</a:t>
            </a:r>
            <a:r>
              <a:rPr lang="uk-UA" sz="3200" b="1" dirty="0">
                <a:solidFill>
                  <a:srgbClr val="FFFF00"/>
                </a:solidFill>
              </a:rPr>
              <a:t> — не заводиться мотор.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29371" y="1717508"/>
            <a:ext cx="2207394" cy="439373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20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1610" y="517389"/>
            <a:ext cx="9607352" cy="7056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Читання складів з вивченими буквами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E667538E-BD7C-4A66-A224-45A82EF358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83077" y="1456402"/>
          <a:ext cx="812800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xmlns="" val="353690422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68146127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50691767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755944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2977465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540954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ска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бро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тру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пкі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вне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сне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057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здо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при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смі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295FFF"/>
                          </a:solidFill>
                        </a:rPr>
                        <a:t>тру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сто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вки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461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сті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бла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вно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вки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ква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кра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493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0000"/>
                          </a:solidFill>
                        </a:rPr>
                        <a:t>тру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сні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при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чка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тку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сту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3705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зна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жде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зва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нко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три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пкі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897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сне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кру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бре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зне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нкі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ско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090469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5" y="1440180"/>
            <a:ext cx="2405013" cy="42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5" y="1440180"/>
            <a:ext cx="2405013" cy="4271720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E667538E-BD7C-4A66-A224-45A82EF358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83077" y="1456402"/>
          <a:ext cx="812800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xmlns="" val="353690422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68146127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50691767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755944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2977465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540954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0000"/>
                          </a:solidFill>
                        </a:rPr>
                        <a:t>сак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бор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тур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295FFF"/>
                          </a:solidFill>
                        </a:rPr>
                        <a:t>пік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вен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сен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057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зод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пир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сім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рут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сот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вик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461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сіт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chemeClr val="bg1"/>
                          </a:solidFill>
                        </a:rPr>
                        <a:t>бал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вон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вик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кав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DCD0D7"/>
                          </a:solidFill>
                        </a:rPr>
                        <a:t>кар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4931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0000"/>
                          </a:solidFill>
                        </a:rPr>
                        <a:t>тур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сін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FF00"/>
                          </a:solidFill>
                        </a:rPr>
                        <a:t>пир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чак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тук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DCD0D7"/>
                          </a:solidFill>
                        </a:rPr>
                        <a:t>сут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3705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зан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жед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зав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нок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000000"/>
                          </a:solidFill>
                        </a:rPr>
                        <a:t>тир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DCD0D7"/>
                          </a:solidFill>
                        </a:rPr>
                        <a:t>кіп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897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FF0000"/>
                          </a:solidFill>
                        </a:rPr>
                        <a:t>сен</a:t>
                      </a:r>
                      <a:endParaRPr lang="ru-RU" sz="45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chemeClr val="bg1"/>
                          </a:solidFill>
                        </a:rPr>
                        <a:t>кур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FFFF00"/>
                          </a:solidFill>
                        </a:rPr>
                        <a:t>бер</a:t>
                      </a:r>
                      <a:endParaRPr lang="ru-RU" sz="45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295FFF"/>
                          </a:solidFill>
                        </a:rPr>
                        <a:t>зен</a:t>
                      </a:r>
                      <a:endParaRPr lang="ru-RU" sz="4500" b="1" dirty="0">
                        <a:solidFill>
                          <a:srgbClr val="295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>
                          <a:solidFill>
                            <a:srgbClr val="000000"/>
                          </a:solidFill>
                        </a:rPr>
                        <a:t>нік</a:t>
                      </a:r>
                      <a:endParaRPr lang="ru-RU" sz="45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>
                          <a:solidFill>
                            <a:srgbClr val="DCD0D7"/>
                          </a:solidFill>
                        </a:rPr>
                        <a:t>сок</a:t>
                      </a:r>
                      <a:endParaRPr lang="ru-RU" sz="4500" b="1" dirty="0">
                        <a:solidFill>
                          <a:srgbClr val="DCD0D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090469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51610" y="517389"/>
            <a:ext cx="9607352" cy="7056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Читання складів з вивченими буквами</a:t>
            </a:r>
          </a:p>
        </p:txBody>
      </p:sp>
    </p:spTree>
    <p:extLst>
      <p:ext uri="{BB962C8B-B14F-4D97-AF65-F5344CB8AC3E}">
        <p14:creationId xmlns:p14="http://schemas.microsoft.com/office/powerpoint/2010/main" val="13273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3846560" cy="38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20540" y="1845581"/>
            <a:ext cx="5966460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віршем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Тетяни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Лисенко «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Навпакійко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Дізнаємось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секрет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хлопчика,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усе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навпаки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 і надрукуємо відповіді на запитання.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1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0251" y="445746"/>
            <a:ext cx="8241030" cy="1051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вірш </a:t>
            </a:r>
            <a:r>
              <a:rPr lang="ru-RU" sz="3600" b="1" dirty="0" err="1" smtClean="0">
                <a:solidFill>
                  <a:schemeClr val="bg1"/>
                </a:solidFill>
              </a:rPr>
              <a:t>Тетяни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Лисенко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6" y="1215356"/>
            <a:ext cx="2017184" cy="21259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6435" y="1646313"/>
            <a:ext cx="5120096" cy="464635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Засоб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кали г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вки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закиц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</a:rPr>
              <a:t>кали н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вки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заж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бали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кв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ки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зак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чкали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кр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ки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закоз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</a:rPr>
              <a:t>кали м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ки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забар</a:t>
            </a: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нали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</a:rPr>
              <a:t>б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ки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sz="3500" b="1" dirty="0" err="1" smtClean="0">
                <a:solidFill>
                  <a:schemeClr val="accent2">
                    <a:lumMod val="75000"/>
                  </a:schemeClr>
                </a:solidFill>
              </a:rPr>
              <a:t>зірк</a:t>
            </a:r>
            <a:r>
              <a:rPr lang="uk-UA" sz="3500" b="1" dirty="0" smtClean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en-US" sz="35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75000"/>
                  </a:schemeClr>
                </a:solidFill>
              </a:rPr>
              <a:t>сховалось</a:t>
            </a:r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 небо,</a:t>
            </a:r>
          </a:p>
          <a:p>
            <a:r>
              <a:rPr lang="ru-RU" sz="3500" b="1" dirty="0">
                <a:solidFill>
                  <a:schemeClr val="accent2">
                    <a:lumMod val="75000"/>
                  </a:schemeClr>
                </a:solidFill>
              </a:rPr>
              <a:t>перестав усе, як треба</a:t>
            </a:r>
            <a:r>
              <a:rPr lang="ru-RU" sz="35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Картинки животных для срисовки карандашом - лёгкие и красивые рисунки для  начинающи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82" y="1646313"/>
            <a:ext cx="2097694" cy="20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435091" y="3871419"/>
            <a:ext cx="5474969" cy="268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63525" indent="-263525">
              <a:buAutoNum type="arabicPeriod"/>
            </a:pP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настрій</a:t>
            </a:r>
            <a:r>
              <a:rPr lang="ru-RU" sz="2400" dirty="0" smtClean="0"/>
              <a:t> у </a:t>
            </a:r>
            <a:r>
              <a:rPr lang="ru-RU" sz="2400" dirty="0" smtClean="0"/>
              <a:t>тебе </a:t>
            </a:r>
            <a:r>
              <a:rPr lang="ru-RU" sz="2400" dirty="0" err="1" smtClean="0"/>
              <a:t>викликав</a:t>
            </a:r>
            <a:r>
              <a:rPr lang="ru-RU" sz="2400" dirty="0" smtClean="0"/>
              <a:t> </a:t>
            </a:r>
            <a:r>
              <a:rPr lang="ru-RU" sz="2400" dirty="0" err="1"/>
              <a:t>цей</a:t>
            </a:r>
            <a:r>
              <a:rPr lang="ru-RU" sz="2400" dirty="0"/>
              <a:t> </a:t>
            </a:r>
            <a:r>
              <a:rPr lang="ru-RU" sz="2400" dirty="0" err="1" smtClean="0"/>
              <a:t>вірш</a:t>
            </a:r>
            <a:r>
              <a:rPr lang="ru-RU" sz="2400" dirty="0" smtClean="0"/>
              <a:t>? </a:t>
            </a:r>
            <a:endParaRPr lang="ru-RU" sz="2400" dirty="0"/>
          </a:p>
          <a:p>
            <a:pPr marL="263525" indent="-263525">
              <a:buAutoNum type="arabicPeriod"/>
            </a:pPr>
            <a:r>
              <a:rPr lang="ru-RU" sz="2400" dirty="0" smtClean="0"/>
              <a:t>Про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/>
              <a:t>тварин</a:t>
            </a:r>
            <a:r>
              <a:rPr lang="ru-RU" sz="2400" dirty="0"/>
              <a:t> </a:t>
            </a:r>
            <a:r>
              <a:rPr lang="ru-RU" sz="2400" dirty="0" err="1"/>
              <a:t>згадується</a:t>
            </a:r>
            <a:r>
              <a:rPr lang="ru-RU" sz="2400" dirty="0"/>
              <a:t> у </a:t>
            </a:r>
            <a:r>
              <a:rPr lang="ru-RU" sz="2400" dirty="0" err="1" smtClean="0"/>
              <a:t>вірші</a:t>
            </a:r>
            <a:r>
              <a:rPr lang="ru-RU" sz="2400" dirty="0" smtClean="0"/>
              <a:t>?</a:t>
            </a:r>
          </a:p>
          <a:p>
            <a:pPr marL="263525" indent="-263525">
              <a:buAutoNum type="arabicPeriod"/>
            </a:pPr>
            <a:r>
              <a:rPr lang="ru-RU" sz="2400" dirty="0" smtClean="0"/>
              <a:t>Як </a:t>
            </a:r>
            <a:r>
              <a:rPr lang="ru-RU" sz="2400" dirty="0" err="1" smtClean="0"/>
              <a:t>ти</a:t>
            </a:r>
            <a:r>
              <a:rPr lang="ru-RU" sz="2400" dirty="0" smtClean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 smtClean="0"/>
              <a:t>розпізнав</a:t>
            </a:r>
            <a:r>
              <a:rPr lang="ru-RU" sz="2400" dirty="0" smtClean="0"/>
              <a:t>/ла?</a:t>
            </a:r>
            <a:endParaRPr lang="ru-RU" sz="2400" dirty="0" smtClean="0"/>
          </a:p>
          <a:p>
            <a:pPr marL="263525" indent="-263525">
              <a:buAutoNum type="arabicPeriod"/>
            </a:pPr>
            <a:r>
              <a:rPr lang="ru-RU" sz="2400" dirty="0" err="1" smtClean="0"/>
              <a:t>Зміни</a:t>
            </a:r>
            <a:r>
              <a:rPr lang="ru-RU" sz="2400" dirty="0" smtClean="0"/>
              <a:t> </a:t>
            </a:r>
            <a:r>
              <a:rPr lang="ru-RU" sz="2400" dirty="0" smtClean="0"/>
              <a:t>слова </a:t>
            </a:r>
            <a:r>
              <a:rPr lang="ru-RU" sz="2400" dirty="0"/>
              <a:t>у </a:t>
            </a:r>
            <a:r>
              <a:rPr lang="ru-RU" sz="2400" dirty="0" err="1"/>
              <a:t>вірші</a:t>
            </a:r>
            <a:r>
              <a:rPr lang="ru-RU" sz="2400" dirty="0"/>
              <a:t>, </a:t>
            </a:r>
            <a:r>
              <a:rPr lang="ru-RU" sz="2400" dirty="0" err="1"/>
              <a:t>щоб</a:t>
            </a:r>
            <a:r>
              <a:rPr lang="ru-RU" sz="2400" dirty="0"/>
              <a:t> </a:t>
            </a:r>
            <a:r>
              <a:rPr lang="ru-RU" sz="2400" dirty="0" err="1"/>
              <a:t>тварини</a:t>
            </a:r>
            <a:r>
              <a:rPr lang="ru-RU" sz="2400" dirty="0"/>
              <a:t> </a:t>
            </a:r>
            <a:r>
              <a:rPr lang="ru-RU" sz="2400" dirty="0" err="1"/>
              <a:t>називались</a:t>
            </a:r>
            <a:r>
              <a:rPr lang="ru-RU" sz="2400" dirty="0"/>
              <a:t> </a:t>
            </a:r>
            <a:r>
              <a:rPr lang="ru-RU" sz="2400" dirty="0" err="1" smtClean="0"/>
              <a:t>по-справжньому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64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9686" y="297543"/>
            <a:ext cx="8732066" cy="6827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 smtClean="0">
                <a:solidFill>
                  <a:schemeClr val="bg1"/>
                </a:solidFill>
              </a:rPr>
              <a:t>вірш</a:t>
            </a:r>
            <a:r>
              <a:rPr lang="ru-RU" sz="3600" b="1" dirty="0" smtClean="0">
                <a:solidFill>
                  <a:schemeClr val="bg1"/>
                </a:solidFill>
              </a:rPr>
              <a:t> «</a:t>
            </a:r>
            <a:r>
              <a:rPr lang="uk-UA" sz="3600" b="1" dirty="0" err="1" smtClean="0">
                <a:solidFill>
                  <a:schemeClr val="bg1"/>
                </a:solidFill>
              </a:rPr>
              <a:t>Навпакійко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963" y="1005427"/>
            <a:ext cx="3819977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Цей малий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Сергійко —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хлопчик-</a:t>
            </a:r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</a:rPr>
              <a:t>навпакійко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Зранку і до ночі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каже він: «Не хочу!»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Вже замучились батьки —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все він робить навпаки.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Осінь, дощ, калюжі, вітер,</a:t>
            </a:r>
          </a:p>
          <a:p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</a:rPr>
              <a:t>повдягали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куртки діти,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повзували чобітки,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а Сергійко — навпаки: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шорти з шафи витягає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та сандалики взуває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44018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104-105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46999" y="1020133"/>
            <a:ext cx="3879681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Ніч настала, треба спати,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починає він стрибати.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Кожен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вечір хлопчик каже,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у ліжко він не ляже.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навчились мама й тато</a:t>
            </a:r>
          </a:p>
          <a:p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</a:rPr>
              <a:t>Навпакійком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керувати: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зробить хлопчик залюбки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те, що просять, навпаки.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«Хліб не їж, залиш для мишки!» —</a:t>
            </a:r>
          </a:p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проковтне увесь до кришки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02558" y="1020133"/>
            <a:ext cx="4462501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«Молока не пити зранку!» —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випиває махом склянку.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«Не складай свої машинки!» —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прибере їх за хвилинку.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Дуже просто з ним справлятись.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Став він стригтись і купатись,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їсти, спати, руки мити,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те, що треба, те й робити.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Бо придумали батьки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вчити сина навпаки!</a:t>
            </a:r>
          </a:p>
          <a:p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За Тетяною Лисенко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99743" y="5483765"/>
            <a:ext cx="329285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bg1"/>
                </a:solidFill>
              </a:rPr>
              <a:t>Навпакійко</a:t>
            </a:r>
            <a:r>
              <a:rPr lang="ru-RU" sz="2400" b="1" dirty="0">
                <a:solidFill>
                  <a:schemeClr val="bg1"/>
                </a:solidFill>
              </a:rPr>
              <a:t> — ...</a:t>
            </a:r>
          </a:p>
          <a:p>
            <a:pPr algn="just"/>
            <a:r>
              <a:rPr lang="ru-RU" sz="2400" b="1" dirty="0" err="1">
                <a:solidFill>
                  <a:schemeClr val="bg1"/>
                </a:solidFill>
              </a:rPr>
              <a:t>Робити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залюбки</a:t>
            </a:r>
            <a:r>
              <a:rPr lang="ru-RU" sz="2400" b="1" dirty="0">
                <a:solidFill>
                  <a:schemeClr val="bg1"/>
                </a:solidFill>
              </a:rPr>
              <a:t> — ...</a:t>
            </a:r>
          </a:p>
          <a:p>
            <a:pPr algn="just"/>
            <a:r>
              <a:rPr lang="ru-RU" sz="2400" b="1" dirty="0" err="1">
                <a:solidFill>
                  <a:schemeClr val="bg1"/>
                </a:solidFill>
              </a:rPr>
              <a:t>Випити</a:t>
            </a:r>
            <a:r>
              <a:rPr lang="ru-RU" sz="2400" b="1" dirty="0">
                <a:solidFill>
                  <a:schemeClr val="bg1"/>
                </a:solidFill>
              </a:rPr>
              <a:t> махом — ...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46377" y="5464292"/>
            <a:ext cx="397748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той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хто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робить</a:t>
            </a:r>
            <a:r>
              <a:rPr lang="ru-RU" sz="2400" b="1" dirty="0">
                <a:solidFill>
                  <a:schemeClr val="bg1"/>
                </a:solidFill>
              </a:rPr>
              <a:t> усе </a:t>
            </a:r>
            <a:r>
              <a:rPr lang="ru-RU" sz="2400" b="1" dirty="0" err="1" smtClean="0">
                <a:solidFill>
                  <a:schemeClr val="bg1"/>
                </a:solidFill>
              </a:rPr>
              <a:t>навпаки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16171" y="5899967"/>
            <a:ext cx="12392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охоче.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95958" y="6299983"/>
            <a:ext cx="145946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швидко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54511</TotalTime>
  <Words>836</Words>
  <Application>Microsoft Office PowerPoint</Application>
  <PresentationFormat>Произвольный</PresentationFormat>
  <Paragraphs>220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3620</cp:revision>
  <dcterms:created xsi:type="dcterms:W3CDTF">2018-01-05T16:38:53Z</dcterms:created>
  <dcterms:modified xsi:type="dcterms:W3CDTF">2024-04-28T18:27:01Z</dcterms:modified>
</cp:coreProperties>
</file>