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165" r:id="rId3"/>
    <p:sldId id="1163" r:id="rId4"/>
    <p:sldId id="1161" r:id="rId5"/>
    <p:sldId id="1162" r:id="rId6"/>
    <p:sldId id="1090" r:id="rId7"/>
    <p:sldId id="1151" r:id="rId8"/>
    <p:sldId id="1159" r:id="rId9"/>
    <p:sldId id="1160" r:id="rId10"/>
    <p:sldId id="1075" r:id="rId11"/>
    <p:sldId id="1164" r:id="rId12"/>
    <p:sldId id="35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5050"/>
    <a:srgbClr val="FF66FF"/>
    <a:srgbClr val="295FFF"/>
    <a:srgbClr val="78B64E"/>
    <a:srgbClr val="F5F6F9"/>
    <a:srgbClr val="F7F8FB"/>
    <a:srgbClr val="FCFCFE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7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hpnf9n3j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1857" y="4941825"/>
            <a:ext cx="9655629" cy="8683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 err="1">
                <a:solidFill>
                  <a:schemeClr val="bg1"/>
                </a:solidFill>
              </a:rPr>
              <a:t>Уживання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великої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букви</a:t>
            </a:r>
            <a:r>
              <a:rPr lang="ru-RU" sz="4500" b="1" dirty="0">
                <a:solidFill>
                  <a:schemeClr val="bg1"/>
                </a:solidFill>
              </a:rPr>
              <a:t> в </a:t>
            </a:r>
            <a:r>
              <a:rPr lang="ru-RU" sz="4500" b="1" dirty="0" smtClean="0">
                <a:solidFill>
                  <a:schemeClr val="bg1"/>
                </a:solidFill>
              </a:rPr>
              <a:t>словах 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902" y="1286962"/>
            <a:ext cx="4093584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uk-UA" sz="2800" b="1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Жарт уч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199876"/>
            <a:ext cx="4456739" cy="287138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8" y="505415"/>
            <a:ext cx="8732066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4144" y="1577890"/>
            <a:ext cx="5198855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ознайомились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письменників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прізвище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ім’я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по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батькові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729" y="2856449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75657" y="646929"/>
            <a:ext cx="9607138" cy="909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Ранець-м'ясорубка-кошик»</a:t>
            </a: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831" y="1895338"/>
            <a:ext cx="3041907" cy="264830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11" y="2035905"/>
            <a:ext cx="2774030" cy="23671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3" y="1795902"/>
            <a:ext cx="2953259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4257" y="4630735"/>
            <a:ext cx="24710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Корисні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0043" y="4630734"/>
            <a:ext cx="325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Над цим варто замислитися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8831" y="4565704"/>
            <a:ext cx="2768431" cy="12003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Це мені  потрібно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7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95379" y="538194"/>
            <a:ext cx="8811364" cy="801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5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4368" y="2235200"/>
            <a:ext cx="1168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207" y="513688"/>
            <a:ext cx="8732066" cy="687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94222" y="1934580"/>
            <a:ext cx="4822635" cy="30469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Продзвенів уже дзвінок,                                 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Починається урок.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Приготуйте без мороки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Все, що треба до уроку.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Зошит, </a:t>
            </a:r>
            <a:r>
              <a:rPr lang="uk-UA" sz="3200" b="1" dirty="0" smtClean="0">
                <a:solidFill>
                  <a:srgbClr val="0070C0"/>
                </a:solidFill>
              </a:rPr>
              <a:t>гумку</a:t>
            </a:r>
            <a:r>
              <a:rPr lang="uk-UA" sz="3200" b="1" dirty="0">
                <a:solidFill>
                  <a:srgbClr val="0070C0"/>
                </a:solidFill>
              </a:rPr>
              <a:t>, олівці.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Все готове? Молодці!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4" y="1780275"/>
            <a:ext cx="2628114" cy="33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0" y="1667048"/>
            <a:ext cx="2380068" cy="34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348343"/>
            <a:ext cx="9906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Психологічна настанова «</a:t>
            </a:r>
            <a:r>
              <a:rPr lang="uk-UA" sz="3600" b="1" dirty="0" err="1">
                <a:solidFill>
                  <a:schemeClr val="bg1"/>
                </a:solidFill>
              </a:rPr>
              <a:t>Самоналаштування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CC69F1-7989-4491-B279-39EA47DDB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3" t="855" r="940" b="10036"/>
          <a:stretch/>
        </p:blipFill>
        <p:spPr>
          <a:xfrm>
            <a:off x="4879760" y="1490459"/>
            <a:ext cx="3080657" cy="45010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0A701217-7F48-43F5-92D1-69182BB1107A}"/>
              </a:ext>
            </a:extLst>
          </p:cNvPr>
          <p:cNvSpPr/>
          <p:nvPr/>
        </p:nvSpPr>
        <p:spPr>
          <a:xfrm>
            <a:off x="691722" y="1490460"/>
            <a:ext cx="3875315" cy="2173088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зможу сьогодні добре працювати на уроці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B104335E-6F81-476E-AFE4-5579330F6739}"/>
              </a:ext>
            </a:extLst>
          </p:cNvPr>
          <p:cNvSpPr/>
          <p:nvPr/>
        </p:nvSpPr>
        <p:spPr>
          <a:xfrm>
            <a:off x="1728825" y="3846505"/>
            <a:ext cx="2838212" cy="196265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– творча особистість</a:t>
            </a: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06F74FCF-307F-42DA-88C8-634A2C3F26AF}"/>
              </a:ext>
            </a:extLst>
          </p:cNvPr>
          <p:cNvSpPr/>
          <p:nvPr/>
        </p:nvSpPr>
        <p:spPr>
          <a:xfrm>
            <a:off x="8122220" y="2100943"/>
            <a:ext cx="3612579" cy="2389436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бажаю успіхів на уроці і собі,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 </a:t>
            </a:r>
            <a:r>
              <a:rPr lang="uk-UA" sz="2400" b="1" dirty="0">
                <a:solidFill>
                  <a:schemeClr val="bg1"/>
                </a:solidFill>
              </a:rPr>
              <a:t>всім однокласникам</a:t>
            </a:r>
          </a:p>
        </p:txBody>
      </p:sp>
    </p:spTree>
    <p:extLst>
      <p:ext uri="{BB962C8B-B14F-4D97-AF65-F5344CB8AC3E}">
        <p14:creationId xmlns:p14="http://schemas.microsoft.com/office/powerpoint/2010/main" val="109077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17514" y="601160"/>
            <a:ext cx="8732066" cy="694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4675" y="1396797"/>
            <a:ext cx="5743050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/>
              <a:t>Шев</a:t>
            </a:r>
            <a:r>
              <a:rPr lang="uk-UA" sz="3200" b="1" dirty="0"/>
              <a:t> – </a:t>
            </a:r>
            <a:r>
              <a:rPr lang="uk-UA" sz="3200" b="1" dirty="0" err="1"/>
              <a:t>чен</a:t>
            </a:r>
            <a:r>
              <a:rPr lang="uk-UA" sz="3200" b="1" dirty="0"/>
              <a:t> – </a:t>
            </a:r>
            <a:r>
              <a:rPr lang="uk-UA" sz="3200" b="1" dirty="0" smtClean="0"/>
              <a:t>ко   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Ко</a:t>
            </a:r>
            <a:r>
              <a:rPr lang="uk-UA" sz="3200" b="1" dirty="0" smtClean="0"/>
              <a:t> </a:t>
            </a:r>
            <a:r>
              <a:rPr lang="uk-UA" sz="3200" b="1" dirty="0"/>
              <a:t>– </a:t>
            </a:r>
            <a:r>
              <a:rPr lang="uk-UA" sz="3200" b="1" dirty="0" smtClean="0"/>
              <a:t>стен – ко </a:t>
            </a:r>
          </a:p>
          <a:p>
            <a:r>
              <a:rPr lang="uk-UA" sz="3200" b="1" dirty="0" err="1" smtClean="0"/>
              <a:t>Ук</a:t>
            </a:r>
            <a:r>
              <a:rPr lang="uk-UA" sz="3200" b="1" dirty="0" smtClean="0"/>
              <a:t> – ра – </a:t>
            </a:r>
            <a:r>
              <a:rPr lang="uk-UA" sz="3200" b="1" dirty="0" err="1" smtClean="0"/>
              <a:t>їн</a:t>
            </a:r>
            <a:r>
              <a:rPr lang="uk-UA" sz="3200" b="1" dirty="0" smtClean="0"/>
              <a:t> – ка  </a:t>
            </a:r>
            <a:r>
              <a:rPr lang="uk-UA" sz="3200" b="1" dirty="0" smtClean="0"/>
              <a:t> Бой </a:t>
            </a:r>
            <a:r>
              <a:rPr lang="uk-UA" sz="3200" b="1" dirty="0" smtClean="0"/>
              <a:t>– ко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027" y="1471337"/>
            <a:ext cx="31117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Прочитай </a:t>
            </a:r>
            <a:r>
              <a:rPr lang="uk-UA" b="1" dirty="0">
                <a:solidFill>
                  <a:srgbClr val="0070C0"/>
                </a:solidFill>
              </a:rPr>
              <a:t>прізвища. 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Чи </a:t>
            </a:r>
            <a:r>
              <a:rPr lang="uk-UA" b="1" dirty="0" smtClean="0">
                <a:solidFill>
                  <a:srgbClr val="0070C0"/>
                </a:solidFill>
              </a:rPr>
              <a:t>знаєш ти, кому вони належать?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1428" y="2071502"/>
            <a:ext cx="29163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Для </a:t>
            </a:r>
            <a:r>
              <a:rPr lang="uk-UA" b="1" dirty="0">
                <a:solidFill>
                  <a:srgbClr val="0070C0"/>
                </a:solidFill>
              </a:rPr>
              <a:t>правильного переносу з рядка на </a:t>
            </a:r>
            <a:r>
              <a:rPr lang="uk-UA" b="1" dirty="0" smtClean="0">
                <a:solidFill>
                  <a:srgbClr val="0070C0"/>
                </a:solidFill>
              </a:rPr>
              <a:t>рядок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Портал Шевченка - Т.Г. Шевченко. Портрет роботи художника А. Заслав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300">
            <a:off x="722885" y="2610257"/>
            <a:ext cx="2162837" cy="279639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3698" r="16803" b="3076"/>
          <a:stretch/>
        </p:blipFill>
        <p:spPr bwMode="auto">
          <a:xfrm rot="436818">
            <a:off x="9102265" y="2976536"/>
            <a:ext cx="1976052" cy="2785293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Уманська бібліотека-філія №6: Літературна годи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4777" r="2775" b="3519"/>
          <a:stretch/>
        </p:blipFill>
        <p:spPr bwMode="auto">
          <a:xfrm>
            <a:off x="3750100" y="2717833"/>
            <a:ext cx="2356786" cy="258124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Ліна Костенко - 91: українську поетесу номінують на Нобеля - BBC News  Украї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748">
            <a:off x="6590191" y="2680078"/>
            <a:ext cx="1844167" cy="265675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6837" y="5414144"/>
            <a:ext cx="346395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Тарас Шевченко – </a:t>
            </a:r>
            <a:r>
              <a:rPr lang="ru-RU" b="1" dirty="0" err="1" smtClean="0">
                <a:solidFill>
                  <a:srgbClr val="0070C0"/>
                </a:solidFill>
              </a:rPr>
              <a:t>національний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герой і символ </a:t>
            </a:r>
            <a:r>
              <a:rPr lang="ru-RU" b="1" dirty="0" err="1" smtClean="0">
                <a:solidFill>
                  <a:srgbClr val="0070C0"/>
                </a:solidFill>
              </a:rPr>
              <a:t>України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Талановитий</a:t>
            </a:r>
            <a:r>
              <a:rPr lang="ru-RU" b="1" dirty="0" smtClean="0">
                <a:solidFill>
                  <a:srgbClr val="0070C0"/>
                </a:solidFill>
              </a:rPr>
              <a:t> художник, поет.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8611" y="5137145"/>
            <a:ext cx="20182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Грицько Бойко – </a:t>
            </a:r>
            <a:r>
              <a:rPr lang="ru-RU" b="1" dirty="0" err="1" smtClean="0">
                <a:solidFill>
                  <a:srgbClr val="0070C0"/>
                </a:solidFill>
              </a:rPr>
              <a:t>відомий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український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дитячий </a:t>
            </a:r>
            <a:r>
              <a:rPr lang="ru-RU" b="1" dirty="0">
                <a:solidFill>
                  <a:srgbClr val="0070C0"/>
                </a:solidFill>
              </a:rPr>
              <a:t>поет. 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71881" y="5137145"/>
            <a:ext cx="19956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Ліна Костенко – легендарна українська письменниця.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45166" y="5691142"/>
            <a:ext cx="29330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Леся Українка – видатна </a:t>
            </a:r>
            <a:r>
              <a:rPr lang="ru-RU" b="1" dirty="0" err="1" smtClean="0">
                <a:solidFill>
                  <a:srgbClr val="0070C0"/>
                </a:solidFill>
              </a:rPr>
              <a:t>українська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письменниця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13390" y="1350447"/>
            <a:ext cx="2471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Для </a:t>
            </a:r>
            <a:r>
              <a:rPr lang="uk-UA" b="1" dirty="0">
                <a:solidFill>
                  <a:srgbClr val="0070C0"/>
                </a:solidFill>
              </a:rPr>
              <a:t>чого </a:t>
            </a:r>
            <a:r>
              <a:rPr lang="uk-UA" b="1" dirty="0" smtClean="0">
                <a:solidFill>
                  <a:srgbClr val="0070C0"/>
                </a:solidFill>
              </a:rPr>
              <a:t>прізвища  </a:t>
            </a:r>
            <a:r>
              <a:rPr lang="uk-UA" b="1" dirty="0">
                <a:solidFill>
                  <a:srgbClr val="0070C0"/>
                </a:solidFill>
              </a:rPr>
              <a:t>розділили на склади?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7" grpId="0" animBg="1"/>
      <p:bldP spid="18" grpId="0" animBg="1"/>
      <p:bldP spid="1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4859" y="601161"/>
            <a:ext cx="8732066" cy="890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803682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02629" y="2014827"/>
            <a:ext cx="5812972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на</a:t>
            </a:r>
            <a:r>
              <a:rPr lang="ru-RU" sz="2800" b="1" dirty="0" err="1">
                <a:solidFill>
                  <a:schemeClr val="bg1"/>
                </a:solidFill>
              </a:rPr>
              <a:t>вчимося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застосовувати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велику</a:t>
            </a:r>
            <a:r>
              <a:rPr lang="ru-RU" sz="2800" b="1" dirty="0">
                <a:solidFill>
                  <a:schemeClr val="bg1"/>
                </a:solidFill>
              </a:rPr>
              <a:t> букву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</a:t>
            </a:r>
            <a:r>
              <a:rPr lang="ru-RU" sz="2800" b="1" dirty="0" err="1">
                <a:solidFill>
                  <a:schemeClr val="bg1"/>
                </a:solidFill>
              </a:rPr>
              <a:t>записування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власних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імен</a:t>
            </a:r>
            <a:r>
              <a:rPr lang="ru-RU" sz="2800" b="1" dirty="0" smtClean="0">
                <a:solidFill>
                  <a:schemeClr val="bg1"/>
                </a:solidFill>
              </a:rPr>
              <a:t>, по </a:t>
            </a:r>
            <a:r>
              <a:rPr lang="ru-RU" sz="2800" b="1" dirty="0" err="1" smtClean="0">
                <a:solidFill>
                  <a:schemeClr val="bg1"/>
                </a:solidFill>
              </a:rPr>
              <a:t>батькові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кличок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тварин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Складемо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 smtClean="0">
                <a:solidFill>
                  <a:schemeClr val="bg1"/>
                </a:solidFill>
              </a:rPr>
              <a:t>запишемо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</a:rPr>
              <a:t>малюнками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47415" t="14518" r="32554" b="56437"/>
          <a:stretch/>
        </p:blipFill>
        <p:spPr>
          <a:xfrm>
            <a:off x="6088905" y="2675740"/>
            <a:ext cx="2344008" cy="191186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3364446" y="2815977"/>
            <a:ext cx="2004164" cy="54864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ергійко</a:t>
            </a:r>
            <a:endParaRPr lang="uk-UA" sz="35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7002" y="4890915"/>
            <a:ext cx="1850054" cy="54864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ружок</a:t>
            </a:r>
            <a:endParaRPr lang="uk-UA" sz="35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68206" y="3767988"/>
            <a:ext cx="1820699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урчик</a:t>
            </a:r>
            <a:endParaRPr lang="uk-UA" sz="35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39566" y="4002100"/>
            <a:ext cx="1566828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аталя</a:t>
            </a:r>
            <a:endParaRPr lang="uk-UA" sz="35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76358" y="5767250"/>
            <a:ext cx="1788088" cy="54864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етянка</a:t>
            </a:r>
            <a:endParaRPr lang="uk-UA" sz="35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88038" y="5753752"/>
            <a:ext cx="2004164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_</a:t>
            </a:r>
            <a:r>
              <a:rPr lang="uk-UA" sz="3500" dirty="0" err="1"/>
              <a:t>митрик</a:t>
            </a:r>
            <a:endParaRPr lang="uk-UA" sz="35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17189" r="37465" b="73939"/>
          <a:stretch/>
        </p:blipFill>
        <p:spPr>
          <a:xfrm>
            <a:off x="1542849" y="1514332"/>
            <a:ext cx="8915862" cy="102518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87722" y="584429"/>
            <a:ext cx="8732066" cy="6893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Зроби </a:t>
            </a:r>
            <a:r>
              <a:rPr lang="ru-RU" sz="4000" b="1" dirty="0" err="1">
                <a:solidFill>
                  <a:schemeClr val="bg1"/>
                </a:solidFill>
              </a:rPr>
              <a:t>каліграфічну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розминку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83" t="19999" r="66083" b="69953"/>
          <a:stretch/>
        </p:blipFill>
        <p:spPr>
          <a:xfrm>
            <a:off x="1867728" y="1517421"/>
            <a:ext cx="1138984" cy="8367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83" t="19999" r="66083" b="69953"/>
          <a:stretch/>
        </p:blipFill>
        <p:spPr>
          <a:xfrm>
            <a:off x="3352958" y="1518041"/>
            <a:ext cx="1138984" cy="8367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3" t="20227" r="58073" b="69725"/>
          <a:stretch/>
        </p:blipFill>
        <p:spPr>
          <a:xfrm>
            <a:off x="4686821" y="1528927"/>
            <a:ext cx="1166934" cy="8572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3" t="20227" r="58073" b="69725"/>
          <a:stretch/>
        </p:blipFill>
        <p:spPr>
          <a:xfrm>
            <a:off x="5945264" y="1526220"/>
            <a:ext cx="1166934" cy="8572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62" t="20631" r="49504" b="67724"/>
          <a:stretch/>
        </p:blipFill>
        <p:spPr>
          <a:xfrm>
            <a:off x="7516219" y="1552881"/>
            <a:ext cx="1166934" cy="9935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62" t="20631" r="49504" b="67724"/>
          <a:stretch/>
        </p:blipFill>
        <p:spPr>
          <a:xfrm>
            <a:off x="8868606" y="1561911"/>
            <a:ext cx="1166934" cy="993552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6041570"/>
            <a:ext cx="1054100" cy="816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7722" y="392780"/>
            <a:ext cx="8871198" cy="1072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Допоможи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Ґаджикові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повернути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перші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букви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 err="1">
                <a:solidFill>
                  <a:schemeClr val="bg1"/>
                </a:solidFill>
              </a:rPr>
              <a:t>імена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дітей</a:t>
            </a:r>
            <a:r>
              <a:rPr lang="ru-RU" sz="3200" b="1" dirty="0">
                <a:solidFill>
                  <a:schemeClr val="bg1"/>
                </a:solidFill>
              </a:rPr>
              <a:t> і клички </a:t>
            </a:r>
            <a:r>
              <a:rPr lang="ru-RU" sz="3200" b="1" dirty="0" err="1">
                <a:solidFill>
                  <a:schemeClr val="bg1"/>
                </a:solidFill>
              </a:rPr>
              <a:t>тварин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9750" t="16593" r="73750" b="54963"/>
          <a:stretch/>
        </p:blipFill>
        <p:spPr>
          <a:xfrm>
            <a:off x="1104361" y="2693234"/>
            <a:ext cx="2186024" cy="21197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1615" t="53329" r="63246" b="18227"/>
          <a:stretch/>
        </p:blipFill>
        <p:spPr>
          <a:xfrm>
            <a:off x="3303108" y="4587605"/>
            <a:ext cx="2677132" cy="17039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6333" r="-139" b="4316"/>
          <a:stretch/>
        </p:blipFill>
        <p:spPr>
          <a:xfrm>
            <a:off x="6088905" y="4531106"/>
            <a:ext cx="2251478" cy="174409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3364330" y="2815977"/>
            <a:ext cx="2004164" cy="54864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Сергійко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838" y="4890915"/>
            <a:ext cx="1890382" cy="54864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Дружок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6358" y="5767250"/>
            <a:ext cx="1776600" cy="54864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Тетянка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39566" y="3997381"/>
            <a:ext cx="1566828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Наталя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51184" y="3750113"/>
            <a:ext cx="1837721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 err="1"/>
              <a:t>Мурчик</a:t>
            </a:r>
            <a:endParaRPr lang="uk-UA" sz="35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485192" y="5767250"/>
            <a:ext cx="2004164" cy="5486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/>
              <a:t>Дмитрик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59633" t="17894" r="29456" b="54496"/>
          <a:stretch/>
        </p:blipFill>
        <p:spPr>
          <a:xfrm>
            <a:off x="9806394" y="2681460"/>
            <a:ext cx="1912079" cy="27216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9871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5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17188" r="38415" b="65939"/>
          <a:stretch/>
        </p:blipFill>
        <p:spPr>
          <a:xfrm>
            <a:off x="1233888" y="1645111"/>
            <a:ext cx="9720000" cy="208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3888" y="492701"/>
            <a:ext cx="9720000" cy="1071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Запиши </a:t>
            </a:r>
            <a:r>
              <a:rPr lang="ru-RU" sz="3200" b="1" dirty="0" err="1">
                <a:solidFill>
                  <a:schemeClr val="bg1"/>
                </a:solidFill>
              </a:rPr>
              <a:t>імена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дітей</a:t>
            </a:r>
            <a:r>
              <a:rPr lang="ru-RU" sz="3200" b="1" dirty="0">
                <a:solidFill>
                  <a:schemeClr val="bg1"/>
                </a:solidFill>
              </a:rPr>
              <a:t> і клички </a:t>
            </a:r>
            <a:r>
              <a:rPr lang="ru-RU" sz="3200" b="1" dirty="0" err="1">
                <a:solidFill>
                  <a:schemeClr val="bg1"/>
                </a:solidFill>
              </a:rPr>
              <a:t>тварин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зображених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малюнках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67" t="20742" r="33232" b="67613"/>
          <a:stretch/>
        </p:blipFill>
        <p:spPr>
          <a:xfrm>
            <a:off x="1380780" y="1709832"/>
            <a:ext cx="2696590" cy="1064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38" t="32120" r="37796" b="57161"/>
          <a:stretch/>
        </p:blipFill>
        <p:spPr>
          <a:xfrm>
            <a:off x="4295914" y="1661106"/>
            <a:ext cx="5907252" cy="9795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61" t="43425" r="36315" b="44930"/>
          <a:stretch/>
        </p:blipFill>
        <p:spPr>
          <a:xfrm>
            <a:off x="1514455" y="2621485"/>
            <a:ext cx="6127840" cy="10640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37" t="55655" r="58063" b="32700"/>
          <a:stretch/>
        </p:blipFill>
        <p:spPr>
          <a:xfrm>
            <a:off x="7702522" y="2660401"/>
            <a:ext cx="2615310" cy="1064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17188" r="33339" b="66503"/>
          <a:stretch/>
        </p:blipFill>
        <p:spPr>
          <a:xfrm>
            <a:off x="1224000" y="3808354"/>
            <a:ext cx="9756000" cy="201837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1233888" y="492701"/>
            <a:ext cx="9720000" cy="1071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Склади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r>
              <a:rPr lang="ru-RU" sz="4000" b="1" dirty="0">
                <a:solidFill>
                  <a:schemeClr val="bg1"/>
                </a:solidFill>
              </a:rPr>
              <a:t> про одного з </a:t>
            </a:r>
            <a:r>
              <a:rPr lang="ru-RU" sz="4000" b="1" dirty="0" err="1">
                <a:solidFill>
                  <a:schemeClr val="bg1"/>
                </a:solidFill>
              </a:rPr>
              <a:t>дітей</a:t>
            </a:r>
            <a:r>
              <a:rPr lang="ru-RU" sz="4000" b="1" dirty="0">
                <a:solidFill>
                  <a:schemeClr val="bg1"/>
                </a:solidFill>
              </a:rPr>
              <a:t> і запиши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50" t="19703" r="32583" b="67903"/>
          <a:stretch/>
        </p:blipFill>
        <p:spPr>
          <a:xfrm>
            <a:off x="1511104" y="3819370"/>
            <a:ext cx="6233985" cy="10430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50" t="33738" r="58671" b="56297"/>
          <a:stretch/>
        </p:blipFill>
        <p:spPr>
          <a:xfrm>
            <a:off x="7992756" y="4023740"/>
            <a:ext cx="2330932" cy="8386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57" t="31976" r="32583" b="56297"/>
          <a:stretch/>
        </p:blipFill>
        <p:spPr>
          <a:xfrm>
            <a:off x="1511104" y="4833603"/>
            <a:ext cx="3866706" cy="990211"/>
          </a:xfrm>
          <a:prstGeom prst="rect">
            <a:avLst/>
          </a:prstGeom>
        </p:spPr>
      </p:pic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6041570"/>
            <a:ext cx="1132114" cy="816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8-39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46914" y="5146534"/>
            <a:ext cx="5706974" cy="677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/>
              <a:t>клички </a:t>
            </a:r>
            <a:r>
              <a:rPr lang="uk-UA" sz="2400" b="1" dirty="0" smtClean="0"/>
              <a:t>можуть бути у </a:t>
            </a:r>
            <a:r>
              <a:rPr lang="ru-RU" sz="2400" b="1" dirty="0" err="1" smtClean="0"/>
              <a:t>тваринок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123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17190" r="49255" b="66415"/>
          <a:stretch/>
        </p:blipFill>
        <p:spPr>
          <a:xfrm>
            <a:off x="828000" y="3333032"/>
            <a:ext cx="7884000" cy="202892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1039523" y="494606"/>
            <a:ext cx="10003972" cy="8246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Родзинка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пропонує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мовну</a:t>
            </a:r>
            <a:r>
              <a:rPr lang="ru-RU" sz="3600" b="1" dirty="0">
                <a:solidFill>
                  <a:schemeClr val="bg1"/>
                </a:solidFill>
              </a:rPr>
              <a:t> задачу. </a:t>
            </a:r>
            <a:r>
              <a:rPr lang="ru-RU" sz="3600" b="1" dirty="0" err="1">
                <a:solidFill>
                  <a:schemeClr val="bg1"/>
                </a:solidFill>
              </a:rPr>
              <a:t>Розв’яжи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її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9681"/>
          <a:stretch/>
        </p:blipFill>
        <p:spPr>
          <a:xfrm flipH="1">
            <a:off x="8899216" y="2626134"/>
            <a:ext cx="2651916" cy="359764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35194" y="1384577"/>
            <a:ext cx="9612630" cy="10538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err="1">
                <a:solidFill>
                  <a:schemeClr val="bg1"/>
                </a:solidFill>
              </a:rPr>
              <a:t>Марійчиного</a:t>
            </a:r>
            <a:r>
              <a:rPr lang="ru-RU" sz="3200" dirty="0">
                <a:solidFill>
                  <a:schemeClr val="bg1"/>
                </a:solidFill>
              </a:rPr>
              <a:t> татка </a:t>
            </a:r>
            <a:r>
              <a:rPr lang="ru-RU" sz="3200" dirty="0" err="1">
                <a:solidFill>
                  <a:schemeClr val="bg1"/>
                </a:solidFill>
              </a:rPr>
              <a:t>звати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Іваном</a:t>
            </a:r>
            <a:r>
              <a:rPr lang="ru-RU" sz="3200" dirty="0">
                <a:solidFill>
                  <a:schemeClr val="bg1"/>
                </a:solidFill>
              </a:rPr>
              <a:t>, а </a:t>
            </a:r>
            <a:r>
              <a:rPr lang="ru-RU" sz="3200" dirty="0" err="1">
                <a:solidFill>
                  <a:schemeClr val="bg1"/>
                </a:solidFill>
              </a:rPr>
              <a:t>Максимкового</a:t>
            </a:r>
            <a:r>
              <a:rPr lang="ru-RU" sz="3200" dirty="0">
                <a:solidFill>
                  <a:schemeClr val="bg1"/>
                </a:solidFill>
              </a:rPr>
              <a:t> — Василем. Запиши </a:t>
            </a:r>
            <a:r>
              <a:rPr lang="ru-RU" sz="3200" dirty="0" err="1">
                <a:solidFill>
                  <a:schemeClr val="bg1"/>
                </a:solidFill>
              </a:rPr>
              <a:t>імена</a:t>
            </a:r>
            <a:r>
              <a:rPr lang="ru-RU" sz="3200" dirty="0">
                <a:solidFill>
                  <a:schemeClr val="bg1"/>
                </a:solidFill>
              </a:rPr>
              <a:t> й по </a:t>
            </a:r>
            <a:r>
              <a:rPr lang="ru-RU" sz="3200" dirty="0" err="1">
                <a:solidFill>
                  <a:schemeClr val="bg1"/>
                </a:solidFill>
              </a:rPr>
              <a:t>батькові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цих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дітей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9523" y="2555992"/>
            <a:ext cx="7255663" cy="620487"/>
          </a:xfrm>
          <a:prstGeom prst="roundRect">
            <a:avLst/>
          </a:prstGeom>
          <a:solidFill>
            <a:srgbClr val="CC00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Марія </a:t>
            </a:r>
            <a:r>
              <a:rPr lang="ru-RU" sz="3200" dirty="0" err="1">
                <a:solidFill>
                  <a:schemeClr val="bg1"/>
                </a:solidFill>
              </a:rPr>
              <a:t>Іванівна</a:t>
            </a:r>
            <a:r>
              <a:rPr lang="ru-RU" sz="3200" dirty="0">
                <a:solidFill>
                  <a:schemeClr val="bg1"/>
                </a:solidFill>
              </a:rPr>
              <a:t>, Максим </a:t>
            </a:r>
            <a:r>
              <a:rPr lang="ru-RU" sz="3200" dirty="0" err="1">
                <a:solidFill>
                  <a:schemeClr val="bg1"/>
                </a:solidFill>
              </a:rPr>
              <a:t>Васильович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t="19851" r="26583" b="67569"/>
          <a:stretch/>
        </p:blipFill>
        <p:spPr>
          <a:xfrm>
            <a:off x="1103956" y="3333032"/>
            <a:ext cx="7226276" cy="1084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50" t="32053" r="51532" b="58963"/>
          <a:stretch/>
        </p:blipFill>
        <p:spPr>
          <a:xfrm>
            <a:off x="1089379" y="4332671"/>
            <a:ext cx="3515582" cy="799642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6041570"/>
            <a:ext cx="1039523" cy="816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3" y="494529"/>
            <a:ext cx="10123714" cy="1073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Візьми</a:t>
            </a:r>
            <a:r>
              <a:rPr lang="ru-RU" sz="3200" b="1" dirty="0">
                <a:solidFill>
                  <a:schemeClr val="bg1"/>
                </a:solidFill>
              </a:rPr>
              <a:t> участь у </a:t>
            </a:r>
            <a:r>
              <a:rPr lang="ru-RU" sz="3200" b="1" dirty="0" err="1">
                <a:solidFill>
                  <a:schemeClr val="bg1"/>
                </a:solidFill>
              </a:rPr>
              <a:t>грі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>
                <a:solidFill>
                  <a:schemeClr val="bg1"/>
                </a:solidFill>
              </a:rPr>
              <a:t>Піймай</a:t>
            </a:r>
            <a:r>
              <a:rPr lang="ru-RU" sz="3200" b="1" dirty="0">
                <a:solidFill>
                  <a:schemeClr val="bg1"/>
                </a:solidFill>
              </a:rPr>
              <a:t> слово». </a:t>
            </a:r>
            <a:r>
              <a:rPr lang="ru-RU" sz="3200" b="1" dirty="0" err="1">
                <a:solidFill>
                  <a:schemeClr val="bg1"/>
                </a:solidFill>
              </a:rPr>
              <a:t>Сплеском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долонь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>
                <a:solidFill>
                  <a:schemeClr val="bg1"/>
                </a:solidFill>
              </a:rPr>
              <a:t>упіймай</a:t>
            </a:r>
            <a:r>
              <a:rPr lang="ru-RU" sz="3200" b="1" dirty="0">
                <a:solidFill>
                  <a:schemeClr val="bg1"/>
                </a:solidFill>
              </a:rPr>
              <a:t> слова», </a:t>
            </a:r>
            <a:r>
              <a:rPr lang="ru-RU" sz="3200" b="1" dirty="0" err="1">
                <a:solidFill>
                  <a:schemeClr val="bg1"/>
                </a:solidFill>
              </a:rPr>
              <a:t>які</a:t>
            </a:r>
            <a:r>
              <a:rPr lang="ru-RU" sz="3200" b="1" dirty="0">
                <a:solidFill>
                  <a:schemeClr val="bg1"/>
                </a:solidFill>
              </a:rPr>
              <a:t> треба </a:t>
            </a:r>
            <a:r>
              <a:rPr lang="ru-RU" sz="3200" b="1" dirty="0" err="1">
                <a:solidFill>
                  <a:schemeClr val="bg1"/>
                </a:solidFill>
              </a:rPr>
              <a:t>писати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r>
              <a:rPr lang="ru-RU" sz="3200" b="1" dirty="0" err="1">
                <a:solidFill>
                  <a:schemeClr val="bg1"/>
                </a:solidFill>
              </a:rPr>
              <a:t>великої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букви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Kind Kopfhörer - Illustrationen und Vektorgrafike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51" y="1777252"/>
            <a:ext cx="3170098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9118" y="1777252"/>
            <a:ext cx="656171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СПІВАЧКА, ДІТИ, МАРІЯ, ТАРАСЕНКО, РЕКС, МІСТО, СОБАКА, ПУШОК, ЛЕСИК, АРТЕМКО, ІРИНКА, ПАРИЖ, РІЧКА, ДУНАЙ.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6041570"/>
            <a:ext cx="1039523" cy="816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01343" y="2394857"/>
            <a:ext cx="141514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13114" y="2971800"/>
            <a:ext cx="247105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45429" y="2971800"/>
            <a:ext cx="10559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26972" y="3559629"/>
            <a:ext cx="17743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01343" y="3559630"/>
            <a:ext cx="17743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49828" y="4180117"/>
            <a:ext cx="205740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526972" y="4180117"/>
            <a:ext cx="1774371" cy="82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519058" y="4191005"/>
            <a:ext cx="1774371" cy="82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234543" y="4797989"/>
            <a:ext cx="1491343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9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45827</TotalTime>
  <Words>388</Words>
  <Application>Microsoft Office PowerPoint</Application>
  <PresentationFormat>Произвольный</PresentationFormat>
  <Paragraphs>77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3092</cp:revision>
  <dcterms:created xsi:type="dcterms:W3CDTF">2018-01-05T16:38:53Z</dcterms:created>
  <dcterms:modified xsi:type="dcterms:W3CDTF">2024-04-28T10:11:57Z</dcterms:modified>
</cp:coreProperties>
</file>