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1214" r:id="rId3"/>
    <p:sldId id="1215" r:id="rId4"/>
    <p:sldId id="1207" r:id="rId5"/>
    <p:sldId id="1216" r:id="rId6"/>
    <p:sldId id="1194" r:id="rId7"/>
    <p:sldId id="1135" r:id="rId8"/>
    <p:sldId id="1209" r:id="rId9"/>
    <p:sldId id="1219" r:id="rId10"/>
    <p:sldId id="1213" r:id="rId11"/>
    <p:sldId id="1217" r:id="rId12"/>
    <p:sldId id="794" r:id="rId13"/>
    <p:sldId id="1218" r:id="rId14"/>
    <p:sldId id="85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95FFF"/>
    <a:srgbClr val="E838BA"/>
    <a:srgbClr val="EF71CE"/>
    <a:srgbClr val="463EDE"/>
    <a:srgbClr val="322ADA"/>
    <a:srgbClr val="FF5050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46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/>
      <dgm:spPr>
        <a:solidFill>
          <a:srgbClr val="FFC000"/>
        </a:solidFill>
      </dgm:spPr>
      <dgm:t>
        <a:bodyPr/>
        <a:lstStyle/>
        <a:p>
          <a:r>
            <a:rPr lang="uk-UA" b="1" dirty="0" smtClean="0"/>
            <a:t>урок</a:t>
          </a:r>
          <a:endParaRPr lang="ru-RU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/>
        </a:p>
      </dgm:t>
    </dgm:pt>
    <dgm:pt modelId="{E14F5D1D-2235-4A78-B962-6AB89CDB34AD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3600" b="1" dirty="0" smtClean="0"/>
            <a:t>цікавий</a:t>
          </a:r>
          <a:endParaRPr lang="ru-RU" sz="3600" b="1" dirty="0"/>
        </a:p>
      </dgm:t>
    </dgm:pt>
    <dgm:pt modelId="{46F52824-6C77-4C95-9D70-53F13A911034}" type="parTrans" cxnId="{B995C2F3-31AA-4CD2-8210-F04AC07A9B6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/>
        </a:p>
      </dgm:t>
    </dgm:pt>
    <dgm:pt modelId="{F016CD53-4314-44C8-8851-271A8386442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3600" b="1" dirty="0" smtClean="0"/>
            <a:t>нудний</a:t>
          </a:r>
          <a:endParaRPr lang="ru-RU" sz="3600" b="1" dirty="0"/>
        </a:p>
      </dgm:t>
    </dgm:pt>
    <dgm:pt modelId="{E85B6E4D-70A7-4DB1-A1A0-A1519B498753}" type="parTrans" cxnId="{748E59BD-2C29-4AF4-AC12-330BF3616D1D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/>
        </a:p>
      </dgm:t>
    </dgm:pt>
    <dgm:pt modelId="{C7962517-4C5C-42CA-BFBB-E232FC2B266D}">
      <dgm:prSet phldrT="[Текст]" custT="1"/>
      <dgm:spPr>
        <a:solidFill>
          <a:srgbClr val="E838BA"/>
        </a:solidFill>
      </dgm:spPr>
      <dgm:t>
        <a:bodyPr/>
        <a:lstStyle/>
        <a:p>
          <a:r>
            <a:rPr lang="uk-UA" sz="3600" b="1" dirty="0" err="1" smtClean="0"/>
            <a:t>пізнаваль</a:t>
          </a:r>
          <a:r>
            <a:rPr lang="uk-UA" sz="3600" b="1" dirty="0" smtClean="0"/>
            <a:t>-ний</a:t>
          </a:r>
          <a:endParaRPr lang="ru-RU" sz="3600" b="1" dirty="0"/>
        </a:p>
      </dgm:t>
    </dgm:pt>
    <dgm:pt modelId="{FB51DD19-8365-4539-BC19-2E62842AA665}" type="parTrans" cxnId="{61E4E69C-425F-4B4A-8490-8F0B3788F53E}">
      <dgm:prSet/>
      <dgm:spPr>
        <a:solidFill>
          <a:srgbClr val="E838BA"/>
        </a:solidFill>
      </dgm:spPr>
      <dgm:t>
        <a:bodyPr/>
        <a:lstStyle/>
        <a:p>
          <a:endParaRPr lang="ru-RU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600" b="1" dirty="0" smtClean="0"/>
            <a:t>довгий</a:t>
          </a:r>
          <a:endParaRPr lang="ru-RU" sz="36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/>
        </a:p>
      </dgm:t>
    </dgm:pt>
    <dgm:pt modelId="{2252AE63-8550-48D5-B76D-33F4776E21D7}">
      <dgm:prSet custT="1"/>
      <dgm:spPr>
        <a:solidFill>
          <a:srgbClr val="FF3300"/>
        </a:solidFill>
      </dgm:spPr>
      <dgm:t>
        <a:bodyPr/>
        <a:lstStyle/>
        <a:p>
          <a:r>
            <a:rPr lang="uk-UA" sz="3600" b="1" dirty="0" smtClean="0"/>
            <a:t>швидкий</a:t>
          </a:r>
          <a:endParaRPr lang="ru-RU" sz="3600" b="1" dirty="0"/>
        </a:p>
      </dgm:t>
    </dgm:pt>
    <dgm:pt modelId="{43D7AFE5-A151-4A39-BE65-75D4FCB60E50}" type="parTrans" cxnId="{91C5C2D8-1F85-480C-BB37-28924ED47A5F}">
      <dgm:prSet/>
      <dgm:spPr>
        <a:solidFill>
          <a:srgbClr val="FF3300"/>
        </a:solidFill>
      </dgm:spPr>
      <dgm:t>
        <a:bodyPr/>
        <a:lstStyle/>
        <a:p>
          <a:endParaRPr lang="ru-RU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RadScaleRad="105946" custRadScaleInc="-1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131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RadScaleRad="102763" custRadScaleInc="2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17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CA6D6F-A3F7-4F39-BA09-4D737354B92D}" type="presOf" srcId="{D4781B1E-F8C4-4597-843A-0EAE9000DD23}" destId="{E3DA2B5F-5B05-4A0B-A7DD-509193D4E17C}" srcOrd="0" destOrd="0" presId="urn:microsoft.com/office/officeart/2005/8/layout/radial4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18D81972-97EE-4028-9E83-EAB87E278ADA}" type="presOf" srcId="{C7962517-4C5C-42CA-BFBB-E232FC2B266D}" destId="{2BCCC9C3-A556-4EBF-A2F7-AA7AE81151C5}" srcOrd="0" destOrd="0" presId="urn:microsoft.com/office/officeart/2005/8/layout/radial4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EFB5386C-AC47-428E-8820-CC3D5DAFEDAD}" type="presOf" srcId="{E85B6E4D-70A7-4DB1-A1A0-A1519B498753}" destId="{97AF4133-705B-422C-A43F-E1CBC8EB6FB8}" srcOrd="0" destOrd="0" presId="urn:microsoft.com/office/officeart/2005/8/layout/radial4"/>
    <dgm:cxn modelId="{671F556D-656D-4210-9330-A450F8854961}" type="presOf" srcId="{F016CD53-4314-44C8-8851-271A8386442A}" destId="{F21D2CB4-61F7-4C96-88D6-482ADA1F7E14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C4548A15-0CEC-4FC5-97F3-1B43A9F7ABF2}" type="presOf" srcId="{E14F5D1D-2235-4A78-B962-6AB89CDB34AD}" destId="{93688CAB-E69F-4828-B1A4-C8BA928A3C5C}" srcOrd="0" destOrd="0" presId="urn:microsoft.com/office/officeart/2005/8/layout/radial4"/>
    <dgm:cxn modelId="{5640ED16-B11A-493A-BC27-D8002536A76B}" type="presOf" srcId="{3F736675-4146-4E95-9E88-00E945979D80}" destId="{886191E9-BEED-4D49-9BC0-55CF97BBD098}" srcOrd="0" destOrd="0" presId="urn:microsoft.com/office/officeart/2005/8/layout/radial4"/>
    <dgm:cxn modelId="{45CC41E6-1B71-4CC4-90DF-AA5B26203BA2}" type="presOf" srcId="{D11BE1E0-2FCF-4F5D-B40C-C9F46BE22818}" destId="{A1DA17EA-73B1-430F-B0C0-A6399710F092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0EFA8511-CD8D-44B6-91D8-E0050E9950DC}" type="presOf" srcId="{0751368C-5490-4419-8EE3-56792E0EC74B}" destId="{CDA86CE5-EC7C-46F2-A933-03A0CFACB5F2}" srcOrd="0" destOrd="0" presId="urn:microsoft.com/office/officeart/2005/8/layout/radial4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35C0E94B-7A4F-450C-8D3D-0F7771364277}" type="presOf" srcId="{46F52824-6C77-4C95-9D70-53F13A911034}" destId="{322D643B-98E7-48FB-B365-19A4E35E80BE}" srcOrd="0" destOrd="0" presId="urn:microsoft.com/office/officeart/2005/8/layout/radial4"/>
    <dgm:cxn modelId="{B9888F8F-3E95-4730-81BE-F4B684210FE2}" type="presOf" srcId="{43D7AFE5-A151-4A39-BE65-75D4FCB60E50}" destId="{ADD48452-783F-4794-8177-6F90FAAEFC3F}" srcOrd="0" destOrd="0" presId="urn:microsoft.com/office/officeart/2005/8/layout/radial4"/>
    <dgm:cxn modelId="{2890AD2C-82DD-41E6-A672-E590175F6739}" type="presOf" srcId="{FB51DD19-8365-4539-BC19-2E62842AA665}" destId="{57DF4519-05E7-4E60-B563-B73106BC51CA}" srcOrd="0" destOrd="0" presId="urn:microsoft.com/office/officeart/2005/8/layout/radial4"/>
    <dgm:cxn modelId="{89B86150-4CA8-482A-95A2-8684D1BE29E0}" type="presOf" srcId="{2252AE63-8550-48D5-B76D-33F4776E21D7}" destId="{BB208B9D-B692-4ADE-BCA6-F15EAB400D8C}" srcOrd="0" destOrd="0" presId="urn:microsoft.com/office/officeart/2005/8/layout/radial4"/>
    <dgm:cxn modelId="{DA75BDF3-9ACA-477F-B119-240B0502623A}" type="presParOf" srcId="{E3DA2B5F-5B05-4A0B-A7DD-509193D4E17C}" destId="{A1DA17EA-73B1-430F-B0C0-A6399710F092}" srcOrd="0" destOrd="0" presId="urn:microsoft.com/office/officeart/2005/8/layout/radial4"/>
    <dgm:cxn modelId="{3480E40F-9F98-4254-AD75-4F9A082F9CB4}" type="presParOf" srcId="{E3DA2B5F-5B05-4A0B-A7DD-509193D4E17C}" destId="{322D643B-98E7-48FB-B365-19A4E35E80BE}" srcOrd="1" destOrd="0" presId="urn:microsoft.com/office/officeart/2005/8/layout/radial4"/>
    <dgm:cxn modelId="{13EE6471-2C6F-451F-A819-2E8A96F95532}" type="presParOf" srcId="{E3DA2B5F-5B05-4A0B-A7DD-509193D4E17C}" destId="{93688CAB-E69F-4828-B1A4-C8BA928A3C5C}" srcOrd="2" destOrd="0" presId="urn:microsoft.com/office/officeart/2005/8/layout/radial4"/>
    <dgm:cxn modelId="{706C83C7-47F3-4384-83B1-692125DAD7A7}" type="presParOf" srcId="{E3DA2B5F-5B05-4A0B-A7DD-509193D4E17C}" destId="{97AF4133-705B-422C-A43F-E1CBC8EB6FB8}" srcOrd="3" destOrd="0" presId="urn:microsoft.com/office/officeart/2005/8/layout/radial4"/>
    <dgm:cxn modelId="{65BF218C-4A43-4A1A-BDAD-3DE8FC374441}" type="presParOf" srcId="{E3DA2B5F-5B05-4A0B-A7DD-509193D4E17C}" destId="{F21D2CB4-61F7-4C96-88D6-482ADA1F7E14}" srcOrd="4" destOrd="0" presId="urn:microsoft.com/office/officeart/2005/8/layout/radial4"/>
    <dgm:cxn modelId="{A100A86C-1215-408A-8AFC-E1DCFC8C6AAF}" type="presParOf" srcId="{E3DA2B5F-5B05-4A0B-A7DD-509193D4E17C}" destId="{57DF4519-05E7-4E60-B563-B73106BC51CA}" srcOrd="5" destOrd="0" presId="urn:microsoft.com/office/officeart/2005/8/layout/radial4"/>
    <dgm:cxn modelId="{BB13D992-8800-4375-A500-71C8071C68D8}" type="presParOf" srcId="{E3DA2B5F-5B05-4A0B-A7DD-509193D4E17C}" destId="{2BCCC9C3-A556-4EBF-A2F7-AA7AE81151C5}" srcOrd="6" destOrd="0" presId="urn:microsoft.com/office/officeart/2005/8/layout/radial4"/>
    <dgm:cxn modelId="{D22C6F25-671E-4BF0-B40E-4C2B3C8748E5}" type="presParOf" srcId="{E3DA2B5F-5B05-4A0B-A7DD-509193D4E17C}" destId="{CDA86CE5-EC7C-46F2-A933-03A0CFACB5F2}" srcOrd="7" destOrd="0" presId="urn:microsoft.com/office/officeart/2005/8/layout/radial4"/>
    <dgm:cxn modelId="{8FCDED90-764E-4575-A1E2-81AAF7DAF123}" type="presParOf" srcId="{E3DA2B5F-5B05-4A0B-A7DD-509193D4E17C}" destId="{886191E9-BEED-4D49-9BC0-55CF97BBD098}" srcOrd="8" destOrd="0" presId="urn:microsoft.com/office/officeart/2005/8/layout/radial4"/>
    <dgm:cxn modelId="{0F9820FB-CB7A-4229-AFC0-B6A8C9C13D2D}" type="presParOf" srcId="{E3DA2B5F-5B05-4A0B-A7DD-509193D4E17C}" destId="{ADD48452-783F-4794-8177-6F90FAAEFC3F}" srcOrd="9" destOrd="0" presId="urn:microsoft.com/office/officeart/2005/8/layout/radial4"/>
    <dgm:cxn modelId="{A8544052-16F8-40C9-A1AD-6CAFF6E39ED2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775616" y="2953872"/>
          <a:ext cx="2188617" cy="218861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b="1" kern="1200" dirty="0" smtClean="0"/>
            <a:t>урок</a:t>
          </a:r>
          <a:endParaRPr lang="ru-RU" sz="5600" b="1" kern="1200" dirty="0"/>
        </a:p>
      </dsp:txBody>
      <dsp:txXfrm>
        <a:off x="4096132" y="3274388"/>
        <a:ext cx="1547585" cy="1547585"/>
      </dsp:txXfrm>
    </dsp:sp>
    <dsp:sp modelId="{322D643B-98E7-48FB-B365-19A4E35E80BE}">
      <dsp:nvSpPr>
        <dsp:cNvPr id="0" name=""/>
        <dsp:cNvSpPr/>
      </dsp:nvSpPr>
      <dsp:spPr>
        <a:xfrm rot="10800000">
          <a:off x="1654428" y="3736303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614834" y="3216506"/>
          <a:ext cx="2079186" cy="166334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цікавий</a:t>
          </a:r>
          <a:endParaRPr lang="ru-RU" sz="3600" b="1" kern="1200" dirty="0"/>
        </a:p>
      </dsp:txBody>
      <dsp:txXfrm>
        <a:off x="663552" y="3265224"/>
        <a:ext cx="1981750" cy="1565913"/>
      </dsp:txXfrm>
    </dsp:sp>
    <dsp:sp modelId="{97AF4133-705B-422C-A43F-E1CBC8EB6FB8}">
      <dsp:nvSpPr>
        <dsp:cNvPr id="0" name=""/>
        <dsp:cNvSpPr/>
      </dsp:nvSpPr>
      <dsp:spPr>
        <a:xfrm rot="13111308">
          <a:off x="1966847" y="2295059"/>
          <a:ext cx="2185200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1165035" y="1094777"/>
          <a:ext cx="2079186" cy="1663349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нудний</a:t>
          </a:r>
          <a:endParaRPr lang="ru-RU" sz="3600" b="1" kern="1200" dirty="0"/>
        </a:p>
      </dsp:txBody>
      <dsp:txXfrm>
        <a:off x="1213753" y="1143495"/>
        <a:ext cx="1981750" cy="1565913"/>
      </dsp:txXfrm>
    </dsp:sp>
    <dsp:sp modelId="{57DF4519-05E7-4E60-B563-B73106BC51CA}">
      <dsp:nvSpPr>
        <dsp:cNvPr id="0" name=""/>
        <dsp:cNvSpPr/>
      </dsp:nvSpPr>
      <dsp:spPr>
        <a:xfrm rot="16200000">
          <a:off x="3867664" y="1523067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E838B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3506883" y="1009"/>
          <a:ext cx="2726084" cy="1663349"/>
        </a:xfrm>
        <a:prstGeom prst="roundRect">
          <a:avLst>
            <a:gd name="adj" fmla="val 10000"/>
          </a:avLst>
        </a:prstGeom>
        <a:solidFill>
          <a:srgbClr val="E838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err="1" smtClean="0"/>
            <a:t>пізнаваль</a:t>
          </a:r>
          <a:r>
            <a:rPr lang="uk-UA" sz="3600" b="1" kern="1200" dirty="0" smtClean="0"/>
            <a:t>-ний</a:t>
          </a:r>
          <a:endParaRPr lang="ru-RU" sz="3600" b="1" kern="1200" dirty="0"/>
        </a:p>
      </dsp:txBody>
      <dsp:txXfrm>
        <a:off x="3555601" y="49727"/>
        <a:ext cx="2628648" cy="1565913"/>
      </dsp:txXfrm>
    </dsp:sp>
    <dsp:sp modelId="{CDA86CE5-EC7C-46F2-A933-03A0CFACB5F2}">
      <dsp:nvSpPr>
        <dsp:cNvPr id="0" name=""/>
        <dsp:cNvSpPr/>
      </dsp:nvSpPr>
      <dsp:spPr>
        <a:xfrm rot="19350511">
          <a:off x="5618948" y="2360707"/>
          <a:ext cx="2088480" cy="62375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6452141" y="1205341"/>
          <a:ext cx="2079186" cy="1663349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довгий</a:t>
          </a:r>
          <a:endParaRPr lang="ru-RU" sz="3600" b="1" kern="1200" dirty="0"/>
        </a:p>
      </dsp:txBody>
      <dsp:txXfrm>
        <a:off x="6500859" y="1254059"/>
        <a:ext cx="1981750" cy="1565913"/>
      </dsp:txXfrm>
    </dsp:sp>
    <dsp:sp modelId="{ADD48452-783F-4794-8177-6F90FAAEFC3F}">
      <dsp:nvSpPr>
        <dsp:cNvPr id="0" name=""/>
        <dsp:cNvSpPr/>
      </dsp:nvSpPr>
      <dsp:spPr>
        <a:xfrm>
          <a:off x="6080899" y="3736303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FF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6868671" y="3216506"/>
          <a:ext cx="2433501" cy="1663349"/>
        </a:xfrm>
        <a:prstGeom prst="roundRect">
          <a:avLst>
            <a:gd name="adj" fmla="val 10000"/>
          </a:avLst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швидкий</a:t>
          </a:r>
          <a:endParaRPr lang="ru-RU" sz="3600" b="1" kern="1200" dirty="0"/>
        </a:p>
      </dsp:txBody>
      <dsp:txXfrm>
        <a:off x="6917389" y="3265224"/>
        <a:ext cx="2336065" cy="1565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7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21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8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jxh0ku1n23" TargetMode="External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2217" y="4385044"/>
            <a:ext cx="9235303" cy="18728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bg1"/>
                </a:solidFill>
              </a:rPr>
              <a:t>Казка</a:t>
            </a:r>
            <a:r>
              <a:rPr lang="uk-UA" sz="5400" i="1" dirty="0">
                <a:solidFill>
                  <a:schemeClr val="bg1"/>
                </a:solidFill>
              </a:rPr>
              <a:t> </a:t>
            </a:r>
            <a:r>
              <a:rPr lang="uk-UA" sz="5400" i="1" dirty="0" err="1">
                <a:solidFill>
                  <a:schemeClr val="bg1"/>
                </a:solidFill>
              </a:rPr>
              <a:t>Ено</a:t>
            </a:r>
            <a:r>
              <a:rPr lang="uk-UA" sz="5400" i="1" dirty="0">
                <a:solidFill>
                  <a:schemeClr val="bg1"/>
                </a:solidFill>
              </a:rPr>
              <a:t> </a:t>
            </a:r>
            <a:r>
              <a:rPr lang="uk-UA" sz="5400" i="1" dirty="0" err="1">
                <a:solidFill>
                  <a:schemeClr val="bg1"/>
                </a:solidFill>
              </a:rPr>
              <a:t>Рауда</a:t>
            </a:r>
            <a:r>
              <a:rPr lang="ru-RU" sz="5000" b="1" dirty="0" smtClean="0">
                <a:solidFill>
                  <a:schemeClr val="bg1"/>
                </a:solidFill>
              </a:rPr>
              <a:t> </a:t>
            </a:r>
            <a:endParaRPr lang="ru-RU" sz="5000" b="1" dirty="0">
              <a:solidFill>
                <a:schemeClr val="bg1"/>
              </a:solidFill>
            </a:endParaRPr>
          </a:p>
          <a:p>
            <a:pPr algn="ctr"/>
            <a:r>
              <a:rPr lang="ru-RU" sz="5000" b="1" dirty="0">
                <a:solidFill>
                  <a:schemeClr val="bg1"/>
                </a:solidFill>
              </a:rPr>
              <a:t>«Мишка, </a:t>
            </a:r>
            <a:r>
              <a:rPr lang="ru-RU" sz="5000" b="1" dirty="0" err="1">
                <a:solidFill>
                  <a:schemeClr val="bg1"/>
                </a:solidFill>
              </a:rPr>
              <a:t>Кіт</a:t>
            </a:r>
            <a:r>
              <a:rPr lang="ru-RU" sz="5000" b="1" dirty="0">
                <a:solidFill>
                  <a:schemeClr val="bg1"/>
                </a:solidFill>
              </a:rPr>
              <a:t> і </a:t>
            </a:r>
            <a:r>
              <a:rPr lang="ru-RU" sz="5000" b="1" dirty="0" err="1">
                <a:solidFill>
                  <a:schemeClr val="bg1"/>
                </a:solidFill>
              </a:rPr>
              <a:t>гарбуз</a:t>
            </a:r>
            <a:r>
              <a:rPr lang="ru-RU" sz="5000" b="1" dirty="0">
                <a:solidFill>
                  <a:schemeClr val="bg1"/>
                </a:solidFill>
              </a:rPr>
              <a:t>»</a:t>
            </a:r>
            <a:endParaRPr lang="uk-UA" sz="5000" b="1" i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99" y="824288"/>
            <a:ext cx="3417571" cy="3218213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534150" y="1464659"/>
            <a:ext cx="410337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uk-UA" sz="2800" b="1" dirty="0" smtClean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5416" y="391659"/>
            <a:ext cx="8732066" cy="6764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Театралізація казки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2920" y="1068156"/>
            <a:ext cx="11098530" cy="563231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— Що зі мною буде?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— З’їм тебе! 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— А що ти сьогодні їв на сніданок?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— Мишу.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— А на обід?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— Теж мишу, а на вечерю будеш мені ти.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— Ой, як нерозважливо! Ти безперервно їси однакову їжу. От і заподієш своєму здоров’ю шкоду. Тобі неодмінно треба покуштувати чогось іншого. Ну хоч би й гарбуза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Гарбуз великий і несмачний. Як його їсти?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— Віднеси мене до гарбуза і я охоче покажу тобі, як це робиться. 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— Ти тільки не думай, що я відпущу тебе. Після гарбуза все одно візьмуся за тебе.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— Будь ласка.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Ов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-ва! Гарбуз проковтнув Мишку! Добре, що я не став його їсти. А то він би ковтнув і мене.</a:t>
            </a:r>
          </a:p>
        </p:txBody>
      </p:sp>
      <p:pic>
        <p:nvPicPr>
          <p:cNvPr id="3078" name="Picture 6" descr="Театральная студия &amp;quot;Восторг&amp;quot; | Главна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r="11798"/>
          <a:stretch/>
        </p:blipFill>
        <p:spPr bwMode="auto">
          <a:xfrm>
            <a:off x="9337865" y="1088425"/>
            <a:ext cx="2041137" cy="181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40214" y="560045"/>
            <a:ext cx="9224799" cy="7201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7838" y="1326059"/>
            <a:ext cx="7829550" cy="120032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зразок слів.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Що позначають ці слова?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Чим вони різняться?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 яке питання відповідають?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Добери слова за зразком. Надрукуй їх.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9666" y="3315671"/>
            <a:ext cx="19700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миша</a:t>
            </a:r>
            <a:r>
              <a:rPr lang="ru-RU" sz="3200" b="1" dirty="0" smtClean="0"/>
              <a:t> – </a:t>
            </a:r>
            <a:endParaRPr lang="ru-RU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137838" y="2663511"/>
            <a:ext cx="360967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Зразок: Кіт – коти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9666" y="3980683"/>
            <a:ext cx="1970087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пес – </a:t>
            </a:r>
            <a:endParaRPr lang="ru-RU" sz="3200" b="1" dirty="0"/>
          </a:p>
        </p:txBody>
      </p:sp>
      <p:pic>
        <p:nvPicPr>
          <p:cNvPr id="1026" name="Picture 2" descr="D:\Картинки до тестів\Людина\Руденька за парто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81" y="2692586"/>
            <a:ext cx="2578681" cy="316096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39665" y="4634038"/>
            <a:ext cx="1970087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кріт</a:t>
            </a:r>
            <a:r>
              <a:rPr lang="ru-RU" sz="3200" b="1" dirty="0" smtClean="0"/>
              <a:t> – 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39666" y="5308462"/>
            <a:ext cx="1970087" cy="584775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заєць</a:t>
            </a:r>
            <a:r>
              <a:rPr lang="ru-RU" sz="3200" b="1" dirty="0" smtClean="0"/>
              <a:t> – 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86381" y="3315671"/>
            <a:ext cx="154336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миші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86380" y="3980682"/>
            <a:ext cx="1543367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пси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86379" y="4634037"/>
            <a:ext cx="1543367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кроти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486378" y="5314294"/>
            <a:ext cx="1543367" cy="584775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зайці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2578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6116" y="643248"/>
            <a:ext cx="9123784" cy="6940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82829" y="1504128"/>
            <a:ext cx="5800183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читали на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кого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йшлося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Читалочки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кого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розповідається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казці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«Мишка,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Кіт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гарбуз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навчає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казка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казці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кмітливим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8822992" y="1504128"/>
            <a:ext cx="3117548" cy="37604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139655" y="1504128"/>
            <a:ext cx="2732921" cy="36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9676" y="574541"/>
            <a:ext cx="8732067" cy="5880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«Урок був»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049695612"/>
              </p:ext>
            </p:extLst>
          </p:nvPr>
        </p:nvGraphicFramePr>
        <p:xfrm>
          <a:off x="1543050" y="1337310"/>
          <a:ext cx="9917008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941326" y="1327262"/>
            <a:ext cx="3219193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Опиши,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яким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був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цей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урок для тебе.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903564" y="430752"/>
            <a:ext cx="8811364" cy="9089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85871" y="1727201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8178" y="2181225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81126" y="506286"/>
            <a:ext cx="8732066" cy="8538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3954780" y="1789547"/>
            <a:ext cx="6829862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Дзвоник дзвенить, не стихає,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Школярів усіх </a:t>
            </a:r>
            <a:r>
              <a:rPr lang="uk-UA" sz="3600" b="1" dirty="0" err="1">
                <a:solidFill>
                  <a:schemeClr val="bg1"/>
                </a:solidFill>
              </a:rPr>
              <a:t>скликає</a:t>
            </a:r>
            <a:r>
              <a:rPr lang="uk-UA" sz="36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«Гей</a:t>
            </a:r>
            <a:r>
              <a:rPr lang="uk-UA" sz="3600" b="1" dirty="0">
                <a:solidFill>
                  <a:schemeClr val="bg1"/>
                </a:solidFill>
              </a:rPr>
              <a:t>, до класу поспішайте,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місця свої </a:t>
            </a:r>
            <a:r>
              <a:rPr lang="uk-UA" sz="3600" b="1" dirty="0" smtClean="0">
                <a:solidFill>
                  <a:schemeClr val="bg1"/>
                </a:solidFill>
              </a:rPr>
              <a:t>сідайте!»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DCE9616-01C8-4472-BC3F-DFE8861D0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9" r="17213"/>
          <a:stretch/>
        </p:blipFill>
        <p:spPr>
          <a:xfrm>
            <a:off x="1242431" y="1789547"/>
            <a:ext cx="2466110" cy="392203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750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26614" y="506286"/>
            <a:ext cx="9538772" cy="8538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 </a:t>
            </a:r>
            <a:r>
              <a:rPr lang="uk-UA" sz="4000" b="1" dirty="0" smtClean="0">
                <a:solidFill>
                  <a:schemeClr val="bg1"/>
                </a:solidFill>
              </a:rPr>
              <a:t>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6614" y="1430961"/>
            <a:ext cx="953877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Коли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людина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відчуває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себе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самотньою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то часто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забуває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просити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про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допомогу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своєму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колі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підтримки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Впевнена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поряд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Тобою є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ті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обійняти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пояснити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допомогти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підтримати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розсмішити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назви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ердце 3"/>
          <p:cNvSpPr/>
          <p:nvPr/>
        </p:nvSpPr>
        <p:spPr>
          <a:xfrm rot="20808462">
            <a:off x="540836" y="2647886"/>
            <a:ext cx="2942667" cy="273310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Хто</a:t>
            </a:r>
            <a:r>
              <a:rPr lang="ru-RU" sz="2000" b="1" dirty="0"/>
              <a:t> </a:t>
            </a:r>
            <a:r>
              <a:rPr lang="ru-RU" sz="2000" b="1" dirty="0" err="1"/>
              <a:t>може</a:t>
            </a:r>
            <a:r>
              <a:rPr lang="ru-RU" sz="2000" b="1" dirty="0"/>
              <a:t> Тебе </a:t>
            </a:r>
            <a:r>
              <a:rPr lang="ru-RU" sz="2000" b="1" dirty="0" err="1"/>
              <a:t>обійняти</a:t>
            </a:r>
            <a:r>
              <a:rPr lang="ru-RU" sz="2000" b="1" dirty="0"/>
              <a:t> в </a:t>
            </a:r>
            <a:r>
              <a:rPr lang="ru-RU" sz="2000" b="1" dirty="0" err="1"/>
              <a:t>складні</a:t>
            </a:r>
            <a:r>
              <a:rPr lang="ru-RU" sz="2000" b="1" dirty="0"/>
              <a:t> </a:t>
            </a:r>
            <a:r>
              <a:rPr lang="ru-RU" sz="2000" b="1" dirty="0" err="1" smtClean="0"/>
              <a:t>миті</a:t>
            </a:r>
            <a:r>
              <a:rPr lang="ru-RU" sz="2000" b="1" dirty="0" smtClean="0"/>
              <a:t>? </a:t>
            </a:r>
          </a:p>
          <a:p>
            <a:pPr algn="ctr"/>
            <a:r>
              <a:rPr lang="uk-UA" sz="2000" b="1" dirty="0" smtClean="0"/>
              <a:t>_________</a:t>
            </a:r>
            <a:endParaRPr lang="ru-RU" sz="2000" b="1" dirty="0"/>
          </a:p>
        </p:txBody>
      </p:sp>
      <p:sp>
        <p:nvSpPr>
          <p:cNvPr id="9" name="Сердце 8"/>
          <p:cNvSpPr/>
          <p:nvPr/>
        </p:nvSpPr>
        <p:spPr>
          <a:xfrm rot="798909">
            <a:off x="8639970" y="2647364"/>
            <a:ext cx="3018711" cy="2427143"/>
          </a:xfrm>
          <a:prstGeom prst="hear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Хто</a:t>
            </a:r>
            <a:r>
              <a:rPr lang="ru-RU" sz="2000" b="1" dirty="0"/>
              <a:t> </a:t>
            </a:r>
            <a:r>
              <a:rPr lang="ru-RU" sz="2000" b="1" dirty="0" err="1"/>
              <a:t>може</a:t>
            </a:r>
            <a:r>
              <a:rPr lang="ru-RU" sz="2000" b="1" dirty="0"/>
              <a:t> </a:t>
            </a:r>
            <a:r>
              <a:rPr lang="ru-RU" sz="2000" b="1" dirty="0" err="1"/>
              <a:t>пояснити</a:t>
            </a:r>
            <a:r>
              <a:rPr lang="ru-RU" sz="2000" b="1" dirty="0"/>
              <a:t> </a:t>
            </a:r>
            <a:r>
              <a:rPr lang="ru-RU" sz="2000" b="1" dirty="0" err="1" smtClean="0"/>
              <a:t>незрозуміле</a:t>
            </a:r>
            <a:r>
              <a:rPr lang="ru-RU" sz="2000" b="1" dirty="0" smtClean="0"/>
              <a:t>?</a:t>
            </a:r>
          </a:p>
          <a:p>
            <a:pPr algn="ctr"/>
            <a:r>
              <a:rPr lang="ru-RU" sz="2000" b="1" dirty="0" smtClean="0"/>
              <a:t>__________ </a:t>
            </a:r>
            <a:endParaRPr lang="ru-RU" sz="2000" b="1" dirty="0"/>
          </a:p>
        </p:txBody>
      </p:sp>
      <p:sp>
        <p:nvSpPr>
          <p:cNvPr id="10" name="Сердце 9"/>
          <p:cNvSpPr/>
          <p:nvPr/>
        </p:nvSpPr>
        <p:spPr>
          <a:xfrm>
            <a:off x="3978592" y="2390427"/>
            <a:ext cx="4234815" cy="3063472"/>
          </a:xfrm>
          <a:prstGeom prst="hear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Хто</a:t>
            </a:r>
            <a:r>
              <a:rPr lang="ru-RU" sz="2000" b="1" dirty="0"/>
              <a:t> </a:t>
            </a:r>
            <a:r>
              <a:rPr lang="ru-RU" sz="2000" b="1" dirty="0" err="1"/>
              <a:t>може</a:t>
            </a:r>
            <a:r>
              <a:rPr lang="ru-RU" sz="2000" b="1" dirty="0"/>
              <a:t> </a:t>
            </a:r>
            <a:r>
              <a:rPr lang="ru-RU" sz="2000" b="1" dirty="0" err="1"/>
              <a:t>допомогти</a:t>
            </a:r>
            <a:r>
              <a:rPr lang="ru-RU" sz="2000" b="1" dirty="0"/>
              <a:t> </a:t>
            </a:r>
            <a:r>
              <a:rPr lang="ru-RU" sz="2000" b="1" dirty="0" err="1"/>
              <a:t>зробити</a:t>
            </a:r>
            <a:r>
              <a:rPr lang="ru-RU" sz="2000" b="1" dirty="0"/>
              <a:t> те, на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немає</a:t>
            </a:r>
            <a:r>
              <a:rPr lang="ru-RU" sz="2000" b="1" dirty="0"/>
              <a:t> сил </a:t>
            </a:r>
            <a:r>
              <a:rPr lang="ru-RU" sz="2000" b="1" dirty="0" err="1"/>
              <a:t>чи</a:t>
            </a:r>
            <a:r>
              <a:rPr lang="ru-RU" sz="2000" b="1" dirty="0"/>
              <a:t> </a:t>
            </a:r>
            <a:r>
              <a:rPr lang="ru-RU" sz="2000" b="1" dirty="0" err="1" smtClean="0"/>
              <a:t>вміння</a:t>
            </a:r>
            <a:r>
              <a:rPr lang="ru-RU" sz="2000" b="1" dirty="0" smtClean="0"/>
              <a:t>?</a:t>
            </a:r>
          </a:p>
          <a:p>
            <a:pPr algn="ctr"/>
            <a:r>
              <a:rPr lang="uk-UA" sz="2000" b="1" dirty="0" smtClean="0"/>
              <a:t>_______________</a:t>
            </a:r>
            <a:endParaRPr lang="ru-RU" sz="2000" b="1" dirty="0"/>
          </a:p>
        </p:txBody>
      </p:sp>
      <p:sp>
        <p:nvSpPr>
          <p:cNvPr id="11" name="Сердце 10"/>
          <p:cNvSpPr/>
          <p:nvPr/>
        </p:nvSpPr>
        <p:spPr>
          <a:xfrm rot="20626415">
            <a:off x="6919912" y="4179880"/>
            <a:ext cx="2586990" cy="213383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Хто</a:t>
            </a:r>
            <a:r>
              <a:rPr lang="ru-RU" sz="2000" b="1" dirty="0"/>
              <a:t> </a:t>
            </a:r>
            <a:r>
              <a:rPr lang="ru-RU" sz="2000" b="1" dirty="0" err="1"/>
              <a:t>може</a:t>
            </a:r>
            <a:r>
              <a:rPr lang="ru-RU" sz="2000" b="1" dirty="0"/>
              <a:t> </a:t>
            </a:r>
            <a:r>
              <a:rPr lang="ru-RU" sz="2000" b="1" dirty="0" err="1"/>
              <a:t>помовчати</a:t>
            </a:r>
            <a:r>
              <a:rPr lang="ru-RU" sz="2000" b="1" dirty="0"/>
              <a:t> </a:t>
            </a:r>
            <a:r>
              <a:rPr lang="ru-RU" sz="2000" b="1" dirty="0" err="1" smtClean="0"/>
              <a:t>поруч</a:t>
            </a:r>
            <a:r>
              <a:rPr lang="ru-RU" sz="2000" b="1" dirty="0" smtClean="0"/>
              <a:t>?</a:t>
            </a:r>
          </a:p>
          <a:p>
            <a:pPr algn="ctr"/>
            <a:r>
              <a:rPr lang="uk-UA" sz="2000" b="1" dirty="0" smtClean="0"/>
              <a:t>________</a:t>
            </a:r>
            <a:endParaRPr lang="ru-RU" sz="2000" b="1" dirty="0"/>
          </a:p>
        </p:txBody>
      </p:sp>
      <p:sp>
        <p:nvSpPr>
          <p:cNvPr id="12" name="Сердце 11"/>
          <p:cNvSpPr/>
          <p:nvPr/>
        </p:nvSpPr>
        <p:spPr>
          <a:xfrm rot="793747">
            <a:off x="2800860" y="4333444"/>
            <a:ext cx="2835634" cy="213383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Хто</a:t>
            </a:r>
            <a:r>
              <a:rPr lang="ru-RU" sz="2000" b="1" dirty="0"/>
              <a:t> </a:t>
            </a:r>
            <a:r>
              <a:rPr lang="ru-RU" sz="2000" b="1" dirty="0" err="1"/>
              <a:t>може</a:t>
            </a:r>
            <a:r>
              <a:rPr lang="ru-RU" sz="2000" b="1" dirty="0"/>
              <a:t> </a:t>
            </a:r>
            <a:r>
              <a:rPr lang="ru-RU" sz="2000" b="1" dirty="0" err="1" smtClean="0"/>
              <a:t>розсмішити</a:t>
            </a:r>
            <a:r>
              <a:rPr lang="ru-RU" sz="2000" b="1" dirty="0" smtClean="0"/>
              <a:t>?</a:t>
            </a:r>
          </a:p>
          <a:p>
            <a:pPr algn="ctr"/>
            <a:r>
              <a:rPr lang="uk-UA" sz="2000" b="1" dirty="0" smtClean="0"/>
              <a:t>_________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64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3067" y="387733"/>
            <a:ext cx="8732066" cy="8581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склади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61" y="1833005"/>
            <a:ext cx="2334226" cy="4145990"/>
          </a:xfrm>
          <a:prstGeom prst="rect">
            <a:avLst/>
          </a:prstGeom>
        </p:spPr>
      </p:pic>
      <p:pic>
        <p:nvPicPr>
          <p:cNvPr id="10" name="Рисунок 12" descr="http://www.yrok.net.ua/_ld/53/55783777.jpg">
            <a:extLst>
              <a:ext uri="{FF2B5EF4-FFF2-40B4-BE49-F238E27FC236}">
                <a16:creationId xmlns="" xmlns:a16="http://schemas.microsoft.com/office/drawing/2014/main" id="{87C10879-BE25-4C32-9956-DCA9FDC86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t="48172" r="5050" b="4904"/>
          <a:stretch/>
        </p:blipFill>
        <p:spPr bwMode="auto">
          <a:xfrm>
            <a:off x="3348000" y="1440000"/>
            <a:ext cx="7812000" cy="49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8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4141"/>
            <a:ext cx="3846560" cy="38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20540" y="1994171"/>
            <a:ext cx="6115050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ми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попрацюємо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казкою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естонського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i="1" dirty="0" err="1">
                <a:solidFill>
                  <a:schemeClr val="bg1"/>
                </a:solidFill>
              </a:rPr>
              <a:t>Ено</a:t>
            </a:r>
            <a:r>
              <a:rPr lang="uk-UA" sz="2800" i="1" dirty="0">
                <a:solidFill>
                  <a:schemeClr val="bg1"/>
                </a:solidFill>
              </a:rPr>
              <a:t> </a:t>
            </a:r>
            <a:r>
              <a:rPr lang="uk-UA" sz="2800" i="1" dirty="0" err="1" smtClean="0">
                <a:solidFill>
                  <a:schemeClr val="bg1"/>
                </a:solidFill>
              </a:rPr>
              <a:t>Рауда</a:t>
            </a:r>
            <a:r>
              <a:rPr lang="uk-UA" sz="2800" i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800" b="1" dirty="0">
                <a:solidFill>
                  <a:schemeClr val="bg1"/>
                </a:solidFill>
              </a:rPr>
              <a:t>Мишка, Кіт і гарбуз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Дізнаємось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розумніший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Кіт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Мишка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Повправляємося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читанні </a:t>
            </a: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діалога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785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31670" y="445745"/>
            <a:ext cx="8561070" cy="11201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Починаємо з розминки.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 </a:t>
            </a:r>
            <a:r>
              <a:rPr lang="ru-RU" sz="3600" b="1" dirty="0" err="1">
                <a:solidFill>
                  <a:schemeClr val="bg1"/>
                </a:solidFill>
              </a:rPr>
              <a:t>вірш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Читалочки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288748"/>
            <a:ext cx="2017184" cy="21259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64582" y="1737754"/>
            <a:ext cx="5610588" cy="36114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Кіт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Мишенята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Сказала Миша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своїм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Мишенятам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щоб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слухалися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матері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як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слід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Щоб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нори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сміли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виглядати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бо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поруч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ходить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страхолюдний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Кіт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Мишенята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чути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хотіли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вони Кота за хвостика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ловили.</a:t>
            </a:r>
          </a:p>
          <a:p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</a:t>
            </a:r>
            <a:r>
              <a:rPr lang="ru-RU" sz="2800" i="1" dirty="0" err="1" smtClean="0">
                <a:solidFill>
                  <a:schemeClr val="accent2">
                    <a:lumMod val="75000"/>
                  </a:schemeClr>
                </a:solidFill>
              </a:rPr>
              <a:t>Микола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2">
                    <a:lumMod val="75000"/>
                  </a:schemeClr>
                </a:solidFill>
              </a:rPr>
              <a:t>Сингаївський</a:t>
            </a:r>
            <a:endParaRPr lang="uk-UA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5270" y="1737754"/>
            <a:ext cx="2617470" cy="235572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33859" y="5436311"/>
            <a:ext cx="4869811" cy="851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розумієш</a:t>
            </a:r>
            <a:r>
              <a:rPr lang="ru-RU" sz="2400" b="1" dirty="0" smtClean="0"/>
              <a:t> </a:t>
            </a:r>
            <a:r>
              <a:rPr lang="ru-RU" sz="2400" b="1" dirty="0" err="1"/>
              <a:t>значення</a:t>
            </a:r>
            <a:r>
              <a:rPr lang="ru-RU" sz="2400" b="1" dirty="0"/>
              <a:t> слова </a:t>
            </a:r>
            <a:r>
              <a:rPr lang="ru-RU" sz="2400" b="1" i="1" dirty="0" err="1">
                <a:solidFill>
                  <a:srgbClr val="FFFF00"/>
                </a:solidFill>
              </a:rPr>
              <a:t>страхолюдний</a:t>
            </a:r>
            <a:r>
              <a:rPr lang="ru-RU" sz="2400" b="1" dirty="0"/>
              <a:t>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75817" y="4309442"/>
            <a:ext cx="4924693" cy="197795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ru-RU" sz="2400" dirty="0"/>
              <a:t>Яку картину </a:t>
            </a:r>
            <a:r>
              <a:rPr lang="ru-RU" sz="2400" dirty="0" err="1" smtClean="0"/>
              <a:t>ти</a:t>
            </a:r>
            <a:r>
              <a:rPr lang="ru-RU" sz="2400" dirty="0" smtClean="0"/>
              <a:t> </a:t>
            </a:r>
            <a:r>
              <a:rPr lang="ru-RU" sz="2400" dirty="0" err="1" smtClean="0"/>
              <a:t>уявляєш</a:t>
            </a:r>
            <a:r>
              <a:rPr lang="ru-RU" sz="2400" dirty="0" smtClean="0"/>
              <a:t>, </a:t>
            </a:r>
            <a:r>
              <a:rPr lang="ru-RU" sz="2400" dirty="0"/>
              <a:t>коли </a:t>
            </a:r>
            <a:r>
              <a:rPr lang="ru-RU" sz="2400" dirty="0" err="1" smtClean="0"/>
              <a:t>читаєш</a:t>
            </a:r>
            <a:r>
              <a:rPr lang="ru-RU" sz="2400" dirty="0" smtClean="0"/>
              <a:t>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вірш</a:t>
            </a:r>
            <a:r>
              <a:rPr lang="ru-RU" sz="2400" dirty="0"/>
              <a:t>?</a:t>
            </a:r>
          </a:p>
          <a:p>
            <a:pPr marL="354013" indent="-354013">
              <a:buAutoNum type="arabicPeriod"/>
            </a:pPr>
            <a:r>
              <a:rPr lang="ru-RU" sz="2400" dirty="0" err="1"/>
              <a:t>Якою</a:t>
            </a:r>
            <a:r>
              <a:rPr lang="ru-RU" sz="2400" dirty="0"/>
              <a:t> </a:t>
            </a:r>
            <a:r>
              <a:rPr lang="ru-RU" sz="2400" dirty="0" err="1" smtClean="0"/>
              <a:t>уявляєш</a:t>
            </a:r>
            <a:r>
              <a:rPr lang="ru-RU" sz="2400" dirty="0" smtClean="0"/>
              <a:t> </a:t>
            </a:r>
            <a:r>
              <a:rPr lang="ru-RU" sz="2400" dirty="0"/>
              <a:t>Мишу-маму?</a:t>
            </a:r>
          </a:p>
          <a:p>
            <a:pPr marL="354013" indent="-354013">
              <a:buAutoNum type="arabicPeriod"/>
            </a:pPr>
            <a:r>
              <a:rPr lang="ru-RU" sz="2400" dirty="0" err="1"/>
              <a:t>Якими</a:t>
            </a:r>
            <a:r>
              <a:rPr lang="ru-RU" sz="2400" dirty="0"/>
              <a:t> </a:t>
            </a:r>
            <a:r>
              <a:rPr lang="ru-RU" sz="2400" dirty="0" err="1"/>
              <a:t>Мишенят</a:t>
            </a:r>
            <a:r>
              <a:rPr lang="ru-RU" sz="2400" dirty="0"/>
              <a:t>?</a:t>
            </a:r>
          </a:p>
          <a:p>
            <a:pPr marL="354013" indent="-354013">
              <a:buAutoNum type="arabicPeriod"/>
            </a:pPr>
            <a:r>
              <a:rPr lang="ru-RU" sz="2400" dirty="0"/>
              <a:t>Як вони ловили Кота за хвоста?</a:t>
            </a:r>
          </a:p>
        </p:txBody>
      </p:sp>
    </p:spTree>
    <p:extLst>
      <p:ext uri="{BB962C8B-B14F-4D97-AF65-F5344CB8AC3E}">
        <p14:creationId xmlns:p14="http://schemas.microsoft.com/office/powerpoint/2010/main" val="305640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7209" y="1154108"/>
            <a:ext cx="11121390" cy="509370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500" dirty="0" smtClean="0">
                <a:solidFill>
                  <a:schemeClr val="accent2">
                    <a:lumMod val="75000"/>
                  </a:schemeClr>
                </a:solidFill>
              </a:rPr>
              <a:t>Якось </a:t>
            </a:r>
            <a:r>
              <a:rPr lang="uk-UA" sz="2500" dirty="0">
                <a:solidFill>
                  <a:schemeClr val="accent2">
                    <a:lumMod val="75000"/>
                  </a:schemeClr>
                </a:solidFill>
              </a:rPr>
              <a:t>надвечір упіймав Кіт Мишку.</a:t>
            </a:r>
          </a:p>
          <a:p>
            <a:r>
              <a:rPr lang="uk-UA" sz="2500" dirty="0">
                <a:solidFill>
                  <a:schemeClr val="accent2">
                    <a:lumMod val="75000"/>
                  </a:schemeClr>
                </a:solidFill>
              </a:rPr>
              <a:t>— Що зі мною буде? — забідкалася Мишка.</a:t>
            </a:r>
          </a:p>
          <a:p>
            <a:r>
              <a:rPr lang="uk-UA" sz="2500" dirty="0">
                <a:solidFill>
                  <a:schemeClr val="accent2">
                    <a:lumMod val="75000"/>
                  </a:schemeClr>
                </a:solidFill>
              </a:rPr>
              <a:t>— З’їм тебе! — сказав Кіт.</a:t>
            </a:r>
          </a:p>
          <a:p>
            <a:r>
              <a:rPr lang="uk-UA" sz="2500" dirty="0">
                <a:solidFill>
                  <a:schemeClr val="accent2">
                    <a:lumMod val="75000"/>
                  </a:schemeClr>
                </a:solidFill>
              </a:rPr>
              <a:t>— А що ти сьогодні їв на сніданок?</a:t>
            </a:r>
          </a:p>
          <a:p>
            <a:r>
              <a:rPr lang="uk-UA" sz="2500" dirty="0">
                <a:solidFill>
                  <a:schemeClr val="accent2">
                    <a:lumMod val="75000"/>
                  </a:schemeClr>
                </a:solidFill>
              </a:rPr>
              <a:t>— Мишу.</a:t>
            </a:r>
          </a:p>
          <a:p>
            <a:r>
              <a:rPr lang="uk-UA" sz="2500" dirty="0">
                <a:solidFill>
                  <a:schemeClr val="accent2">
                    <a:lumMod val="75000"/>
                  </a:schemeClr>
                </a:solidFill>
              </a:rPr>
              <a:t>— А на обід?</a:t>
            </a:r>
          </a:p>
          <a:p>
            <a:r>
              <a:rPr lang="uk-UA" sz="2500" dirty="0">
                <a:solidFill>
                  <a:schemeClr val="accent2">
                    <a:lumMod val="75000"/>
                  </a:schemeClr>
                </a:solidFill>
              </a:rPr>
              <a:t>— Теж мишу, — муркнув Кіт і примружив зелені очі. — А на вечерю будеш мені ти.</a:t>
            </a:r>
          </a:p>
          <a:p>
            <a:r>
              <a:rPr lang="uk-UA" sz="2500" dirty="0">
                <a:solidFill>
                  <a:schemeClr val="accent2">
                    <a:lumMod val="75000"/>
                  </a:schemeClr>
                </a:solidFill>
              </a:rPr>
              <a:t>— Ой, як нерозважливо! — похитала головою Мишка</a:t>
            </a:r>
            <a:r>
              <a:rPr lang="uk-UA" sz="2500" dirty="0" smtClean="0">
                <a:solidFill>
                  <a:schemeClr val="accent2">
                    <a:lumMod val="75000"/>
                  </a:schemeClr>
                </a:solidFill>
              </a:rPr>
              <a:t>. — </a:t>
            </a:r>
            <a:r>
              <a:rPr lang="uk-UA" sz="2500" dirty="0">
                <a:solidFill>
                  <a:schemeClr val="accent2">
                    <a:lumMod val="75000"/>
                  </a:schemeClr>
                </a:solidFill>
              </a:rPr>
              <a:t>Ти безперервно їси однакову їжу. От і заподієш своєму здоров’ю шкоду. Тобі неодмінно треба покуштувати чогось іншого. Ну хоч би й гарбуза. </a:t>
            </a:r>
            <a:endParaRPr lang="uk-UA" sz="25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500" dirty="0" smtClean="0">
                <a:solidFill>
                  <a:schemeClr val="accent2">
                    <a:lumMod val="75000"/>
                  </a:schemeClr>
                </a:solidFill>
              </a:rPr>
              <a:t>Кіт </a:t>
            </a:r>
            <a:r>
              <a:rPr lang="uk-UA" sz="2500" dirty="0">
                <a:solidFill>
                  <a:schemeClr val="accent2">
                    <a:lumMod val="75000"/>
                  </a:schemeClr>
                </a:solidFill>
              </a:rPr>
              <a:t>злякався </a:t>
            </a:r>
            <a:r>
              <a:rPr lang="uk-UA" sz="2500" dirty="0" smtClean="0">
                <a:solidFill>
                  <a:schemeClr val="accent2">
                    <a:lumMod val="75000"/>
                  </a:schemeClr>
                </a:solidFill>
              </a:rPr>
              <a:t>за своє </a:t>
            </a:r>
            <a:r>
              <a:rPr lang="uk-UA" sz="2500" dirty="0">
                <a:solidFill>
                  <a:schemeClr val="accent2">
                    <a:lumMod val="75000"/>
                  </a:schemeClr>
                </a:solidFill>
              </a:rPr>
              <a:t>здоров’я </a:t>
            </a:r>
            <a:r>
              <a:rPr lang="uk-UA" sz="2500" dirty="0" smtClean="0">
                <a:solidFill>
                  <a:schemeClr val="accent2">
                    <a:lumMod val="75000"/>
                  </a:schemeClr>
                </a:solidFill>
              </a:rPr>
              <a:t>і сказав</a:t>
            </a:r>
            <a:r>
              <a:rPr lang="uk-UA" sz="25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uk-UA" sz="2500" dirty="0">
                <a:solidFill>
                  <a:schemeClr val="accent2">
                    <a:lumMod val="75000"/>
                  </a:schemeClr>
                </a:solidFill>
              </a:rPr>
              <a:t>             — Гарбуз великий і несмачний. Як його їсти</a:t>
            </a:r>
            <a:r>
              <a:rPr lang="uk-UA" sz="25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106-107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373" y="1311774"/>
            <a:ext cx="4448026" cy="21682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927589" y="374515"/>
            <a:ext cx="10340631" cy="6884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Прочитай </a:t>
            </a:r>
            <a:r>
              <a:rPr lang="ru-RU" sz="3600" b="1" dirty="0" err="1" smtClean="0">
                <a:solidFill>
                  <a:schemeClr val="bg1"/>
                </a:solidFill>
              </a:rPr>
              <a:t>казку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uk-UA" sz="3600" i="1" dirty="0" err="1" smtClean="0">
                <a:solidFill>
                  <a:schemeClr val="bg1"/>
                </a:solidFill>
              </a:rPr>
              <a:t>Ено</a:t>
            </a:r>
            <a:r>
              <a:rPr lang="uk-UA" sz="3600" i="1" dirty="0" smtClean="0">
                <a:solidFill>
                  <a:schemeClr val="bg1"/>
                </a:solidFill>
              </a:rPr>
              <a:t> </a:t>
            </a:r>
            <a:r>
              <a:rPr lang="uk-UA" sz="3600" i="1" dirty="0" err="1" smtClean="0">
                <a:solidFill>
                  <a:schemeClr val="bg1"/>
                </a:solidFill>
              </a:rPr>
              <a:t>Рауда</a:t>
            </a:r>
            <a:r>
              <a:rPr lang="uk-UA" sz="3600" i="1" dirty="0" smtClean="0">
                <a:solidFill>
                  <a:schemeClr val="bg1"/>
                </a:solidFill>
              </a:rPr>
              <a:t> «</a:t>
            </a:r>
            <a:r>
              <a:rPr lang="uk-UA" sz="3600" b="1" dirty="0" smtClean="0">
                <a:solidFill>
                  <a:schemeClr val="bg1"/>
                </a:solidFill>
              </a:rPr>
              <a:t>Мишка</a:t>
            </a:r>
            <a:r>
              <a:rPr lang="uk-UA" sz="3600" b="1" dirty="0">
                <a:solidFill>
                  <a:schemeClr val="bg1"/>
                </a:solidFill>
              </a:rPr>
              <a:t>, Кіт і </a:t>
            </a:r>
            <a:r>
              <a:rPr lang="uk-UA" sz="3600" b="1" dirty="0" smtClean="0">
                <a:solidFill>
                  <a:schemeClr val="bg1"/>
                </a:solidFill>
              </a:rPr>
              <a:t>гарбуз»</a:t>
            </a:r>
            <a:r>
              <a:rPr lang="uk-UA" sz="3600" i="1" dirty="0" smtClean="0">
                <a:solidFill>
                  <a:schemeClr val="bg1"/>
                </a:solidFill>
              </a:rPr>
              <a:t>  </a:t>
            </a:r>
            <a:endParaRPr lang="uk-UA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7190" y="1170804"/>
            <a:ext cx="11441430" cy="535531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600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— Віднеси мене до гарбуза, — мовила Мишка. — І я охоче покажу тобі, як це робиться.</a:t>
            </a:r>
          </a:p>
          <a:p>
            <a:r>
              <a:rPr lang="uk-UA" sz="2600" dirty="0" smtClean="0">
                <a:solidFill>
                  <a:schemeClr val="accent2">
                    <a:lumMod val="75000"/>
                  </a:schemeClr>
                </a:solidFill>
              </a:rPr>
              <a:t>Кіт </a:t>
            </a:r>
            <a:r>
              <a:rPr lang="uk-UA" sz="2600" dirty="0">
                <a:solidFill>
                  <a:schemeClr val="accent2">
                    <a:lumMod val="75000"/>
                  </a:schemeClr>
                </a:solidFill>
              </a:rPr>
              <a:t>узяв Мишку за шкіру й поніс.</a:t>
            </a:r>
          </a:p>
          <a:p>
            <a:r>
              <a:rPr lang="uk-UA" sz="2600" dirty="0">
                <a:solidFill>
                  <a:schemeClr val="accent2">
                    <a:lumMod val="75000"/>
                  </a:schemeClr>
                </a:solidFill>
              </a:rPr>
              <a:t>     — Ти тільки не думай, що я відпущу тебе, — мовив він суворо. — Після гарбуза все одно візьмуся за тебе.</a:t>
            </a:r>
          </a:p>
          <a:p>
            <a:r>
              <a:rPr lang="uk-UA" sz="2600" dirty="0">
                <a:solidFill>
                  <a:schemeClr val="accent2">
                    <a:lumMod val="75000"/>
                  </a:schemeClr>
                </a:solidFill>
              </a:rPr>
              <a:t>     — Будь ласка, — посміхнулась Мишка.</a:t>
            </a:r>
          </a:p>
          <a:p>
            <a:r>
              <a:rPr lang="uk-UA" sz="2600" dirty="0">
                <a:solidFill>
                  <a:schemeClr val="accent2">
                    <a:lumMod val="75000"/>
                  </a:schemeClr>
                </a:solidFill>
              </a:rPr>
              <a:t>     І вона почала показувати котові, як їдять гарбуз. Її гостренькі зуби запрацювали швидко-швидко. І Кіт незчувся, як Мишка </a:t>
            </a:r>
            <a:r>
              <a:rPr lang="uk-UA" sz="2600" dirty="0" err="1">
                <a:solidFill>
                  <a:schemeClr val="accent2">
                    <a:lumMod val="75000"/>
                  </a:schemeClr>
                </a:solidFill>
              </a:rPr>
              <a:t>прогризла</a:t>
            </a:r>
            <a:r>
              <a:rPr lang="uk-UA" sz="2600" dirty="0">
                <a:solidFill>
                  <a:schemeClr val="accent2">
                    <a:lumMod val="75000"/>
                  </a:schemeClr>
                </a:solidFill>
              </a:rPr>
              <a:t> дірку й шаснула в гарбуз.</a:t>
            </a:r>
          </a:p>
          <a:p>
            <a:r>
              <a:rPr lang="uk-UA" sz="2600" dirty="0">
                <a:solidFill>
                  <a:schemeClr val="accent2">
                    <a:lumMod val="75000"/>
                  </a:schemeClr>
                </a:solidFill>
              </a:rPr>
              <a:t>     — </a:t>
            </a:r>
            <a:r>
              <a:rPr lang="uk-UA" sz="2600" dirty="0" err="1">
                <a:solidFill>
                  <a:schemeClr val="accent2">
                    <a:lumMod val="75000"/>
                  </a:schemeClr>
                </a:solidFill>
              </a:rPr>
              <a:t>Ов</a:t>
            </a:r>
            <a:r>
              <a:rPr lang="uk-UA" sz="2600" dirty="0">
                <a:solidFill>
                  <a:schemeClr val="accent2">
                    <a:lumMod val="75000"/>
                  </a:schemeClr>
                </a:solidFill>
              </a:rPr>
              <a:t>-ва! — здивувався Кіт. — Гарбуз проковтнув </a:t>
            </a:r>
            <a:endParaRPr lang="uk-UA" sz="2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600" dirty="0" smtClean="0">
                <a:solidFill>
                  <a:schemeClr val="accent2">
                    <a:lumMod val="75000"/>
                  </a:schemeClr>
                </a:solidFill>
              </a:rPr>
              <a:t>Мишку</a:t>
            </a:r>
            <a:r>
              <a:rPr lang="uk-UA" sz="2600" dirty="0">
                <a:solidFill>
                  <a:schemeClr val="accent2">
                    <a:lumMod val="75000"/>
                  </a:schemeClr>
                </a:solidFill>
              </a:rPr>
              <a:t>! Добре, що я не став його їсти. А то він би </a:t>
            </a:r>
            <a:endParaRPr lang="uk-UA" sz="2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600" dirty="0" smtClean="0">
                <a:solidFill>
                  <a:schemeClr val="accent2">
                    <a:lumMod val="75000"/>
                  </a:schemeClr>
                </a:solidFill>
              </a:rPr>
              <a:t>         ковтнув </a:t>
            </a:r>
            <a:r>
              <a:rPr lang="uk-UA" sz="2600" dirty="0">
                <a:solidFill>
                  <a:schemeClr val="accent2">
                    <a:lumMod val="75000"/>
                  </a:schemeClr>
                </a:solidFill>
              </a:rPr>
              <a:t>і мене.</a:t>
            </a:r>
          </a:p>
          <a:p>
            <a:r>
              <a:rPr lang="uk-UA" sz="2600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uk-UA" sz="2600" dirty="0" smtClean="0">
                <a:solidFill>
                  <a:schemeClr val="accent2">
                    <a:lumMod val="75000"/>
                  </a:schemeClr>
                </a:solidFill>
              </a:rPr>
              <a:t>    І </a:t>
            </a:r>
            <a:r>
              <a:rPr lang="uk-UA" sz="2600" dirty="0">
                <a:solidFill>
                  <a:schemeClr val="accent2">
                    <a:lumMod val="75000"/>
                  </a:schemeClr>
                </a:solidFill>
              </a:rPr>
              <a:t>Кіт боязко відійшов геть</a:t>
            </a:r>
            <a:r>
              <a:rPr lang="uk-UA" sz="2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46420"/>
            <a:ext cx="1054100" cy="12115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106-107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4577275"/>
            <a:ext cx="4034790" cy="196684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927589" y="374515"/>
            <a:ext cx="10340631" cy="7962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bg1"/>
                </a:solidFill>
              </a:rPr>
              <a:t>Прочитай </a:t>
            </a:r>
            <a:r>
              <a:rPr lang="ru-RU" sz="3600" b="1" dirty="0" err="1">
                <a:solidFill>
                  <a:schemeClr val="bg1"/>
                </a:solidFill>
              </a:rPr>
              <a:t>казку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r>
              <a:rPr lang="uk-UA" sz="3600" i="1" dirty="0" err="1">
                <a:solidFill>
                  <a:schemeClr val="bg1"/>
                </a:solidFill>
              </a:rPr>
              <a:t>Ено</a:t>
            </a:r>
            <a:r>
              <a:rPr lang="uk-UA" sz="3600" i="1" dirty="0">
                <a:solidFill>
                  <a:schemeClr val="bg1"/>
                </a:solidFill>
              </a:rPr>
              <a:t> </a:t>
            </a:r>
            <a:r>
              <a:rPr lang="uk-UA" sz="3600" i="1" dirty="0" err="1">
                <a:solidFill>
                  <a:schemeClr val="bg1"/>
                </a:solidFill>
              </a:rPr>
              <a:t>Рауд</a:t>
            </a:r>
            <a:r>
              <a:rPr lang="uk-UA" sz="3600" i="1" dirty="0">
                <a:solidFill>
                  <a:schemeClr val="bg1"/>
                </a:solidFill>
              </a:rPr>
              <a:t>, </a:t>
            </a:r>
            <a:r>
              <a:rPr lang="uk-UA" sz="3600" i="1" dirty="0" smtClean="0">
                <a:solidFill>
                  <a:schemeClr val="bg1"/>
                </a:solidFill>
              </a:rPr>
              <a:t>естонський письменник</a:t>
            </a:r>
            <a:endParaRPr lang="uk-UA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1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35183" y="3154623"/>
            <a:ext cx="7306248" cy="16345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ru-RU" sz="2400" dirty="0" err="1"/>
              <a:t>Чому</a:t>
            </a:r>
            <a:r>
              <a:rPr lang="ru-RU" sz="2400" dirty="0"/>
              <a:t> автор назвав </a:t>
            </a:r>
            <a:r>
              <a:rPr lang="ru-RU" sz="2400" dirty="0" err="1"/>
              <a:t>казку</a:t>
            </a:r>
            <a:r>
              <a:rPr lang="ru-RU" sz="2400" dirty="0"/>
              <a:t> </a:t>
            </a:r>
            <a:r>
              <a:rPr lang="ru-RU" sz="2400" dirty="0" err="1"/>
              <a:t>саме</a:t>
            </a:r>
            <a:r>
              <a:rPr lang="ru-RU" sz="2400" dirty="0"/>
              <a:t> так?</a:t>
            </a:r>
          </a:p>
          <a:p>
            <a:pPr marL="354013" indent="-354013">
              <a:buAutoNum type="arabicPeriod"/>
            </a:pP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інший</a:t>
            </a:r>
            <a:r>
              <a:rPr lang="ru-RU" sz="2400" dirty="0"/>
              <a:t> заголовок </a:t>
            </a:r>
            <a:r>
              <a:rPr lang="ru-RU" sz="2400" dirty="0" err="1" smtClean="0"/>
              <a:t>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можеш</a:t>
            </a:r>
            <a:r>
              <a:rPr lang="ru-RU" sz="2400" dirty="0" smtClean="0"/>
              <a:t> </a:t>
            </a:r>
            <a:r>
              <a:rPr lang="ru-RU" sz="2400" dirty="0" err="1" smtClean="0"/>
              <a:t>запропонувати</a:t>
            </a:r>
            <a:r>
              <a:rPr lang="ru-RU" sz="2400" dirty="0"/>
              <a:t>?</a:t>
            </a:r>
          </a:p>
          <a:p>
            <a:pPr marL="354013" indent="-354013">
              <a:buFontTx/>
              <a:buAutoNum type="arabicPeriod"/>
            </a:pPr>
            <a:r>
              <a:rPr lang="ru-RU" sz="2400" dirty="0" err="1" smtClean="0"/>
              <a:t>Поміркуй</a:t>
            </a:r>
            <a:r>
              <a:rPr lang="ru-RU" sz="2400" dirty="0" smtClean="0"/>
              <a:t>,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Кота </a:t>
            </a:r>
            <a:r>
              <a:rPr lang="ru-RU" sz="2400" dirty="0" err="1"/>
              <a:t>вважати</a:t>
            </a:r>
            <a:r>
              <a:rPr lang="ru-RU" sz="2400" dirty="0"/>
              <a:t> </a:t>
            </a:r>
            <a:r>
              <a:rPr lang="ru-RU" sz="2400" dirty="0" err="1" smtClean="0"/>
              <a:t>розумним</a:t>
            </a:r>
            <a:r>
              <a:rPr lang="ru-RU" sz="2400" dirty="0" smtClean="0"/>
              <a:t>?</a:t>
            </a:r>
            <a:r>
              <a:rPr lang="ru-RU" sz="2400" dirty="0"/>
              <a:t> Поясни, </a:t>
            </a:r>
            <a:r>
              <a:rPr lang="ru-RU" sz="2400" dirty="0" err="1"/>
              <a:t>чому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" y="1593516"/>
            <a:ext cx="3990894" cy="3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32536" y="45155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</a:t>
            </a:r>
            <a:r>
              <a:rPr lang="ru-RU" sz="4000" b="1" dirty="0" err="1" smtClean="0">
                <a:solidFill>
                  <a:schemeClr val="bg1"/>
                </a:solidFill>
              </a:rPr>
              <a:t>уважного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48732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5182" y="2223386"/>
            <a:ext cx="705478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</a:rPr>
              <a:t>Кмітливий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здатний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добре й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швидко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міркувати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i="1" dirty="0" err="1">
                <a:solidFill>
                  <a:srgbClr val="FF0000"/>
                </a:solidFill>
              </a:rPr>
              <a:t>Нерозважливо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нерозумно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5183" y="1450680"/>
            <a:ext cx="7054788" cy="71514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знаєш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означають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слова </a:t>
            </a:r>
            <a:r>
              <a:rPr lang="ru-RU" sz="2400" b="1" i="1" dirty="0" err="1">
                <a:solidFill>
                  <a:srgbClr val="FF0000"/>
                </a:solidFill>
              </a:rPr>
              <a:t>кмітливий</a:t>
            </a:r>
            <a:r>
              <a:rPr lang="ru-RU" sz="2400" b="1" i="1" dirty="0">
                <a:solidFill>
                  <a:srgbClr val="FF0000"/>
                </a:solidFill>
              </a:rPr>
              <a:t> і </a:t>
            </a:r>
            <a:r>
              <a:rPr lang="ru-RU" sz="2400" b="1" i="1" dirty="0" err="1">
                <a:solidFill>
                  <a:srgbClr val="FF0000"/>
                </a:solidFill>
              </a:rPr>
              <a:t>нерозважливо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576" y="4440115"/>
            <a:ext cx="4034790" cy="196684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51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54556</TotalTime>
  <Words>858</Words>
  <Application>Microsoft Office PowerPoint</Application>
  <PresentationFormat>Произвольный</PresentationFormat>
  <Paragraphs>128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3631</cp:revision>
  <dcterms:created xsi:type="dcterms:W3CDTF">2018-01-05T16:38:53Z</dcterms:created>
  <dcterms:modified xsi:type="dcterms:W3CDTF">2024-04-28T18:53:30Z</dcterms:modified>
</cp:coreProperties>
</file>