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842" r:id="rId3"/>
    <p:sldId id="1834" r:id="rId4"/>
    <p:sldId id="1838" r:id="rId5"/>
    <p:sldId id="1750" r:id="rId6"/>
    <p:sldId id="1761" r:id="rId7"/>
    <p:sldId id="1807" r:id="rId8"/>
    <p:sldId id="1808" r:id="rId9"/>
    <p:sldId id="1431" r:id="rId10"/>
    <p:sldId id="1688" r:id="rId11"/>
    <p:sldId id="1844" r:id="rId12"/>
    <p:sldId id="1843" r:id="rId13"/>
    <p:sldId id="1845" r:id="rId14"/>
    <p:sldId id="1832" r:id="rId15"/>
    <p:sldId id="1768" r:id="rId16"/>
    <p:sldId id="1440" r:id="rId17"/>
    <p:sldId id="15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842"/>
            <p14:sldId id="1834"/>
            <p14:sldId id="1838"/>
            <p14:sldId id="1750"/>
            <p14:sldId id="1761"/>
            <p14:sldId id="1807"/>
            <p14:sldId id="1808"/>
            <p14:sldId id="1431"/>
            <p14:sldId id="1688"/>
            <p14:sldId id="1844"/>
            <p14:sldId id="1843"/>
            <p14:sldId id="1845"/>
            <p14:sldId id="1832"/>
            <p14:sldId id="1768"/>
            <p14:sldId id="1440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FFB7FF"/>
    <a:srgbClr val="FF3399"/>
    <a:srgbClr val="FF3300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7.wdp"/><Relationship Id="rId2" Type="http://schemas.openxmlformats.org/officeDocument/2006/relationships/hyperlink" Target="https://learningapps.org/watch?v=pzxszk805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229253" y="4914375"/>
            <a:ext cx="9569375" cy="102155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Нумерація чисел першої </a:t>
            </a:r>
            <a:r>
              <a:rPr lang="uk-UA" sz="5400" b="1" dirty="0" smtClean="0">
                <a:solidFill>
                  <a:schemeClr val="bg1"/>
                </a:solidFill>
              </a:rPr>
              <a:t>сотні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Милые дети и школьные предметы, летающие с книгами">
            <a:extLst>
              <a:ext uri="{FF2B5EF4-FFF2-40B4-BE49-F238E27FC236}">
                <a16:creationId xmlns:a16="http://schemas.microsoft.com/office/drawing/2014/main" xmlns="" id="{9348472D-C7E5-54F5-E2A0-EC5AA0AB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39" y="1129931"/>
            <a:ext cx="2994404" cy="326693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17483" y="1350246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І.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uk-UA" sz="3200" b="1" dirty="0" smtClean="0">
                <a:solidFill>
                  <a:schemeClr val="bg1"/>
                </a:solidFill>
              </a:rPr>
              <a:t>111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513114" y="520436"/>
            <a:ext cx="9260057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12B021-B460-6325-D518-73434F5619F7}"/>
              </a:ext>
            </a:extLst>
          </p:cNvPr>
          <p:cNvSpPr txBox="1"/>
          <p:nvPr/>
        </p:nvSpPr>
        <p:spPr>
          <a:xfrm>
            <a:off x="2859296" y="1309159"/>
            <a:ext cx="7285921" cy="57407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dirty="0" smtClean="0">
                <a:solidFill>
                  <a:srgbClr val="7030A0"/>
                </a:solidFill>
              </a:rPr>
              <a:t> числа, які складаються з: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1513114" y="1984370"/>
            <a:ext cx="9552182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9д</a:t>
            </a:r>
            <a:r>
              <a:rPr lang="ru-RU" sz="3200" b="1" dirty="0">
                <a:solidFill>
                  <a:srgbClr val="7030A0"/>
                </a:solidFill>
              </a:rPr>
              <a:t>. і </a:t>
            </a:r>
            <a:r>
              <a:rPr lang="ru-RU" sz="3200" b="1" dirty="0" smtClean="0">
                <a:solidFill>
                  <a:srgbClr val="7030A0"/>
                </a:solidFill>
              </a:rPr>
              <a:t>2 </a:t>
            </a:r>
            <a:r>
              <a:rPr lang="ru-RU" sz="3200" b="1" dirty="0">
                <a:solidFill>
                  <a:srgbClr val="7030A0"/>
                </a:solidFill>
              </a:rPr>
              <a:t>од.; </a:t>
            </a:r>
            <a:r>
              <a:rPr lang="ru-RU" sz="3200" b="1" dirty="0" smtClean="0">
                <a:solidFill>
                  <a:srgbClr val="7030A0"/>
                </a:solidFill>
              </a:rPr>
              <a:t>3д</a:t>
            </a:r>
            <a:r>
              <a:rPr lang="ru-RU" sz="3200" b="1" dirty="0">
                <a:solidFill>
                  <a:srgbClr val="7030A0"/>
                </a:solidFill>
              </a:rPr>
              <a:t>. і </a:t>
            </a:r>
            <a:r>
              <a:rPr lang="ru-RU" sz="3200" b="1" dirty="0" smtClean="0">
                <a:solidFill>
                  <a:srgbClr val="7030A0"/>
                </a:solidFill>
              </a:rPr>
              <a:t>8 </a:t>
            </a:r>
            <a:r>
              <a:rPr lang="ru-RU" sz="3200" b="1" dirty="0">
                <a:solidFill>
                  <a:srgbClr val="7030A0"/>
                </a:solidFill>
              </a:rPr>
              <a:t>од</a:t>
            </a:r>
            <a:r>
              <a:rPr lang="ru-RU" sz="3200" b="1" dirty="0" smtClean="0">
                <a:solidFill>
                  <a:srgbClr val="7030A0"/>
                </a:solidFill>
              </a:rPr>
              <a:t>.;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7д</a:t>
            </a:r>
            <a:r>
              <a:rPr lang="ru-RU" sz="3200" b="1" dirty="0">
                <a:solidFill>
                  <a:srgbClr val="7030A0"/>
                </a:solidFill>
              </a:rPr>
              <a:t>. і </a:t>
            </a:r>
            <a:r>
              <a:rPr lang="ru-RU" sz="3200" b="1" dirty="0" smtClean="0">
                <a:solidFill>
                  <a:srgbClr val="7030A0"/>
                </a:solidFill>
              </a:rPr>
              <a:t>0 од.;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6д</a:t>
            </a:r>
            <a:r>
              <a:rPr lang="ru-RU" sz="3200" b="1" dirty="0">
                <a:solidFill>
                  <a:srgbClr val="7030A0"/>
                </a:solidFill>
              </a:rPr>
              <a:t>. і 5 </a:t>
            </a:r>
            <a:r>
              <a:rPr lang="ru-RU" sz="3200" b="1" dirty="0" smtClean="0">
                <a:solidFill>
                  <a:srgbClr val="7030A0"/>
                </a:solidFill>
              </a:rPr>
              <a:t>од; 10д.і 1 од.</a:t>
            </a:r>
            <a:endParaRPr lang="x-none" sz="3200" b="1">
              <a:solidFill>
                <a:srgbClr val="7030A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2271452" y="2714850"/>
            <a:ext cx="8077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92 </a:t>
            </a:r>
            <a:endParaRPr lang="x-none" sz="3600" b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3280542" y="2714850"/>
            <a:ext cx="7348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38</a:t>
            </a:r>
            <a:endParaRPr lang="x-none" sz="3600" b="1" dirty="0">
              <a:solidFill>
                <a:srgbClr val="00206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4193033" y="2715299"/>
            <a:ext cx="7889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70</a:t>
            </a:r>
            <a:endParaRPr lang="x-none" sz="3600" b="1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5149822" y="2715299"/>
            <a:ext cx="7522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65</a:t>
            </a:r>
            <a:endParaRPr lang="x-none" sz="3600" b="1" dirty="0">
              <a:solidFill>
                <a:srgbClr val="002060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8" y="3038464"/>
            <a:ext cx="1611293" cy="356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12B021-B460-6325-D518-73434F5619F7}"/>
              </a:ext>
            </a:extLst>
          </p:cNvPr>
          <p:cNvSpPr txBox="1"/>
          <p:nvPr/>
        </p:nvSpPr>
        <p:spPr>
          <a:xfrm>
            <a:off x="7908772" y="2715299"/>
            <a:ext cx="3368828" cy="8445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dirty="0" smtClean="0">
                <a:solidFill>
                  <a:srgbClr val="7030A0"/>
                </a:solidFill>
              </a:rPr>
              <a:t> попередні числа до записаних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612B021-B460-6325-D518-73434F5619F7}"/>
              </a:ext>
            </a:extLst>
          </p:cNvPr>
          <p:cNvSpPr txBox="1"/>
          <p:nvPr/>
        </p:nvSpPr>
        <p:spPr>
          <a:xfrm>
            <a:off x="2271452" y="4123810"/>
            <a:ext cx="4368834" cy="56793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 smtClean="0">
                <a:solidFill>
                  <a:srgbClr val="7030A0"/>
                </a:solidFill>
              </a:rPr>
              <a:t>Склади 4 рівності за схемою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2283744" y="3391782"/>
            <a:ext cx="8077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91 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3292834" y="3391782"/>
            <a:ext cx="7348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37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4205325" y="3392231"/>
            <a:ext cx="7889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69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5162114" y="3392231"/>
            <a:ext cx="7522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64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6054519" y="2714849"/>
            <a:ext cx="9449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101</a:t>
            </a:r>
            <a:endParaRPr lang="x-none" sz="3600" b="1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6066812" y="3391781"/>
            <a:ext cx="93268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100</a:t>
            </a:r>
            <a:endParaRPr lang="x-none" sz="36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D:\1 клас\2 Матем\1 УРОКИ Листопад\Малюнки для завдань\2023-12-19_1931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1" b="2011"/>
          <a:stretch/>
        </p:blipFill>
        <p:spPr bwMode="auto">
          <a:xfrm>
            <a:off x="2283744" y="4819468"/>
            <a:ext cx="7409886" cy="114590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54" grpId="0" animBg="1"/>
      <p:bldP spid="59" grpId="0" animBg="1"/>
      <p:bldP spid="23" grpId="0" animBg="1"/>
      <p:bldP spid="24" grpId="0" animBg="1"/>
      <p:bldP spid="26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671" r="66866" b="69157"/>
          <a:stretch/>
        </p:blipFill>
        <p:spPr>
          <a:xfrm>
            <a:off x="527050" y="1400658"/>
            <a:ext cx="7812000" cy="40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7268666" y="1400658"/>
            <a:ext cx="443426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До Великодня Оленка підготувала </a:t>
            </a:r>
            <a:r>
              <a:rPr lang="uk-UA" sz="2800" b="1" dirty="0">
                <a:solidFill>
                  <a:srgbClr val="FF0000"/>
                </a:solidFill>
              </a:rPr>
              <a:t>10 писанок і 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FF0000"/>
                </a:solidFill>
              </a:rPr>
              <a:t>6 </a:t>
            </a:r>
            <a:r>
              <a:rPr lang="uk-UA" sz="2800" b="1" dirty="0">
                <a:solidFill>
                  <a:srgbClr val="FF0000"/>
                </a:solidFill>
              </a:rPr>
              <a:t>крашанок.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266341" y="2832342"/>
            <a:ext cx="443426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Скільки всього </a:t>
            </a:r>
            <a:r>
              <a:rPr lang="uk-UA" sz="2800" b="1" dirty="0">
                <a:solidFill>
                  <a:srgbClr val="7030A0"/>
                </a:solidFill>
              </a:rPr>
              <a:t>великодніх </a:t>
            </a:r>
            <a:r>
              <a:rPr lang="uk-UA" sz="2800" b="1" dirty="0">
                <a:solidFill>
                  <a:srgbClr val="FF0000"/>
                </a:solidFill>
              </a:rPr>
              <a:t>яєць </a:t>
            </a:r>
            <a:r>
              <a:rPr lang="uk-UA" sz="2800" b="1" dirty="0">
                <a:solidFill>
                  <a:srgbClr val="7030A0"/>
                </a:solidFill>
              </a:rPr>
              <a:t>підготувала Оленка?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433C200-462A-6EC1-C966-98A48CC30207}"/>
              </a:ext>
            </a:extLst>
          </p:cNvPr>
          <p:cNvSpPr txBox="1"/>
          <p:nvPr/>
        </p:nvSpPr>
        <p:spPr>
          <a:xfrm>
            <a:off x="3435203" y="3887913"/>
            <a:ext cx="132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(яєць)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777052" y="4632218"/>
            <a:ext cx="4773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>
                <a:solidFill>
                  <a:srgbClr val="7030A0"/>
                </a:solidFill>
              </a:rPr>
              <a:t>16 яєць </a:t>
            </a:r>
            <a:r>
              <a:rPr lang="uk-UA" sz="3200" dirty="0" smtClean="0">
                <a:solidFill>
                  <a:srgbClr val="7030A0"/>
                </a:solidFill>
              </a:rPr>
              <a:t>всього.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282205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526084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785438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341948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916778" y="2411502"/>
            <a:ext cx="867165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10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:a16="http://schemas.microsoft.com/office/drawing/2014/main" xmlns="" id="{05759D26-D08B-17A9-B3B3-902CF77DC7D3}"/>
              </a:ext>
            </a:extLst>
          </p:cNvPr>
          <p:cNvSpPr/>
          <p:nvPr/>
        </p:nvSpPr>
        <p:spPr>
          <a:xfrm>
            <a:off x="2332810" y="2411502"/>
            <a:ext cx="595574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6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7947" y="3086444"/>
            <a:ext cx="652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 </a:t>
            </a:r>
            <a:r>
              <a:rPr lang="uk-UA" sz="4000" dirty="0" smtClean="0">
                <a:solidFill>
                  <a:srgbClr val="FF0000"/>
                </a:solidFill>
              </a:rPr>
              <a:t>?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A4F0737-21C8-EC08-7D13-07DE0E63F4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462555" y="4087774"/>
            <a:ext cx="336084" cy="2206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413CAB4-55F3-ED84-D83D-52002A79BE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78790" y="4053620"/>
            <a:ext cx="440143" cy="28893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1518008" y="5468658"/>
            <a:ext cx="41264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Це задача на знаходження …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5254114" y="5461025"/>
            <a:ext cx="94899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суми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41" name="Picture 2" descr="Заметки писаки 2.0: Пасхальный клипарт: писанки">
            <a:extLst>
              <a:ext uri="{FF2B5EF4-FFF2-40B4-BE49-F238E27FC236}">
                <a16:creationId xmlns:a16="http://schemas.microsoft.com/office/drawing/2014/main" xmlns="" id="{93D8F8DE-1853-6681-13DD-B15EA6D7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050" y="3834404"/>
            <a:ext cx="967731" cy="9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Яйцо Крашанка Праздник - Бесплатная векторная графика на Pixabay">
            <a:extLst>
              <a:ext uri="{FF2B5EF4-FFF2-40B4-BE49-F238E27FC236}">
                <a16:creationId xmlns:a16="http://schemas.microsoft.com/office/drawing/2014/main" xmlns="" id="{4D6B1E44-1CCE-A3FE-E997-9FFCAE1EC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3" r="75011"/>
          <a:stretch/>
        </p:blipFill>
        <p:spPr bwMode="auto">
          <a:xfrm>
            <a:off x="8983310" y="4672803"/>
            <a:ext cx="551848" cy="8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ава фігурна дужка 5">
            <a:extLst>
              <a:ext uri="{FF2B5EF4-FFF2-40B4-BE49-F238E27FC236}">
                <a16:creationId xmlns:a16="http://schemas.microsoft.com/office/drawing/2014/main" xmlns="" id="{79F7F9C8-5768-ACFF-580E-D5D137355A97}"/>
              </a:ext>
            </a:extLst>
          </p:cNvPr>
          <p:cNvSpPr/>
          <p:nvPr/>
        </p:nvSpPr>
        <p:spPr>
          <a:xfrm rot="5400000">
            <a:off x="1857197" y="1729102"/>
            <a:ext cx="275180" cy="2261476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7C71EDE-F64B-CE83-6A00-F05C89547A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39347" y="3844580"/>
            <a:ext cx="381740" cy="60433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A422D70D-F7D6-F0CB-FDFD-C7B2700977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812861" y="3834404"/>
            <a:ext cx="381740" cy="60433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15FCC168-47DD-9239-BEDF-FAC5F0CE452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223067" y="3881254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44283F48-DF48-6076-3D1A-E59E3B3762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2025562" y="3854639"/>
            <a:ext cx="381740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4B87EE36-CD88-BAAF-754A-5C01B658B5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3144769" y="3854639"/>
            <a:ext cx="381740" cy="686891"/>
          </a:xfrm>
          <a:prstGeom prst="rect">
            <a:avLst/>
          </a:prstGeom>
        </p:spPr>
      </p:pic>
      <p:sp>
        <p:nvSpPr>
          <p:cNvPr id="6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419EFEF8-A4E3-F3AA-D0BB-23E6C11B18E6}"/>
              </a:ext>
            </a:extLst>
          </p:cNvPr>
          <p:cNvSpPr/>
          <p:nvPr/>
        </p:nvSpPr>
        <p:spPr>
          <a:xfrm>
            <a:off x="6764739" y="5510402"/>
            <a:ext cx="3741661" cy="5529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Склади </a:t>
            </a:r>
            <a:r>
              <a:rPr lang="uk-UA" sz="2400" b="1" dirty="0" smtClean="0">
                <a:solidFill>
                  <a:schemeClr val="bg1"/>
                </a:solidFill>
              </a:rPr>
              <a:t>обернену задачу.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2D1DBFA-A211-0470-9BE8-14010E3A643E}"/>
              </a:ext>
            </a:extLst>
          </p:cNvPr>
          <p:cNvSpPr txBox="1"/>
          <p:nvPr/>
        </p:nvSpPr>
        <p:spPr>
          <a:xfrm>
            <a:off x="5433492" y="3080715"/>
            <a:ext cx="911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C4E30C2-B2AE-EAA7-B3CB-F3E643B1FFD4}"/>
              </a:ext>
            </a:extLst>
          </p:cNvPr>
          <p:cNvSpPr txBox="1"/>
          <p:nvPr/>
        </p:nvSpPr>
        <p:spPr>
          <a:xfrm>
            <a:off x="6107138" y="2344502"/>
            <a:ext cx="10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4" name="Права фігурна дужка 5">
            <a:extLst>
              <a:ext uri="{FF2B5EF4-FFF2-40B4-BE49-F238E27FC236}">
                <a16:creationId xmlns:a16="http://schemas.microsoft.com/office/drawing/2014/main" xmlns="" id="{79F7F9C8-5768-ACFF-580E-D5D137355A97}"/>
              </a:ext>
            </a:extLst>
          </p:cNvPr>
          <p:cNvSpPr/>
          <p:nvPr/>
        </p:nvSpPr>
        <p:spPr>
          <a:xfrm rot="5400000">
            <a:off x="5579002" y="1788474"/>
            <a:ext cx="399866" cy="2245257"/>
          </a:xfrm>
          <a:prstGeom prst="rightBrac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400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CF94C6D-29F0-ED45-2DC2-074C738789EC}"/>
              </a:ext>
            </a:extLst>
          </p:cNvPr>
          <p:cNvSpPr txBox="1"/>
          <p:nvPr/>
        </p:nvSpPr>
        <p:spPr>
          <a:xfrm>
            <a:off x="4656308" y="2344502"/>
            <a:ext cx="10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7C71EDE-F64B-CE83-6A00-F05C89547A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063244" y="3878132"/>
            <a:ext cx="381740" cy="60433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12DAA80-F588-EC17-CDAC-FC87BBA0E4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930257" y="4156029"/>
            <a:ext cx="336084" cy="2206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56CDD16-28CE-0838-7F82-A89F682359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7175" y="4112701"/>
            <a:ext cx="265014" cy="21824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A422D70D-F7D6-F0CB-FDFD-C7B2700977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189849" y="3869549"/>
            <a:ext cx="381740" cy="60433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15FCC168-47DD-9239-BEDF-FAC5F0CE452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57138" y="3883307"/>
            <a:ext cx="455016" cy="56766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433C200-462A-6EC1-C966-98A48CC30207}"/>
              </a:ext>
            </a:extLst>
          </p:cNvPr>
          <p:cNvSpPr txBox="1"/>
          <p:nvPr/>
        </p:nvSpPr>
        <p:spPr>
          <a:xfrm>
            <a:off x="7597196" y="3962936"/>
            <a:ext cx="103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(кр.)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4283F48-DF48-6076-3D1A-E59E3B3762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393463" y="3878380"/>
            <a:ext cx="381740" cy="68689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B87EE36-CD88-BAAF-754A-5C01B658B5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7268666" y="3877305"/>
            <a:ext cx="381740" cy="6868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77821" y="4663737"/>
            <a:ext cx="2318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6 </a:t>
            </a:r>
            <a:r>
              <a:rPr lang="uk-UA" sz="3200" dirty="0">
                <a:solidFill>
                  <a:srgbClr val="7030A0"/>
                </a:solidFill>
              </a:rPr>
              <a:t>крашанок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5653293-BD17-BE63-D46E-1FEB87E482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5064" y="3795433"/>
            <a:ext cx="2157863" cy="17774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1518008" y="5922690"/>
            <a:ext cx="41264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Це задача на знаходження …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5230217" y="5922689"/>
            <a:ext cx="13413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доданку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28" grpId="0"/>
      <p:bldP spid="30" grpId="0"/>
      <p:bldP spid="2" grpId="0"/>
      <p:bldP spid="58" grpId="0" animBg="1"/>
      <p:bldP spid="59" grpId="0" animBg="1"/>
      <p:bldP spid="43" grpId="0" animBg="1"/>
      <p:bldP spid="61" grpId="0" animBg="1"/>
      <p:bldP spid="62" grpId="0"/>
      <p:bldP spid="63" grpId="0"/>
      <p:bldP spid="64" grpId="0" animBg="1"/>
      <p:bldP spid="65" grpId="0"/>
      <p:bldP spid="71" grpId="0"/>
      <p:bldP spid="3" grpId="0"/>
      <p:bldP spid="79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041105" y="520436"/>
            <a:ext cx="8732066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12B021-B460-6325-D518-73434F5619F7}"/>
              </a:ext>
            </a:extLst>
          </p:cNvPr>
          <p:cNvSpPr txBox="1"/>
          <p:nvPr/>
        </p:nvSpPr>
        <p:spPr>
          <a:xfrm>
            <a:off x="2516389" y="1395396"/>
            <a:ext cx="8125288" cy="7078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 smtClean="0">
                <a:solidFill>
                  <a:srgbClr val="7030A0"/>
                </a:solidFill>
              </a:rPr>
              <a:t>14. </a:t>
            </a:r>
            <a:r>
              <a:rPr lang="uk-UA" sz="2400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dirty="0" smtClean="0">
                <a:solidFill>
                  <a:srgbClr val="7030A0"/>
                </a:solidFill>
              </a:rPr>
              <a:t> пропущені числа</a:t>
            </a:r>
            <a:r>
              <a:rPr lang="uk-UA" sz="2400" dirty="0" smtClean="0">
                <a:solidFill>
                  <a:srgbClr val="7030A0"/>
                </a:solidFill>
              </a:rPr>
              <a:t>. Як називаються числа в грушці, </a:t>
            </a:r>
            <a:r>
              <a:rPr lang="uk-UA" sz="2400" dirty="0" err="1" smtClean="0">
                <a:solidFill>
                  <a:srgbClr val="7030A0"/>
                </a:solidFill>
              </a:rPr>
              <a:t>яблуці</a:t>
            </a:r>
            <a:r>
              <a:rPr lang="uk-UA" sz="2400" dirty="0" smtClean="0">
                <a:solidFill>
                  <a:srgbClr val="7030A0"/>
                </a:solidFill>
              </a:rPr>
              <a:t>? </a:t>
            </a:r>
            <a:endParaRPr lang="uk-UA" sz="2400" dirty="0">
              <a:solidFill>
                <a:srgbClr val="7030A0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1395396"/>
            <a:ext cx="1874175" cy="4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900056"/>
            <a:ext cx="128165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59- 60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1 клас\2 Матем\1 УРОКИ Листопад\7 Арифметичні дії в межах 100\№111 Нумерація чисел першої сотні\2024-04-09_2308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81" y="2176251"/>
            <a:ext cx="8094396" cy="172054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1 клас\2 Матем\1 УРОКИ Листопад\7 Арифметичні дії в межах 100\№111 Нумерація чисел першої сотні\2024-04-09_2205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95" y="2176250"/>
            <a:ext cx="8072682" cy="336229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33329" y="340165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29048" y="394103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43471" y="446462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3950" y="3857398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12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23949" y="3466971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14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3530" y="2820640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16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57102" y="3743595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20</a:t>
            </a:r>
            <a:endParaRPr lang="ru-RU" sz="3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760617" y="4760693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40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78479" y="4324609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50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618207" y="3689165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60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413166" y="3000036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1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041105" y="520436"/>
            <a:ext cx="8732066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1395396"/>
            <a:ext cx="1874175" cy="4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900056"/>
            <a:ext cx="128165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7 Арифметичні дії в межах 100\№111 Нумерація чисел першої сотні\2024-04-09_231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09" y="1395396"/>
            <a:ext cx="6347733" cy="49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61651" y="2789726"/>
            <a:ext cx="35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26623" y="2942126"/>
            <a:ext cx="35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8501743" y="3690257"/>
            <a:ext cx="990599" cy="1088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821475" y="4201884"/>
            <a:ext cx="1341325" cy="1088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26623" y="3995057"/>
            <a:ext cx="116774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76257" y="4506684"/>
            <a:ext cx="10668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увати 17">
            <a:extLst>
              <a:ext uri="{FF2B5EF4-FFF2-40B4-BE49-F238E27FC236}">
                <a16:creationId xmlns:a16="http://schemas.microsoft.com/office/drawing/2014/main" xmlns="" id="{D66A029A-6F89-A8EA-870E-9B374B01A204}"/>
              </a:ext>
            </a:extLst>
          </p:cNvPr>
          <p:cNvGrpSpPr/>
          <p:nvPr/>
        </p:nvGrpSpPr>
        <p:grpSpPr>
          <a:xfrm>
            <a:off x="6535527" y="4532460"/>
            <a:ext cx="1083074" cy="837628"/>
            <a:chOff x="7190913" y="4882718"/>
            <a:chExt cx="1083074" cy="585927"/>
          </a:xfrm>
          <a:solidFill>
            <a:schemeClr val="bg1"/>
          </a:solidFill>
        </p:grpSpPr>
        <p:sp>
          <p:nvSpPr>
            <p:cNvPr id="42" name="Прямокутник 15">
              <a:extLst>
                <a:ext uri="{FF2B5EF4-FFF2-40B4-BE49-F238E27FC236}">
                  <a16:creationId xmlns:a16="http://schemas.microsoft.com/office/drawing/2014/main" xmlns="" id="{D8A11750-53D0-AFE8-03AF-242A45D8501D}"/>
                </a:ext>
              </a:extLst>
            </p:cNvPr>
            <p:cNvSpPr/>
            <p:nvPr/>
          </p:nvSpPr>
          <p:spPr>
            <a:xfrm>
              <a:off x="7190913" y="4882718"/>
              <a:ext cx="541537" cy="585927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Прямокутник 16">
              <a:extLst>
                <a:ext uri="{FF2B5EF4-FFF2-40B4-BE49-F238E27FC236}">
                  <a16:creationId xmlns:a16="http://schemas.microsoft.com/office/drawing/2014/main" xmlns="" id="{AA601BA0-21E1-19AE-ECA1-AFFF4B4F95AA}"/>
                </a:ext>
              </a:extLst>
            </p:cNvPr>
            <p:cNvSpPr/>
            <p:nvPr/>
          </p:nvSpPr>
          <p:spPr>
            <a:xfrm>
              <a:off x="7732450" y="4882718"/>
              <a:ext cx="541537" cy="585927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AE41F82-1720-596C-D121-E3A2599EDA18}"/>
              </a:ext>
            </a:extLst>
          </p:cNvPr>
          <p:cNvSpPr txBox="1"/>
          <p:nvPr/>
        </p:nvSpPr>
        <p:spPr>
          <a:xfrm>
            <a:off x="6574424" y="4539091"/>
            <a:ext cx="54153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F896A1C-F35A-6557-C9EA-D5443CD17673}"/>
              </a:ext>
            </a:extLst>
          </p:cNvPr>
          <p:cNvSpPr txBox="1"/>
          <p:nvPr/>
        </p:nvSpPr>
        <p:spPr>
          <a:xfrm>
            <a:off x="7068488" y="4539091"/>
            <a:ext cx="54153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Счастливый милый мультфильм маленькая девочка с косичками | Премиум векторы">
            <a:extLst>
              <a:ext uri="{FF2B5EF4-FFF2-40B4-BE49-F238E27FC236}">
                <a16:creationId xmlns:a16="http://schemas.microsoft.com/office/drawing/2014/main" xmlns="" id="{CD1555BB-2439-ED90-4F9B-90FED5267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5913" r="10678" b="7980"/>
          <a:stretch/>
        </p:blipFill>
        <p:spPr bwMode="auto">
          <a:xfrm flipH="1">
            <a:off x="1460057" y="2647908"/>
            <a:ext cx="2268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58000" y="494529"/>
            <a:ext cx="8732066" cy="7318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Вирішую проблему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" name="Picture 8" descr="Тюльпан PNG фото">
            <a:extLst>
              <a:ext uri="{FF2B5EF4-FFF2-40B4-BE49-F238E27FC236}">
                <a16:creationId xmlns:a16="http://schemas.microsoft.com/office/drawing/2014/main" xmlns="" id="{E1A3F0BA-2813-7B4A-9358-40CCEDCAA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7" b="11845"/>
          <a:stretch/>
        </p:blipFill>
        <p:spPr bwMode="auto">
          <a:xfrm rot="21411037" flipH="1">
            <a:off x="5309360" y="2675452"/>
            <a:ext cx="761075" cy="19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11ED7E05-1066-B073-FBCC-E8E097EAAC01}"/>
              </a:ext>
            </a:extLst>
          </p:cNvPr>
          <p:cNvSpPr/>
          <p:nvPr/>
        </p:nvSpPr>
        <p:spPr>
          <a:xfrm>
            <a:off x="1054099" y="1496189"/>
            <a:ext cx="3260485" cy="105820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rgbClr val="7030A0"/>
                </a:solidFill>
              </a:rPr>
              <a:t>Я хочу, щоб у вазі стояло 19 тюльпанів.</a:t>
            </a:r>
            <a:endParaRPr kumimoji="0" lang="uk-UA" sz="2400" b="1" i="0" u="none" strike="noStrike" kern="120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1BB1345-34C0-2048-108B-A9F26FB653A3}"/>
              </a:ext>
            </a:extLst>
          </p:cNvPr>
          <p:cNvSpPr txBox="1"/>
          <p:nvPr/>
        </p:nvSpPr>
        <p:spPr>
          <a:xfrm>
            <a:off x="7610025" y="4539091"/>
            <a:ext cx="22306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+ 9 = 19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594E7D23-C692-2195-24DB-218FE5257AD4}"/>
              </a:ext>
            </a:extLst>
          </p:cNvPr>
          <p:cNvSpPr/>
          <p:nvPr/>
        </p:nvSpPr>
        <p:spPr>
          <a:xfrm>
            <a:off x="4476845" y="1532238"/>
            <a:ext cx="5951804" cy="1022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ще тюльпанів треба поставити у вазу, щоб здійснилося бажання дівчинки?</a:t>
            </a:r>
          </a:p>
        </p:txBody>
      </p:sp>
      <p:pic>
        <p:nvPicPr>
          <p:cNvPr id="54" name="Picture 6" descr="Mr Peabody Stickers | Redbubble">
            <a:extLst>
              <a:ext uri="{FF2B5EF4-FFF2-40B4-BE49-F238E27FC236}">
                <a16:creationId xmlns:a16="http://schemas.microsoft.com/office/drawing/2014/main" xmlns="" id="{729FECC2-2AEF-ACBD-ABBD-28C6A9D19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10428649" y="1299153"/>
            <a:ext cx="1891553" cy="27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Тюльпан PNG фото">
            <a:extLst>
              <a:ext uri="{FF2B5EF4-FFF2-40B4-BE49-F238E27FC236}">
                <a16:creationId xmlns:a16="http://schemas.microsoft.com/office/drawing/2014/main" xmlns="" id="{C7C30E5D-C29D-A7A3-9DB3-C723925CA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8" b="21892"/>
          <a:stretch/>
        </p:blipFill>
        <p:spPr bwMode="auto">
          <a:xfrm rot="733502">
            <a:off x="5442740" y="3043858"/>
            <a:ext cx="779908" cy="174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Тюльпан PNG фото">
            <a:extLst>
              <a:ext uri="{FF2B5EF4-FFF2-40B4-BE49-F238E27FC236}">
                <a16:creationId xmlns:a16="http://schemas.microsoft.com/office/drawing/2014/main" xmlns="" id="{21A6EC55-6753-A259-56EE-BCEB5D046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7" b="28809"/>
          <a:stretch/>
        </p:blipFill>
        <p:spPr bwMode="auto">
          <a:xfrm rot="20301603">
            <a:off x="4753371" y="3158720"/>
            <a:ext cx="761075" cy="159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Тюльпан PNG фото">
            <a:extLst>
              <a:ext uri="{FF2B5EF4-FFF2-40B4-BE49-F238E27FC236}">
                <a16:creationId xmlns:a16="http://schemas.microsoft.com/office/drawing/2014/main" xmlns="" id="{33685562-557E-9671-5DE1-DA03A31AB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7" b="28809"/>
          <a:stretch/>
        </p:blipFill>
        <p:spPr bwMode="auto">
          <a:xfrm>
            <a:off x="5099588" y="3060333"/>
            <a:ext cx="761075" cy="178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Тюльпан PNG фото">
            <a:extLst>
              <a:ext uri="{FF2B5EF4-FFF2-40B4-BE49-F238E27FC236}">
                <a16:creationId xmlns:a16="http://schemas.microsoft.com/office/drawing/2014/main" xmlns="" id="{80D99AB2-09BD-443F-514C-8760F9B7C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8" b="35711"/>
          <a:stretch/>
        </p:blipFill>
        <p:spPr bwMode="auto">
          <a:xfrm rot="20601171">
            <a:off x="5049865" y="3402552"/>
            <a:ext cx="779908" cy="14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Тюльпан PNG фото">
            <a:extLst>
              <a:ext uri="{FF2B5EF4-FFF2-40B4-BE49-F238E27FC236}">
                <a16:creationId xmlns:a16="http://schemas.microsoft.com/office/drawing/2014/main" xmlns="" id="{C3BAAD60-28CB-3AD4-0CA1-986E11C6E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7" b="11845"/>
          <a:stretch/>
        </p:blipFill>
        <p:spPr bwMode="auto">
          <a:xfrm rot="1298397" flipH="1">
            <a:off x="5806718" y="2931482"/>
            <a:ext cx="761075" cy="19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Тюльпан PNG фото">
            <a:extLst>
              <a:ext uri="{FF2B5EF4-FFF2-40B4-BE49-F238E27FC236}">
                <a16:creationId xmlns:a16="http://schemas.microsoft.com/office/drawing/2014/main" xmlns="" id="{964B0CA4-90F1-5D32-C191-F6C0D0055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8" b="21892"/>
          <a:stretch/>
        </p:blipFill>
        <p:spPr bwMode="auto">
          <a:xfrm rot="2094297">
            <a:off x="5781603" y="3232684"/>
            <a:ext cx="779908" cy="174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Тюльпан PNG фото">
            <a:extLst>
              <a:ext uri="{FF2B5EF4-FFF2-40B4-BE49-F238E27FC236}">
                <a16:creationId xmlns:a16="http://schemas.microsoft.com/office/drawing/2014/main" xmlns="" id="{85DCE9A6-D854-FE9D-F61C-D6FB80F25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8" b="35711"/>
          <a:stretch/>
        </p:blipFill>
        <p:spPr bwMode="auto">
          <a:xfrm rot="2757050">
            <a:off x="5928139" y="3620816"/>
            <a:ext cx="779908" cy="14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Тюльпан PNG фото">
            <a:extLst>
              <a:ext uri="{FF2B5EF4-FFF2-40B4-BE49-F238E27FC236}">
                <a16:creationId xmlns:a16="http://schemas.microsoft.com/office/drawing/2014/main" xmlns="" id="{049C4C95-3886-3850-E6AD-95BBD61E5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7" b="11845"/>
          <a:stretch/>
        </p:blipFill>
        <p:spPr bwMode="auto">
          <a:xfrm rot="18957926" flipH="1">
            <a:off x="4572799" y="3120308"/>
            <a:ext cx="761075" cy="19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Клипарт ваза винтажное искусство Бесплатная фотография - Public Domain  Pictures">
            <a:extLst>
              <a:ext uri="{FF2B5EF4-FFF2-40B4-BE49-F238E27FC236}">
                <a16:creationId xmlns:a16="http://schemas.microsoft.com/office/drawing/2014/main" xmlns="" id="{CBC63124-A8ED-99B3-26C8-6D3DC97C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87" y="4133095"/>
            <a:ext cx="1719564" cy="22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7008946" y="2463403"/>
            <a:ext cx="1586557" cy="12825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/>
          <p:cNvSpPr/>
          <p:nvPr/>
        </p:nvSpPr>
        <p:spPr>
          <a:xfrm>
            <a:off x="1041715" y="4180827"/>
            <a:ext cx="1271120" cy="241393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8165167" y="3241962"/>
            <a:ext cx="4026833" cy="335280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097689" y="2538215"/>
            <a:ext cx="3214254" cy="291913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845162" y="656042"/>
            <a:ext cx="8732066" cy="7808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Міркую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12B021-B460-6325-D518-73434F5619F7}"/>
              </a:ext>
            </a:extLst>
          </p:cNvPr>
          <p:cNvSpPr txBox="1"/>
          <p:nvPr/>
        </p:nvSpPr>
        <p:spPr>
          <a:xfrm>
            <a:off x="1845162" y="1578868"/>
            <a:ext cx="82775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За малюнком назви посуд, </a:t>
            </a:r>
            <a:r>
              <a:rPr lang="uk-UA" sz="2400" b="1" dirty="0">
                <a:solidFill>
                  <a:srgbClr val="7030A0"/>
                </a:solidFill>
              </a:rPr>
              <a:t>місткість якого </a:t>
            </a:r>
            <a:r>
              <a:rPr lang="uk-UA" sz="2400" b="1" dirty="0" smtClean="0">
                <a:solidFill>
                  <a:srgbClr val="7030A0"/>
                </a:solidFill>
              </a:rPr>
              <a:t>більша за 1 </a:t>
            </a:r>
            <a:r>
              <a:rPr lang="uk-UA" sz="2400" b="1" dirty="0">
                <a:solidFill>
                  <a:srgbClr val="7030A0"/>
                </a:solidFill>
              </a:rPr>
              <a:t>л; </a:t>
            </a:r>
            <a:r>
              <a:rPr lang="uk-UA" sz="2400" b="1" dirty="0" smtClean="0">
                <a:solidFill>
                  <a:srgbClr val="7030A0"/>
                </a:solidFill>
              </a:rPr>
              <a:t>посуд місткість </a:t>
            </a:r>
            <a:r>
              <a:rPr lang="uk-UA" sz="2400" b="1" dirty="0">
                <a:solidFill>
                  <a:srgbClr val="7030A0"/>
                </a:solidFill>
              </a:rPr>
              <a:t>якого </a:t>
            </a:r>
            <a:r>
              <a:rPr lang="uk-UA" sz="2400" b="1" dirty="0" smtClean="0">
                <a:solidFill>
                  <a:srgbClr val="7030A0"/>
                </a:solidFill>
              </a:rPr>
              <a:t>менша від 1 </a:t>
            </a:r>
            <a:r>
              <a:rPr lang="uk-UA" sz="2400" b="1" dirty="0">
                <a:solidFill>
                  <a:srgbClr val="7030A0"/>
                </a:solidFill>
              </a:rPr>
              <a:t>л.</a:t>
            </a:r>
          </a:p>
        </p:txBody>
      </p:sp>
      <p:pic>
        <p:nvPicPr>
          <p:cNvPr id="11" name="Picture 2" descr="Детская бутылочка Philips Avent Classic+ SCF563/17 купить в Украине">
            <a:extLst>
              <a:ext uri="{FF2B5EF4-FFF2-40B4-BE49-F238E27FC236}">
                <a16:creationId xmlns:a16="http://schemas.microsoft.com/office/drawing/2014/main" xmlns="" id="{2AB14A90-004B-928C-3EE3-BE070098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60" y="4580663"/>
            <a:ext cx="846363" cy="16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стрюля PNG фото">
            <a:extLst>
              <a:ext uri="{FF2B5EF4-FFF2-40B4-BE49-F238E27FC236}">
                <a16:creationId xmlns:a16="http://schemas.microsoft.com/office/drawing/2014/main" xmlns="" id="{50018A22-4EC6-CFA9-4643-962C1864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68" y="2779197"/>
            <a:ext cx="2907436" cy="24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Бесплатные пакеты для молока, скачать бесплатно картинки, бесплатные  картинки - Разное">
            <a:extLst>
              <a:ext uri="{FF2B5EF4-FFF2-40B4-BE49-F238E27FC236}">
                <a16:creationId xmlns:a16="http://schemas.microsoft.com/office/drawing/2014/main" xmlns="" id="{710E4C6E-C266-059E-1C34-6FA546905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3" r="26657"/>
          <a:stretch/>
        </p:blipFill>
        <p:spPr bwMode="auto">
          <a:xfrm>
            <a:off x="5883651" y="4097072"/>
            <a:ext cx="1010396" cy="20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ED886B7-2EB6-7584-646E-A6A6F897E3AA}"/>
              </a:ext>
            </a:extLst>
          </p:cNvPr>
          <p:cNvSpPr txBox="1"/>
          <p:nvPr/>
        </p:nvSpPr>
        <p:spPr>
          <a:xfrm>
            <a:off x="5942789" y="3534496"/>
            <a:ext cx="138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л</a:t>
            </a:r>
            <a:endParaRPr lang="x-none" sz="36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81" y="3547368"/>
            <a:ext cx="3577204" cy="2745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77" y="2367167"/>
            <a:ext cx="1674894" cy="1581844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6" grpId="0" animBg="1"/>
      <p:bldP spid="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63152" y="576485"/>
            <a:ext cx="8811364" cy="763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7070" y="2201619"/>
            <a:ext cx="1169959" cy="11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17171" y="503668"/>
            <a:ext cx="9442562" cy="7808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5596" y="3149552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08860" y="3523489"/>
            <a:ext cx="2974752" cy="30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920357" y="1090308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4688491" y="765119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703627" y="956196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9143686" y="3687205"/>
            <a:ext cx="2813958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939601" y="4615061"/>
            <a:ext cx="1429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/>
              <a:t>Сьогодні </a:t>
            </a:r>
          </a:p>
          <a:p>
            <a:pPr algn="ctr"/>
            <a:r>
              <a:rPr lang="uk-UA" sz="1800" b="1" dirty="0"/>
              <a:t>на уроці </a:t>
            </a:r>
          </a:p>
          <a:p>
            <a:pPr algn="ctr"/>
            <a:r>
              <a:rPr lang="uk-UA" sz="1800" b="1" dirty="0"/>
              <a:t>я навчився/</a:t>
            </a:r>
          </a:p>
          <a:p>
            <a:pPr algn="ctr"/>
            <a:r>
              <a:rPr lang="uk-UA" sz="1800" b="1" dirty="0"/>
              <a:t>навчилася…</a:t>
            </a:r>
            <a:endParaRPr lang="ru-RU" sz="1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546491" y="2130624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Найкраще </a:t>
            </a:r>
          </a:p>
          <a:p>
            <a:r>
              <a:rPr lang="uk-UA" dirty="0"/>
              <a:t>мені вдалося…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9835679" y="4753560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Урок </a:t>
            </a:r>
          </a:p>
          <a:p>
            <a:r>
              <a:rPr lang="uk-UA" dirty="0"/>
              <a:t>завершую з настроєм…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329761" y="2022551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Вдома я розкажу про…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5314625" y="1709164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Я хотів би дізнатися про…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Дети присоединились в мире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81"/>
          <a:stretch/>
        </p:blipFill>
        <p:spPr bwMode="auto">
          <a:xfrm>
            <a:off x="2962405" y="2349697"/>
            <a:ext cx="6411300" cy="413780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802022" y="512655"/>
            <a:ext cx="8732066" cy="7517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2021" y="1402649"/>
            <a:ext cx="4866043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Встали</a:t>
            </a:r>
            <a:r>
              <a:rPr lang="uk-UA" sz="2800" b="1" dirty="0">
                <a:solidFill>
                  <a:srgbClr val="7030A0"/>
                </a:solidFill>
              </a:rPr>
              <a:t>, дітки, всі рівненько,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Посміхнулися гарненько,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8065" y="1395590"/>
            <a:ext cx="3866023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Настрій на урок взяли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Й працювати почали.</a:t>
            </a:r>
          </a:p>
        </p:txBody>
      </p:sp>
    </p:spTree>
    <p:extLst>
      <p:ext uri="{BB962C8B-B14F-4D97-AF65-F5344CB8AC3E}">
        <p14:creationId xmlns:p14="http://schemas.microsoft.com/office/powerpoint/2010/main" val="14071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15">
            <a:extLst>
              <a:ext uri="{FF2B5EF4-FFF2-40B4-BE49-F238E27FC236}">
                <a16:creationId xmlns:a16="http://schemas.microsoft.com/office/drawing/2014/main" xmlns="" id="{521E9366-E798-36C7-2AA3-4C6FEF97250F}"/>
              </a:ext>
            </a:extLst>
          </p:cNvPr>
          <p:cNvSpPr/>
          <p:nvPr/>
        </p:nvSpPr>
        <p:spPr>
          <a:xfrm>
            <a:off x="2787240" y="535007"/>
            <a:ext cx="7984928" cy="8390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«Хто швидше?»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3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10" y="1431573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21" y="1279278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43" y="1941104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Клипарт солнце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87530"/>
            <a:ext cx="2064969" cy="189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or un coche moderno azul sobre fondo 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74" y="3494900"/>
            <a:ext cx="3584623" cy="25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6334" y="4753725"/>
            <a:ext cx="15810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10 + 15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9061" y="1916373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25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3802" y="1774510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15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2381" y="2391216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35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4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53" y="1071566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47" y="1679494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70" y="1062788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ector un coche moderno azul sobre fondo 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61" y="3430019"/>
            <a:ext cx="3674679" cy="26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27884" y="4766672"/>
            <a:ext cx="18096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40 + 20 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9704" y="1556366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80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47228" y="2174726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6</a:t>
            </a:r>
            <a:r>
              <a:rPr lang="uk-UA" sz="2800" b="1" dirty="0" smtClean="0">
                <a:solidFill>
                  <a:srgbClr val="002060"/>
                </a:solidFill>
              </a:rPr>
              <a:t>0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7408" y="1512900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90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2" grpId="0" animBg="1"/>
      <p:bldP spid="23" grpId="0" animBg="1"/>
      <p:bldP spid="23" grpId="1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46" y="1660961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84" y="1278441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07" y="2111073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Клипарт солнце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2" y="397622"/>
            <a:ext cx="2064969" cy="189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or un coche moderno azul sobre fondo 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08" y="3552724"/>
            <a:ext cx="3521508" cy="253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408" y="4913083"/>
            <a:ext cx="15018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18 – 6 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6597" y="2145761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12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0965" y="1773673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13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0445" y="2561185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11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5">
            <a:extLst>
              <a:ext uri="{FF2B5EF4-FFF2-40B4-BE49-F238E27FC236}">
                <a16:creationId xmlns:a16="http://schemas.microsoft.com/office/drawing/2014/main" xmlns="" id="{521E9366-E798-36C7-2AA3-4C6FEF97250F}"/>
              </a:ext>
            </a:extLst>
          </p:cNvPr>
          <p:cNvSpPr/>
          <p:nvPr/>
        </p:nvSpPr>
        <p:spPr>
          <a:xfrm>
            <a:off x="2787240" y="535007"/>
            <a:ext cx="7984928" cy="8390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«Хто швидше?»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83" y="2296893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98" y="1476693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Облачко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600" y="1244591"/>
            <a:ext cx="1780661" cy="1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ector un coche moderno azul sobre fondo 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98" y="3641293"/>
            <a:ext cx="3275632" cy="23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289593" y="4706931"/>
            <a:ext cx="174864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20 + 50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40716" y="2747005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60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8779" y="1971925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80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88438" y="1694703"/>
            <a:ext cx="958298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70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618A2E-E8DE-24C9-2506-0244BA09F5D4}"/>
              </a:ext>
            </a:extLst>
          </p:cNvPr>
          <p:cNvSpPr txBox="1"/>
          <p:nvPr/>
        </p:nvSpPr>
        <p:spPr>
          <a:xfrm>
            <a:off x="2182618" y="4331750"/>
            <a:ext cx="319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+ 3 + 2 </a:t>
            </a: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D08C4D8-C5B8-45A2-8574-2AE53DEB2FE6}"/>
              </a:ext>
            </a:extLst>
          </p:cNvPr>
          <p:cNvSpPr txBox="1"/>
          <p:nvPr/>
        </p:nvSpPr>
        <p:spPr>
          <a:xfrm>
            <a:off x="1342746" y="1660654"/>
            <a:ext cx="71975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П'ять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кошенят пісок копають,</a:t>
            </a:r>
          </a:p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На сонці </a:t>
            </a: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троє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загоряють,</a:t>
            </a:r>
          </a:p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двоє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бавляться в траві.</a:t>
            </a:r>
          </a:p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То скільки їх? Скажіть мені.</a:t>
            </a:r>
          </a:p>
        </p:txBody>
      </p:sp>
      <p:pic>
        <p:nvPicPr>
          <p:cNvPr id="58" name="Picture 4" descr="Котенок клипарт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CC3DB3DA-8220-60B7-E759-AF425A98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10000" r="96500">
                        <a14:foregroundMark x1="37333" y1="32184" x2="37333" y2="32184"/>
                        <a14:foregroundMark x1="36333" y1="31801" x2="36333" y2="31801"/>
                        <a14:foregroundMark x1="41500" y1="70498" x2="41500" y2="70498"/>
                        <a14:foregroundMark x1="39167" y1="71839" x2="39167" y2="71839"/>
                        <a14:foregroundMark x1="41333" y1="72222" x2="41333" y2="72222"/>
                        <a14:foregroundMark x1="55333" y1="72989" x2="55333" y2="72989"/>
                        <a14:foregroundMark x1="53833" y1="75096" x2="53833" y2="75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07" y="2388103"/>
            <a:ext cx="3984121" cy="346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5972" y="389209"/>
            <a:ext cx="8732066" cy="7171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Усні обчислення. Віршована задача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618A2E-E8DE-24C9-2506-0244BA09F5D4}"/>
              </a:ext>
            </a:extLst>
          </p:cNvPr>
          <p:cNvSpPr txBox="1"/>
          <p:nvPr/>
        </p:nvSpPr>
        <p:spPr>
          <a:xfrm>
            <a:off x="5236055" y="4331750"/>
            <a:ext cx="1050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B618A2E-E8DE-24C9-2506-0244BA09F5D4}"/>
              </a:ext>
            </a:extLst>
          </p:cNvPr>
          <p:cNvSpPr txBox="1"/>
          <p:nvPr/>
        </p:nvSpPr>
        <p:spPr>
          <a:xfrm>
            <a:off x="2498324" y="4837070"/>
            <a:ext cx="2574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</a:t>
            </a: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=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9D212F-9DA4-4868-6D77-5CCF4296E8DA}"/>
              </a:ext>
            </a:extLst>
          </p:cNvPr>
          <p:cNvSpPr txBox="1"/>
          <p:nvPr/>
        </p:nvSpPr>
        <p:spPr>
          <a:xfrm>
            <a:off x="969884" y="1551309"/>
            <a:ext cx="75082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Найвеселіші мишенята</a:t>
            </a:r>
          </a:p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Учотирьох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пішли гуляти.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п'ятнадцятеро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прийшли пізніше,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І стало всім ще веселіше.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Вони сміялись і співали.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А скільки їх? Порахували?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1522AB96-C29C-C20D-608A-5AAED7D9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21" y="2133152"/>
            <a:ext cx="1150441" cy="14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A6942243-337C-2F78-522C-EF12DF4D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572" y="2318600"/>
            <a:ext cx="1655808" cy="21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Лучшие идеи (110) доски «мышь» | мышь, рисунки, иллюстрации">
            <a:extLst>
              <a:ext uri="{FF2B5EF4-FFF2-40B4-BE49-F238E27FC236}">
                <a16:creationId xmlns:a16="http://schemas.microsoft.com/office/drawing/2014/main" xmlns="" id="{D72C7766-D29E-30D3-B6D0-CCD2999D8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24" r="100000">
                        <a14:foregroundMark x1="23822" y1="20400" x2="23822" y2="20400"/>
                        <a14:foregroundMark x1="34555" y1="19600" x2="34555" y2="19600"/>
                        <a14:foregroundMark x1="23037" y1="18200" x2="23037" y2="18200"/>
                        <a14:foregroundMark x1="21204" y1="21200" x2="21204" y2="2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53" y="3805319"/>
            <a:ext cx="1362623" cy="17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Лучшие идеи (110) доски «мышь» | мышь, рисунки, иллюстрации">
            <a:extLst>
              <a:ext uri="{FF2B5EF4-FFF2-40B4-BE49-F238E27FC236}">
                <a16:creationId xmlns:a16="http://schemas.microsoft.com/office/drawing/2014/main" xmlns="" id="{8F802F69-A9A5-8076-3E5A-67A85937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24" r="100000">
                        <a14:foregroundMark x1="23822" y1="20400" x2="23822" y2="20400"/>
                        <a14:foregroundMark x1="34555" y1="19600" x2="34555" y2="19600"/>
                        <a14:foregroundMark x1="23037" y1="18200" x2="23037" y2="18200"/>
                        <a14:foregroundMark x1="21204" y1="21200" x2="21204" y2="2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324" y="4313883"/>
            <a:ext cx="1504855" cy="19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55972" y="389209"/>
            <a:ext cx="8732066" cy="7171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Усні обчислення. Віршована задача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B618A2E-E8DE-24C9-2506-0244BA09F5D4}"/>
              </a:ext>
            </a:extLst>
          </p:cNvPr>
          <p:cNvSpPr txBox="1"/>
          <p:nvPr/>
        </p:nvSpPr>
        <p:spPr>
          <a:xfrm>
            <a:off x="4896619" y="4894028"/>
            <a:ext cx="1070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618A2E-E8DE-24C9-2506-0244BA09F5D4}"/>
              </a:ext>
            </a:extLst>
          </p:cNvPr>
          <p:cNvSpPr txBox="1"/>
          <p:nvPr/>
        </p:nvSpPr>
        <p:spPr>
          <a:xfrm>
            <a:off x="3644985" y="4678560"/>
            <a:ext cx="2603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</a:t>
            </a: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FABFCF-3C5B-E5FC-D679-01DE39EEE3DD}"/>
              </a:ext>
            </a:extLst>
          </p:cNvPr>
          <p:cNvSpPr txBox="1"/>
          <p:nvPr/>
        </p:nvSpPr>
        <p:spPr>
          <a:xfrm>
            <a:off x="3644985" y="1224826"/>
            <a:ext cx="64873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Ґелґотять край річки гуси,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Їх пасе мала Ганнуся.</a:t>
            </a:r>
          </a:p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десь ходить біля броду,</a:t>
            </a:r>
          </a:p>
          <a:p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Десятеро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вже ввійшли у воду.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Ми попросимо дітей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Полічити всіх гусей.</a:t>
            </a:r>
          </a:p>
        </p:txBody>
      </p:sp>
      <p:pic>
        <p:nvPicPr>
          <p:cNvPr id="16" name="Picture 2" descr="Клипарт девочка (49 фото) » Рисунки для срисовки и не только">
            <a:extLst>
              <a:ext uri="{FF2B5EF4-FFF2-40B4-BE49-F238E27FC236}">
                <a16:creationId xmlns:a16="http://schemas.microsoft.com/office/drawing/2014/main" xmlns="" id="{FF779718-B699-178D-8FCD-3411EB60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94" y="1629369"/>
            <a:ext cx="1586476" cy="30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липарт гусь (67 фото) » Рисунки для срисовки и не только">
            <a:extLst>
              <a:ext uri="{FF2B5EF4-FFF2-40B4-BE49-F238E27FC236}">
                <a16:creationId xmlns:a16="http://schemas.microsoft.com/office/drawing/2014/main" xmlns="" id="{1BB61E01-4361-96E6-8873-27E35CD7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68" y="3779514"/>
            <a:ext cx="1266530" cy="17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липарт гусь (67 фото) » Рисунки для срисовки и не только">
            <a:extLst>
              <a:ext uri="{FF2B5EF4-FFF2-40B4-BE49-F238E27FC236}">
                <a16:creationId xmlns:a16="http://schemas.microsoft.com/office/drawing/2014/main" xmlns="" id="{FDAEBDA1-3FC7-8AC4-DE08-5DCBA71A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62" y="3825272"/>
            <a:ext cx="1501559" cy="21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липарт гусь (67 фото) » Рисунки для срисовки и не только">
            <a:extLst>
              <a:ext uri="{FF2B5EF4-FFF2-40B4-BE49-F238E27FC236}">
                <a16:creationId xmlns:a16="http://schemas.microsoft.com/office/drawing/2014/main" xmlns="" id="{4A6ACB4E-C93C-AD3E-3E6E-FC6DB7CD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868" y="4015876"/>
            <a:ext cx="1501559" cy="21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липарт - ветки анимированные»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xmlns="" id="{6FCA37BF-903B-A850-21CB-28F89067E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015" flipH="1">
            <a:off x="280293" y="1681365"/>
            <a:ext cx="1963815" cy="17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55972" y="389209"/>
            <a:ext cx="8732066" cy="7171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Усні обчислення. Віршована задача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B618A2E-E8DE-24C9-2506-0244BA09F5D4}"/>
              </a:ext>
            </a:extLst>
          </p:cNvPr>
          <p:cNvSpPr txBox="1"/>
          <p:nvPr/>
        </p:nvSpPr>
        <p:spPr>
          <a:xfrm>
            <a:off x="6028957" y="4679416"/>
            <a:ext cx="953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4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челы летая вокруг улья на дереве Иллюстрация вектора - иллюстрации  насчитывающей экзотическо, ландшафт: 90904909">
            <a:extLst>
              <a:ext uri="{FF2B5EF4-FFF2-40B4-BE49-F238E27FC236}">
                <a16:creationId xmlns:a16="http://schemas.microsoft.com/office/drawing/2014/main" xmlns="" id="{112645BD-BE08-2857-4073-4E0CB075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29" y="1230242"/>
            <a:ext cx="5225444" cy="41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55972" y="389209"/>
            <a:ext cx="8732066" cy="7171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Усні обчислення. Віршована задача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618A2E-E8DE-24C9-2506-0244BA09F5D4}"/>
              </a:ext>
            </a:extLst>
          </p:cNvPr>
          <p:cNvSpPr txBox="1"/>
          <p:nvPr/>
        </p:nvSpPr>
        <p:spPr>
          <a:xfrm>
            <a:off x="961496" y="4916273"/>
            <a:ext cx="2795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– 10 </a:t>
            </a: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C2EEEC-74C6-8C02-E0FB-B5CBBFC75453}"/>
              </a:ext>
            </a:extLst>
          </p:cNvPr>
          <p:cNvSpPr txBox="1"/>
          <p:nvPr/>
        </p:nvSpPr>
        <p:spPr>
          <a:xfrm>
            <a:off x="827843" y="1595930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десятки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бджіл літало,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На квітках медок збирало.</a:t>
            </a:r>
          </a:p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десяток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відлетів,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Наївся й спати захотів.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Хто з вас, діти, відгадає,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Скільки бджілок ще літає?</a:t>
            </a:r>
          </a:p>
        </p:txBody>
      </p:sp>
      <p:pic>
        <p:nvPicPr>
          <p:cNvPr id="20" name="Picture 4" descr="Искусство клипа мультфильма пчелы меда Иллюстрация вектора - иллюстрации  насчитывающей крапивница, пчел: 208850388">
            <a:extLst>
              <a:ext uri="{FF2B5EF4-FFF2-40B4-BE49-F238E27FC236}">
                <a16:creationId xmlns:a16="http://schemas.microsoft.com/office/drawing/2014/main" xmlns="" id="{75B2E22D-447B-22E9-41EB-709C3293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500" y1="37452" x2="66500" y2="37452"/>
                        <a14:foregroundMark x1="70500" y1="39768" x2="70500" y2="39768"/>
                        <a14:foregroundMark x1="68000" y1="42664" x2="68000" y2="42664"/>
                        <a14:foregroundMark x1="65125" y1="39575" x2="65125" y2="39575"/>
                        <a14:foregroundMark x1="65500" y1="42664" x2="66250" y2="42857"/>
                        <a14:foregroundMark x1="72000" y1="44595" x2="72000" y2="44595"/>
                        <a14:foregroundMark x1="72000" y1="42278" x2="72000" y2="42278"/>
                        <a14:foregroundMark x1="71750" y1="27027" x2="71750" y2="27027"/>
                        <a14:foregroundMark x1="70125" y1="30695" x2="70125" y2="3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09" y="2781300"/>
            <a:ext cx="772521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Искусство клипа мультфильма пчелы меда Иллюстрация вектора - иллюстрации  насчитывающей крапивница, пчел: 208850388">
            <a:extLst>
              <a:ext uri="{FF2B5EF4-FFF2-40B4-BE49-F238E27FC236}">
                <a16:creationId xmlns:a16="http://schemas.microsoft.com/office/drawing/2014/main" xmlns="" id="{8580E32D-6181-A26B-926F-76D181CF1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500" y1="37452" x2="66500" y2="37452"/>
                        <a14:foregroundMark x1="70500" y1="39768" x2="70500" y2="39768"/>
                        <a14:foregroundMark x1="68000" y1="42664" x2="68000" y2="42664"/>
                        <a14:foregroundMark x1="65125" y1="39575" x2="65125" y2="39575"/>
                        <a14:foregroundMark x1="65500" y1="42664" x2="66250" y2="42857"/>
                        <a14:foregroundMark x1="72000" y1="44595" x2="72000" y2="44595"/>
                        <a14:foregroundMark x1="72000" y1="42278" x2="72000" y2="42278"/>
                        <a14:foregroundMark x1="71750" y1="27027" x2="71750" y2="27027"/>
                        <a14:foregroundMark x1="70125" y1="30695" x2="70125" y2="3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748" y="2928792"/>
            <a:ext cx="772521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Искусство клипа мультфильма пчелы меда Иллюстрация вектора - иллюстрации  насчитывающей крапивница, пчел: 208850388">
            <a:extLst>
              <a:ext uri="{FF2B5EF4-FFF2-40B4-BE49-F238E27FC236}">
                <a16:creationId xmlns:a16="http://schemas.microsoft.com/office/drawing/2014/main" xmlns="" id="{502613CA-B4DD-C342-261D-0E32EC9D5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500" y1="37452" x2="66500" y2="37452"/>
                        <a14:foregroundMark x1="70500" y1="39768" x2="70500" y2="39768"/>
                        <a14:foregroundMark x1="68000" y1="42664" x2="68000" y2="42664"/>
                        <a14:foregroundMark x1="65125" y1="39575" x2="65125" y2="39575"/>
                        <a14:foregroundMark x1="65500" y1="42664" x2="66250" y2="42857"/>
                        <a14:foregroundMark x1="72000" y1="44595" x2="72000" y2="44595"/>
                        <a14:foregroundMark x1="72000" y1="42278" x2="72000" y2="42278"/>
                        <a14:foregroundMark x1="71750" y1="27027" x2="71750" y2="27027"/>
                        <a14:foregroundMark x1="70125" y1="30695" x2="70125" y2="3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269" y="2928792"/>
            <a:ext cx="772521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Искусство клипа мультфильма пчелы меда Иллюстрация вектора - иллюстрации  насчитывающей крапивница, пчел: 208850388">
            <a:extLst>
              <a:ext uri="{FF2B5EF4-FFF2-40B4-BE49-F238E27FC236}">
                <a16:creationId xmlns:a16="http://schemas.microsoft.com/office/drawing/2014/main" xmlns="" id="{2BB6D0A9-AF99-E06A-5CE6-8A1B0927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500" y1="37452" x2="66500" y2="37452"/>
                        <a14:foregroundMark x1="70500" y1="39768" x2="70500" y2="39768"/>
                        <a14:foregroundMark x1="68000" y1="42664" x2="68000" y2="42664"/>
                        <a14:foregroundMark x1="65125" y1="39575" x2="65125" y2="39575"/>
                        <a14:foregroundMark x1="65500" y1="42664" x2="66250" y2="42857"/>
                        <a14:foregroundMark x1="72000" y1="44595" x2="72000" y2="44595"/>
                        <a14:foregroundMark x1="72000" y1="42278" x2="72000" y2="42278"/>
                        <a14:foregroundMark x1="71750" y1="27027" x2="71750" y2="27027"/>
                        <a14:foregroundMark x1="70125" y1="30695" x2="70125" y2="3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8643" y="2781300"/>
            <a:ext cx="772521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Искусство клипа мультфильма пчелы меда Иллюстрация вектора - иллюстрации  насчитывающей крапивница, пчел: 208850388">
            <a:extLst>
              <a:ext uri="{FF2B5EF4-FFF2-40B4-BE49-F238E27FC236}">
                <a16:creationId xmlns:a16="http://schemas.microsoft.com/office/drawing/2014/main" xmlns="" id="{15DF577B-2AA1-88B3-28F2-86D3EF40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500" y1="37452" x2="66500" y2="37452"/>
                        <a14:foregroundMark x1="70500" y1="39768" x2="70500" y2="39768"/>
                        <a14:foregroundMark x1="68000" y1="42664" x2="68000" y2="42664"/>
                        <a14:foregroundMark x1="65125" y1="39575" x2="65125" y2="39575"/>
                        <a14:foregroundMark x1="65500" y1="42664" x2="66250" y2="42857"/>
                        <a14:foregroundMark x1="72000" y1="44595" x2="72000" y2="44595"/>
                        <a14:foregroundMark x1="72000" y1="42278" x2="72000" y2="42278"/>
                        <a14:foregroundMark x1="71750" y1="27027" x2="71750" y2="27027"/>
                        <a14:foregroundMark x1="70125" y1="30695" x2="70125" y2="3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8983" y="2979157"/>
            <a:ext cx="772521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Искусство клипа мультфильма пчелы меда Иллюстрация вектора - иллюстрации  насчитывающей крапивница, пчел: 208850388">
            <a:extLst>
              <a:ext uri="{FF2B5EF4-FFF2-40B4-BE49-F238E27FC236}">
                <a16:creationId xmlns:a16="http://schemas.microsoft.com/office/drawing/2014/main" xmlns="" id="{9B136A29-E970-6C5D-D378-0AE1C31D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500" y1="37452" x2="66500" y2="37452"/>
                        <a14:foregroundMark x1="70500" y1="39768" x2="70500" y2="39768"/>
                        <a14:foregroundMark x1="68000" y1="42664" x2="68000" y2="42664"/>
                        <a14:foregroundMark x1="65125" y1="39575" x2="65125" y2="39575"/>
                        <a14:foregroundMark x1="65500" y1="42664" x2="66250" y2="42857"/>
                        <a14:foregroundMark x1="72000" y1="44595" x2="72000" y2="44595"/>
                        <a14:foregroundMark x1="72000" y1="42278" x2="72000" y2="42278"/>
                        <a14:foregroundMark x1="71750" y1="27027" x2="71750" y2="27027"/>
                        <a14:foregroundMark x1="70125" y1="30695" x2="70125" y2="3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5243" y="2182164"/>
            <a:ext cx="772521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Искусство клипа мультфильма пчелы меда Иллюстрация вектора - иллюстрации  насчитывающей крапивница, пчел: 208850388">
            <a:extLst>
              <a:ext uri="{FF2B5EF4-FFF2-40B4-BE49-F238E27FC236}">
                <a16:creationId xmlns:a16="http://schemas.microsoft.com/office/drawing/2014/main" xmlns="" id="{F03B5F5D-704F-5B7C-78C4-03DD3D17A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500" y1="37452" x2="66500" y2="37452"/>
                        <a14:foregroundMark x1="70500" y1="39768" x2="70500" y2="39768"/>
                        <a14:foregroundMark x1="68000" y1="42664" x2="68000" y2="42664"/>
                        <a14:foregroundMark x1="65125" y1="39575" x2="65125" y2="39575"/>
                        <a14:foregroundMark x1="65500" y1="42664" x2="66250" y2="42857"/>
                        <a14:foregroundMark x1="72000" y1="44595" x2="72000" y2="44595"/>
                        <a14:foregroundMark x1="72000" y1="42278" x2="72000" y2="42278"/>
                        <a14:foregroundMark x1="71750" y1="27027" x2="71750" y2="27027"/>
                        <a14:foregroundMark x1="70125" y1="30695" x2="70125" y2="3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5204" y="4016081"/>
            <a:ext cx="772521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Искусство клипа мультфильма пчелы меда Иллюстрация вектора - иллюстрации  насчитывающей крапивница, пчел: 208850388">
            <a:extLst>
              <a:ext uri="{FF2B5EF4-FFF2-40B4-BE49-F238E27FC236}">
                <a16:creationId xmlns:a16="http://schemas.microsoft.com/office/drawing/2014/main" xmlns="" id="{6CBE98F3-39AD-3CCC-3732-36D8EDE23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500" y1="37452" x2="66500" y2="37452"/>
                        <a14:foregroundMark x1="70500" y1="39768" x2="70500" y2="39768"/>
                        <a14:foregroundMark x1="68000" y1="42664" x2="68000" y2="42664"/>
                        <a14:foregroundMark x1="65125" y1="39575" x2="65125" y2="39575"/>
                        <a14:foregroundMark x1="65500" y1="42664" x2="66250" y2="42857"/>
                        <a14:foregroundMark x1="72000" y1="44595" x2="72000" y2="44595"/>
                        <a14:foregroundMark x1="72000" y1="42278" x2="72000" y2="42278"/>
                        <a14:foregroundMark x1="71750" y1="27027" x2="71750" y2="27027"/>
                        <a14:foregroundMark x1="70125" y1="30695" x2="70125" y2="3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2173" y="3159893"/>
            <a:ext cx="772521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Искусство клипа мультфильма пчелы меда Иллюстрация вектора - иллюстрации  насчитывающей крапивница, пчел: 208850388">
            <a:extLst>
              <a:ext uri="{FF2B5EF4-FFF2-40B4-BE49-F238E27FC236}">
                <a16:creationId xmlns:a16="http://schemas.microsoft.com/office/drawing/2014/main" xmlns="" id="{04748303-4D0C-FB89-AC97-056EAFAA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500" y1="37452" x2="66500" y2="37452"/>
                        <a14:foregroundMark x1="70500" y1="39768" x2="70500" y2="39768"/>
                        <a14:foregroundMark x1="68000" y1="42664" x2="68000" y2="42664"/>
                        <a14:foregroundMark x1="65125" y1="39575" x2="65125" y2="39575"/>
                        <a14:foregroundMark x1="65500" y1="42664" x2="66250" y2="42857"/>
                        <a14:foregroundMark x1="72000" y1="44595" x2="72000" y2="44595"/>
                        <a14:foregroundMark x1="72000" y1="42278" x2="72000" y2="42278"/>
                        <a14:foregroundMark x1="71750" y1="27027" x2="71750" y2="27027"/>
                        <a14:foregroundMark x1="70125" y1="30695" x2="70125" y2="3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3560" y="2678688"/>
            <a:ext cx="772521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Клипарт листья ПНГ на Прозрачном Фоне • Скачать PNG Клипарт листья">
            <a:extLst>
              <a:ext uri="{FF2B5EF4-FFF2-40B4-BE49-F238E27FC236}">
                <a16:creationId xmlns:a16="http://schemas.microsoft.com/office/drawing/2014/main" xmlns="" id="{983DACA5-600A-A389-6528-F2DFEAE0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5147" y="831686"/>
            <a:ext cx="1210057" cy="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Клипарт листья ПНГ на Прозрачном Фоне • Скачать PNG Клипарт листья">
            <a:extLst>
              <a:ext uri="{FF2B5EF4-FFF2-40B4-BE49-F238E27FC236}">
                <a16:creationId xmlns:a16="http://schemas.microsoft.com/office/drawing/2014/main" xmlns="" id="{C5A802F5-7057-791B-1660-77EE052A3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5188" y="1141716"/>
            <a:ext cx="1210057" cy="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Клипарт листья ПНГ на Прозрачном Фоне • Скачать PNG Клипарт листья">
            <a:extLst>
              <a:ext uri="{FF2B5EF4-FFF2-40B4-BE49-F238E27FC236}">
                <a16:creationId xmlns:a16="http://schemas.microsoft.com/office/drawing/2014/main" xmlns="" id="{D8A99456-7EB7-5991-F389-90F230CE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2005" y="1118180"/>
            <a:ext cx="1210057" cy="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Клипарт листья ПНГ на Прозрачном Фоне • Скачать PNG Клипарт листья">
            <a:extLst>
              <a:ext uri="{FF2B5EF4-FFF2-40B4-BE49-F238E27FC236}">
                <a16:creationId xmlns:a16="http://schemas.microsoft.com/office/drawing/2014/main" xmlns="" id="{43ADCF90-7E8D-DE78-26DB-01949042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2269" flipH="1">
            <a:off x="6340774" y="1454534"/>
            <a:ext cx="1210057" cy="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Искусство клипа мультфильма пчелы меда Иллюстрация вектора - иллюстрации  насчитывающей крапивница, пчел: 208850388">
            <a:extLst>
              <a:ext uri="{FF2B5EF4-FFF2-40B4-BE49-F238E27FC236}">
                <a16:creationId xmlns:a16="http://schemas.microsoft.com/office/drawing/2014/main" xmlns="" id="{AC57CF49-462C-B8F7-0F5A-13478511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500" y1="37452" x2="66500" y2="37452"/>
                        <a14:foregroundMark x1="70500" y1="39768" x2="70500" y2="39768"/>
                        <a14:foregroundMark x1="68000" y1="42664" x2="68000" y2="42664"/>
                        <a14:foregroundMark x1="65125" y1="39575" x2="65125" y2="39575"/>
                        <a14:foregroundMark x1="65500" y1="42664" x2="66250" y2="42857"/>
                        <a14:foregroundMark x1="72000" y1="44595" x2="72000" y2="44595"/>
                        <a14:foregroundMark x1="72000" y1="42278" x2="72000" y2="42278"/>
                        <a14:foregroundMark x1="71750" y1="27027" x2="71750" y2="27027"/>
                        <a14:foregroundMark x1="70125" y1="30695" x2="70125" y2="3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6102" y="2250014"/>
            <a:ext cx="772521" cy="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Клипарт листья ПНГ на Прозрачном Фоне • Скачать PNG Клипарт листья">
            <a:extLst>
              <a:ext uri="{FF2B5EF4-FFF2-40B4-BE49-F238E27FC236}">
                <a16:creationId xmlns:a16="http://schemas.microsoft.com/office/drawing/2014/main" xmlns="" id="{D9D1BE36-4C47-7674-AA63-C91D1952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0887" y="913883"/>
            <a:ext cx="1210057" cy="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липарт листья ПНГ на Прозрачном Фоне • Скачать PNG Клипарт листья">
            <a:extLst>
              <a:ext uri="{FF2B5EF4-FFF2-40B4-BE49-F238E27FC236}">
                <a16:creationId xmlns:a16="http://schemas.microsoft.com/office/drawing/2014/main" xmlns="" id="{0EF91421-7959-DE76-B0A5-4C4C21CF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1803" y="877387"/>
            <a:ext cx="1210057" cy="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Клипарт листья ПНГ на Прозрачном Фоне • Скачать PNG Клипарт листья">
            <a:extLst>
              <a:ext uri="{FF2B5EF4-FFF2-40B4-BE49-F238E27FC236}">
                <a16:creationId xmlns:a16="http://schemas.microsoft.com/office/drawing/2014/main" xmlns="" id="{D2B220B0-6086-13E8-05AB-00513E1C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93163" y="832813"/>
            <a:ext cx="1210057" cy="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Клипарт листья ПНГ на Прозрачном Фоне • Скачать PNG Клипарт листья">
            <a:extLst>
              <a:ext uri="{FF2B5EF4-FFF2-40B4-BE49-F238E27FC236}">
                <a16:creationId xmlns:a16="http://schemas.microsoft.com/office/drawing/2014/main" xmlns="" id="{6960F448-03AB-45B1-758A-F15DD87EF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8494" y="769946"/>
            <a:ext cx="1210057" cy="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Клипарт листья ПНГ на Прозрачном Фоне • Скачать PNG Клипарт листья">
            <a:extLst>
              <a:ext uri="{FF2B5EF4-FFF2-40B4-BE49-F238E27FC236}">
                <a16:creationId xmlns:a16="http://schemas.microsoft.com/office/drawing/2014/main" xmlns="" id="{028AC03A-026E-B3EA-EFB6-66B03DB5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11090" y="799985"/>
            <a:ext cx="1210057" cy="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B618A2E-E8DE-24C9-2506-0244BA09F5D4}"/>
              </a:ext>
            </a:extLst>
          </p:cNvPr>
          <p:cNvSpPr txBox="1"/>
          <p:nvPr/>
        </p:nvSpPr>
        <p:spPr>
          <a:xfrm>
            <a:off x="3757347" y="4916273"/>
            <a:ext cx="3044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=1дес.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6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6561" y="531323"/>
            <a:ext cx="8732066" cy="8729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4061" y="1633256"/>
            <a:ext cx="505328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bg1"/>
                </a:solidFill>
              </a:rPr>
              <a:t>Що таке десяток? Як утворили десяток?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bg1"/>
                </a:solidFill>
              </a:rPr>
              <a:t>Що більше 1 десяток чи 1 одиниця? Доведіть.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bg1"/>
                </a:solidFill>
              </a:rPr>
              <a:t>Що позначає 10 десятків?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Скільки </a:t>
            </a:r>
            <a:r>
              <a:rPr lang="uk-UA" sz="2400" b="1" dirty="0">
                <a:solidFill>
                  <a:schemeClr val="bg1"/>
                </a:solidFill>
              </a:rPr>
              <a:t>одиниць в 1 сотні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Визнач, що невідомо на кожній схемі і як знайти невідоме число?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757538" y="1737731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6" y="1635949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4061" y="1642666"/>
            <a:ext cx="505328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ми будемо вивчати нумерацію першої </a:t>
            </a:r>
            <a:r>
              <a:rPr lang="uk-UA" sz="3200" b="1" dirty="0" smtClean="0">
                <a:solidFill>
                  <a:schemeClr val="bg1"/>
                </a:solidFill>
              </a:rPr>
              <a:t>сотні. Повторимо парні числа. Розв'язувати задачі </a:t>
            </a:r>
            <a:r>
              <a:rPr lang="uk-UA" sz="3200" b="1" dirty="0">
                <a:solidFill>
                  <a:schemeClr val="bg1"/>
                </a:solidFill>
              </a:rPr>
              <a:t>на знаходження </a:t>
            </a:r>
            <a:r>
              <a:rPr lang="uk-UA" sz="3200" b="1" dirty="0" smtClean="0">
                <a:solidFill>
                  <a:schemeClr val="bg1"/>
                </a:solidFill>
              </a:rPr>
              <a:t>суми й невідомого </a:t>
            </a:r>
            <a:r>
              <a:rPr lang="uk-UA" sz="3200" b="1" dirty="0">
                <a:solidFill>
                  <a:schemeClr val="bg1"/>
                </a:solidFill>
              </a:rPr>
              <a:t>доданку.</a:t>
            </a:r>
          </a:p>
        </p:txBody>
      </p:sp>
      <p:pic>
        <p:nvPicPr>
          <p:cNvPr id="9" name="Picture 2" descr="D:\1 клас\2 Матем\1 УРОКИ Листопад\7 Арифметичні дії в межах 100\№111 Нумерація чисел першої сотні\2024-04-09_2328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68" y="4845169"/>
            <a:ext cx="7381370" cy="12260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13098</TotalTime>
  <Words>561</Words>
  <Application>Microsoft Office PowerPoint</Application>
  <PresentationFormat>Произвольный</PresentationFormat>
  <Paragraphs>156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1350</cp:revision>
  <dcterms:created xsi:type="dcterms:W3CDTF">2018-01-05T16:38:53Z</dcterms:created>
  <dcterms:modified xsi:type="dcterms:W3CDTF">2024-04-10T08:05:22Z</dcterms:modified>
</cp:coreProperties>
</file>