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197" r:id="rId3"/>
    <p:sldId id="1198" r:id="rId4"/>
    <p:sldId id="1183" r:id="rId5"/>
    <p:sldId id="1186" r:id="rId6"/>
    <p:sldId id="1188" r:id="rId7"/>
    <p:sldId id="1194" r:id="rId8"/>
    <p:sldId id="1090" r:id="rId9"/>
    <p:sldId id="1151" r:id="rId10"/>
    <p:sldId id="1159" r:id="rId11"/>
    <p:sldId id="1192" r:id="rId12"/>
    <p:sldId id="1179" r:id="rId13"/>
    <p:sldId id="1180" r:id="rId14"/>
    <p:sldId id="1181" r:id="rId15"/>
    <p:sldId id="1075" r:id="rId16"/>
    <p:sldId id="1196" r:id="rId17"/>
    <p:sldId id="35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1BD"/>
    <a:srgbClr val="FF66FF"/>
    <a:srgbClr val="CC00CC"/>
    <a:srgbClr val="295FFF"/>
    <a:srgbClr val="78B64E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7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8.jpeg"/><Relationship Id="rId10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icw82125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0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emf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jpe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.jpeg"/><Relationship Id="rId10" Type="http://schemas.openxmlformats.org/officeDocument/2006/relationships/image" Target="../media/image14.emf"/><Relationship Id="rId19" Type="http://schemas.openxmlformats.org/officeDocument/2006/relationships/image" Target="../media/image6.png"/><Relationship Id="rId4" Type="http://schemas.openxmlformats.org/officeDocument/2006/relationships/image" Target="../media/image1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9826" y="4538895"/>
            <a:ext cx="9516542" cy="160043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Розпізнавання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, </a:t>
            </a:r>
            <a:r>
              <a:rPr lang="ru-RU" sz="4400" b="1" dirty="0" err="1">
                <a:solidFill>
                  <a:schemeClr val="bg1"/>
                </a:solidFill>
              </a:rPr>
              <a:t>які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</a:rPr>
              <a:t>на </a:t>
            </a:r>
            <a:r>
              <a:rPr lang="ru-RU" sz="4400" b="1" dirty="0" err="1">
                <a:solidFill>
                  <a:schemeClr val="bg1"/>
                </a:solidFill>
              </a:rPr>
              <a:t>питання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який</a:t>
            </a:r>
            <a:r>
              <a:rPr lang="ru-RU" sz="4400" b="1" dirty="0">
                <a:solidFill>
                  <a:schemeClr val="bg1"/>
                </a:solidFill>
              </a:rPr>
              <a:t>? Яка? Яке? </a:t>
            </a:r>
            <a:r>
              <a:rPr lang="ru-RU" sz="4400" b="1" dirty="0" err="1">
                <a:solidFill>
                  <a:schemeClr val="bg1"/>
                </a:solidFill>
              </a:rPr>
              <a:t>Які</a:t>
            </a:r>
            <a:r>
              <a:rPr lang="ru-RU" sz="44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2229" y="1091903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!!!!!!Эсмира\OIG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26" y="928618"/>
            <a:ext cx="3264831" cy="326483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2452" y="490223"/>
            <a:ext cx="9162768" cy="11426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Допоможи </a:t>
            </a:r>
            <a:r>
              <a:rPr lang="ru-RU" sz="2800" b="1" dirty="0" err="1">
                <a:solidFill>
                  <a:schemeClr val="bg1"/>
                </a:solidFill>
              </a:rPr>
              <a:t>Родзинці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знайти</a:t>
            </a:r>
            <a:r>
              <a:rPr lang="ru-RU" sz="2800" b="1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chemeClr val="bg1"/>
                </a:solidFill>
              </a:rPr>
              <a:t>загадці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яка?. </a:t>
            </a:r>
            <a:r>
              <a:rPr lang="ru-RU" sz="2800" b="1" dirty="0" err="1">
                <a:solidFill>
                  <a:schemeClr val="bg1"/>
                </a:solidFill>
              </a:rPr>
              <a:t>Підкресли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їх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03519" y="1768560"/>
            <a:ext cx="5559481" cy="34783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bg1"/>
                </a:solidFill>
              </a:rPr>
              <a:t>Я руда, </a:t>
            </a:r>
            <a:r>
              <a:rPr lang="ru-RU" sz="3200" dirty="0" err="1">
                <a:solidFill>
                  <a:schemeClr val="bg1"/>
                </a:solidFill>
              </a:rPr>
              <a:t>низького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зросту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>
                <a:solidFill>
                  <a:schemeClr val="bg1"/>
                </a:solidFill>
              </a:rPr>
              <a:t>Хитра я і </a:t>
            </a:r>
            <a:r>
              <a:rPr lang="ru-RU" sz="3200" dirty="0" err="1">
                <a:solidFill>
                  <a:schemeClr val="bg1"/>
                </a:solidFill>
              </a:rPr>
              <a:t>довгохвоста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>
                <a:solidFill>
                  <a:schemeClr val="bg1"/>
                </a:solidFill>
              </a:rPr>
              <a:t>До курей я </a:t>
            </a:r>
            <a:r>
              <a:rPr lang="ru-RU" sz="3200" dirty="0" err="1">
                <a:solidFill>
                  <a:schemeClr val="bg1"/>
                </a:solidFill>
              </a:rPr>
              <a:t>дуже</a:t>
            </a:r>
            <a:r>
              <a:rPr lang="ru-RU" sz="3200" dirty="0">
                <a:solidFill>
                  <a:schemeClr val="bg1"/>
                </a:solidFill>
              </a:rPr>
              <a:t> ласа –</a:t>
            </a:r>
          </a:p>
          <a:p>
            <a:r>
              <a:rPr lang="ru-RU" sz="3200" dirty="0">
                <a:solidFill>
                  <a:schemeClr val="bg1"/>
                </a:solidFill>
              </a:rPr>
              <a:t>в них </a:t>
            </a:r>
            <a:r>
              <a:rPr lang="ru-RU" sz="3200" dirty="0" err="1">
                <a:solidFill>
                  <a:schemeClr val="bg1"/>
                </a:solidFill>
              </a:rPr>
              <a:t>таке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смачненьке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м’ясо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>
                <a:solidFill>
                  <a:schemeClr val="bg1"/>
                </a:solidFill>
              </a:rPr>
              <a:t>Вовку-брату я сестриця,</a:t>
            </a:r>
          </a:p>
          <a:p>
            <a:r>
              <a:rPr lang="ru-RU" sz="3200" dirty="0">
                <a:solidFill>
                  <a:schemeClr val="bg1"/>
                </a:solidFill>
              </a:rPr>
              <a:t>а </a:t>
            </a:r>
            <a:r>
              <a:rPr lang="ru-RU" sz="3200" dirty="0" err="1">
                <a:solidFill>
                  <a:schemeClr val="bg1"/>
                </a:solidFill>
              </a:rPr>
              <a:t>зовуть</a:t>
            </a:r>
            <a:r>
              <a:rPr lang="ru-RU" sz="3200" dirty="0">
                <a:solidFill>
                  <a:schemeClr val="bg1"/>
                </a:solidFill>
              </a:rPr>
              <a:t> мене — ... .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Лисичка :) | Пикаб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1768560"/>
            <a:ext cx="2300709" cy="30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3744686" y="2492829"/>
            <a:ext cx="870857" cy="2177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461657" y="2971801"/>
            <a:ext cx="1066800" cy="217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037036" y="3004459"/>
            <a:ext cx="2125764" cy="1088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383815" y="3485967"/>
            <a:ext cx="77898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500742" y="1768560"/>
            <a:ext cx="2564493" cy="380461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2383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8370" r="33921" b="65629"/>
          <a:stretch/>
        </p:blipFill>
        <p:spPr>
          <a:xfrm>
            <a:off x="2574303" y="1612039"/>
            <a:ext cx="8604000" cy="198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31689" y="500814"/>
            <a:ext cx="9675857" cy="1019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Розглянь малюнок. Запиши слова, </a:t>
            </a:r>
            <a:r>
              <a:rPr lang="ru-RU" sz="3200" b="1" dirty="0" err="1">
                <a:solidFill>
                  <a:schemeClr val="bg1"/>
                </a:solidFill>
              </a:rPr>
              <a:t>якими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можна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описати</a:t>
            </a:r>
            <a:r>
              <a:rPr lang="ru-RU" sz="3200" b="1" dirty="0">
                <a:solidFill>
                  <a:schemeClr val="bg1"/>
                </a:solidFill>
              </a:rPr>
              <a:t> песика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13" y="1614150"/>
            <a:ext cx="1588155" cy="198745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943685" y="1711136"/>
            <a:ext cx="281359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/>
              <a:t>Песик (який?)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83" t="25037" r="34000" b="63137"/>
          <a:stretch/>
        </p:blipFill>
        <p:spPr>
          <a:xfrm>
            <a:off x="5664731" y="1711136"/>
            <a:ext cx="5408387" cy="8687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39" t="36140" r="25077" b="49444"/>
          <a:stretch/>
        </p:blipFill>
        <p:spPr>
          <a:xfrm>
            <a:off x="2891319" y="2498218"/>
            <a:ext cx="6553201" cy="1058974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18563" r="43684" b="59912"/>
          <a:stretch/>
        </p:blipFill>
        <p:spPr>
          <a:xfrm>
            <a:off x="4248000" y="3692972"/>
            <a:ext cx="6984000" cy="266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4535372" y="3754557"/>
            <a:ext cx="42842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/>
              <a:t>Проливний холодний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35372" y="4698528"/>
            <a:ext cx="34882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/>
              <a:t>Струнка білокора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84184" y="5660783"/>
            <a:ext cx="321902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/>
              <a:t>Безхмарне синє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17" t="22222" r="63931" b="63111"/>
          <a:stretch/>
        </p:blipFill>
        <p:spPr>
          <a:xfrm>
            <a:off x="9436599" y="3548903"/>
            <a:ext cx="1387339" cy="112746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858" t="22222" r="35833" b="63111"/>
          <a:stretch/>
        </p:blipFill>
        <p:spPr>
          <a:xfrm>
            <a:off x="8756930" y="5470103"/>
            <a:ext cx="1545514" cy="112746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67" t="22074" r="49333" b="63852"/>
          <a:stretch/>
        </p:blipFill>
        <p:spPr>
          <a:xfrm>
            <a:off x="8666804" y="4497970"/>
            <a:ext cx="1980126" cy="108110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92213" y="3692972"/>
            <a:ext cx="3106460" cy="21473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Постав </a:t>
            </a:r>
            <a:r>
              <a:rPr lang="ru-RU" sz="2000" b="1" dirty="0" err="1">
                <a:solidFill>
                  <a:schemeClr val="bg1"/>
                </a:solidFill>
              </a:rPr>
              <a:t>питання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поданих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слів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Здогадайся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предмети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описують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</a:t>
            </a:r>
            <a:r>
              <a:rPr lang="ru-RU" sz="2000" b="1" dirty="0">
                <a:solidFill>
                  <a:schemeClr val="bg1"/>
                </a:solidFill>
              </a:rPr>
              <a:t> слова. Запиши </a:t>
            </a:r>
            <a:r>
              <a:rPr lang="ru-RU" sz="2000" b="1" dirty="0" err="1">
                <a:solidFill>
                  <a:schemeClr val="bg1"/>
                </a:solidFill>
              </a:rPr>
              <a:t>назви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предметів</a:t>
            </a:r>
            <a:endParaRPr lang="uk-UA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2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3097" y="494528"/>
            <a:ext cx="8939028" cy="739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Усно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дай </a:t>
            </a:r>
            <a:r>
              <a:rPr lang="ru-RU" sz="4000" b="1" dirty="0" err="1">
                <a:solidFill>
                  <a:schemeClr val="bg1"/>
                </a:solidFill>
              </a:rPr>
              <a:t>відповідь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запитання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5184" y="1502717"/>
            <a:ext cx="5131225" cy="3269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200" dirty="0"/>
              <a:t>Що буває гірким?</a:t>
            </a:r>
          </a:p>
          <a:p>
            <a:pPr algn="just"/>
            <a:r>
              <a:rPr lang="uk-UA" sz="3200" dirty="0"/>
              <a:t>Що буває гарячим?</a:t>
            </a:r>
          </a:p>
          <a:p>
            <a:pPr algn="just"/>
            <a:r>
              <a:rPr lang="uk-UA" sz="3200" dirty="0"/>
              <a:t>Що буває холодним?</a:t>
            </a:r>
          </a:p>
          <a:p>
            <a:pPr algn="just"/>
            <a:r>
              <a:rPr lang="uk-UA" sz="3200" dirty="0"/>
              <a:t>Що буває дерев'яним?</a:t>
            </a:r>
          </a:p>
          <a:p>
            <a:pPr algn="just"/>
            <a:r>
              <a:rPr lang="uk-UA" sz="3200" dirty="0"/>
              <a:t>Що буває металевим?</a:t>
            </a:r>
          </a:p>
          <a:p>
            <a:pPr algn="just"/>
            <a:r>
              <a:rPr lang="uk-UA" sz="3200" dirty="0"/>
              <a:t>Що буває пластмасовим?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4000" r="21667" b="3001"/>
          <a:stretch/>
        </p:blipFill>
        <p:spPr>
          <a:xfrm>
            <a:off x="7724477" y="1456402"/>
            <a:ext cx="1197864" cy="1687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49" y="1502717"/>
            <a:ext cx="2127091" cy="15882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880" r="20027"/>
          <a:stretch/>
        </p:blipFill>
        <p:spPr>
          <a:xfrm>
            <a:off x="8147084" y="3268625"/>
            <a:ext cx="1271016" cy="2140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666" y="4725488"/>
            <a:ext cx="2656743" cy="19614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20" y="3090945"/>
            <a:ext cx="1415783" cy="19427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3200" r="24356" b="2533"/>
          <a:stretch/>
        </p:blipFill>
        <p:spPr>
          <a:xfrm>
            <a:off x="9584462" y="3190691"/>
            <a:ext cx="1662878" cy="30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8713" y="464413"/>
            <a:ext cx="8732066" cy="7267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вірш «Ходить гарбуз по городу»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5574" y="1187623"/>
            <a:ext cx="3920666" cy="40229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Ходить </a:t>
            </a:r>
            <a:r>
              <a:rPr lang="ru-RU" sz="2400" dirty="0" err="1"/>
              <a:t>гарбуз</a:t>
            </a:r>
            <a:r>
              <a:rPr lang="ru-RU" sz="2400" dirty="0"/>
              <a:t> по городу</a:t>
            </a:r>
          </a:p>
          <a:p>
            <a:r>
              <a:rPr lang="ru-RU" sz="2400" dirty="0"/>
              <a:t> </a:t>
            </a:r>
            <a:r>
              <a:rPr lang="ru-RU" sz="2400" dirty="0" err="1"/>
              <a:t>Питається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роду:</a:t>
            </a:r>
          </a:p>
          <a:p>
            <a:r>
              <a:rPr lang="ru-RU" sz="2400" dirty="0"/>
              <a:t>« Ой,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здорові</a:t>
            </a:r>
            <a:endParaRPr lang="ru-RU" sz="2400" dirty="0"/>
          </a:p>
          <a:p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родичі</a:t>
            </a:r>
            <a:r>
              <a:rPr lang="ru-RU" sz="2400" dirty="0"/>
              <a:t> </a:t>
            </a:r>
            <a:r>
              <a:rPr lang="ru-RU" sz="2400" dirty="0" err="1"/>
              <a:t>гарбузові</a:t>
            </a:r>
            <a:r>
              <a:rPr lang="ru-RU" sz="2400" dirty="0"/>
              <a:t>?»</a:t>
            </a:r>
          </a:p>
          <a:p>
            <a:r>
              <a:rPr lang="ru-RU" sz="2400" dirty="0"/>
              <a:t>Обізвалась </a:t>
            </a:r>
            <a:r>
              <a:rPr lang="ru-RU" sz="2400" dirty="0" err="1"/>
              <a:t>жовта</a:t>
            </a:r>
            <a:r>
              <a:rPr lang="ru-RU" sz="2400" dirty="0"/>
              <a:t> </a:t>
            </a:r>
            <a:r>
              <a:rPr lang="ru-RU" sz="2400" dirty="0" err="1"/>
              <a:t>диня</a:t>
            </a:r>
            <a:r>
              <a:rPr lang="ru-RU" sz="2400" dirty="0"/>
              <a:t>,</a:t>
            </a:r>
          </a:p>
          <a:p>
            <a:r>
              <a:rPr lang="ru-RU" sz="2400" dirty="0"/>
              <a:t>Гарбузова </a:t>
            </a:r>
            <a:r>
              <a:rPr lang="ru-RU" sz="2400" dirty="0" err="1"/>
              <a:t>господиня</a:t>
            </a:r>
            <a:r>
              <a:rPr lang="ru-RU" sz="2400" dirty="0"/>
              <a:t>:</a:t>
            </a:r>
          </a:p>
          <a:p>
            <a:r>
              <a:rPr lang="ru-RU" sz="2400" dirty="0"/>
              <a:t>«</a:t>
            </a:r>
            <a:r>
              <a:rPr lang="ru-RU" sz="2400" dirty="0" err="1"/>
              <a:t>Іще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здорові</a:t>
            </a:r>
            <a:endParaRPr lang="ru-RU" sz="2400" dirty="0"/>
          </a:p>
          <a:p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родичі</a:t>
            </a:r>
            <a:r>
              <a:rPr lang="ru-RU" sz="2400" dirty="0"/>
              <a:t> </a:t>
            </a:r>
            <a:r>
              <a:rPr lang="ru-RU" sz="2400" dirty="0" err="1"/>
              <a:t>гарбузові</a:t>
            </a:r>
            <a:r>
              <a:rPr lang="ru-RU" sz="2400" dirty="0"/>
              <a:t>».</a:t>
            </a:r>
          </a:p>
          <a:p>
            <a:r>
              <a:rPr lang="ru-RU" sz="2400" dirty="0"/>
              <a:t>Обізвались </a:t>
            </a:r>
            <a:r>
              <a:rPr lang="ru-RU" sz="2400" dirty="0" err="1"/>
              <a:t>огірочки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Гарбузові</a:t>
            </a:r>
            <a:r>
              <a:rPr lang="ru-RU" sz="2400" dirty="0"/>
              <a:t> сини й дочки:</a:t>
            </a:r>
          </a:p>
        </p:txBody>
      </p:sp>
      <p:pic>
        <p:nvPicPr>
          <p:cNvPr id="6146" name="Picture 2" descr="Ходить гарбуз по городу… | Tuso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81" y="4673278"/>
            <a:ext cx="3760445" cy="2030641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908639" y="1195755"/>
            <a:ext cx="3648931" cy="4014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«</a:t>
            </a:r>
            <a:r>
              <a:rPr lang="ru-RU" sz="2400" dirty="0" err="1"/>
              <a:t>Іще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здорові</a:t>
            </a:r>
            <a:endParaRPr lang="ru-RU" sz="2400" dirty="0"/>
          </a:p>
          <a:p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родичі</a:t>
            </a:r>
            <a:r>
              <a:rPr lang="ru-RU" sz="2400" dirty="0"/>
              <a:t> </a:t>
            </a:r>
            <a:r>
              <a:rPr lang="ru-RU" sz="2400" dirty="0" err="1"/>
              <a:t>гарбузові</a:t>
            </a:r>
            <a:r>
              <a:rPr lang="ru-RU" sz="2400" dirty="0"/>
              <a:t>». </a:t>
            </a:r>
          </a:p>
          <a:p>
            <a:r>
              <a:rPr lang="ru-RU" sz="2400" dirty="0"/>
              <a:t>Обізвалась </a:t>
            </a:r>
            <a:r>
              <a:rPr lang="ru-RU" sz="2400" dirty="0" err="1"/>
              <a:t>морковиця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Гарбузовая</a:t>
            </a:r>
            <a:r>
              <a:rPr lang="ru-RU" sz="2400" dirty="0"/>
              <a:t> сестриця:</a:t>
            </a:r>
          </a:p>
          <a:p>
            <a:r>
              <a:rPr lang="ru-RU" sz="2400" dirty="0"/>
              <a:t>«</a:t>
            </a:r>
            <a:r>
              <a:rPr lang="ru-RU" sz="2400" dirty="0" err="1"/>
              <a:t>Іще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здорові</a:t>
            </a:r>
            <a:endParaRPr lang="ru-RU" sz="2400" dirty="0"/>
          </a:p>
          <a:p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родичі</a:t>
            </a:r>
            <a:r>
              <a:rPr lang="ru-RU" sz="2400" dirty="0"/>
              <a:t> </a:t>
            </a:r>
            <a:r>
              <a:rPr lang="ru-RU" sz="2400" dirty="0" err="1"/>
              <a:t>гарбузові</a:t>
            </a:r>
            <a:r>
              <a:rPr lang="ru-RU" sz="2400" dirty="0"/>
              <a:t>». </a:t>
            </a:r>
          </a:p>
          <a:p>
            <a:r>
              <a:rPr lang="ru-RU" sz="2400" dirty="0"/>
              <a:t>Обізвались </a:t>
            </a:r>
            <a:r>
              <a:rPr lang="ru-RU" sz="2400" dirty="0" err="1"/>
              <a:t>буряки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Гарбузові</a:t>
            </a:r>
            <a:r>
              <a:rPr lang="ru-RU" sz="2400" dirty="0"/>
              <a:t> свояки:</a:t>
            </a:r>
          </a:p>
          <a:p>
            <a:r>
              <a:rPr lang="ru-RU" sz="2400" dirty="0"/>
              <a:t>«</a:t>
            </a:r>
            <a:r>
              <a:rPr lang="ru-RU" sz="2400" dirty="0" err="1"/>
              <a:t>Іще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здорові</a:t>
            </a:r>
            <a:endParaRPr lang="ru-RU" sz="2400" dirty="0"/>
          </a:p>
          <a:p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родичі</a:t>
            </a:r>
            <a:r>
              <a:rPr lang="ru-RU" sz="2400" dirty="0"/>
              <a:t> </a:t>
            </a:r>
            <a:r>
              <a:rPr lang="ru-RU" sz="2400" dirty="0" err="1"/>
              <a:t>гарбузові</a:t>
            </a:r>
            <a:r>
              <a:rPr lang="ru-RU" sz="2400" dirty="0"/>
              <a:t>».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58418" y="1191149"/>
            <a:ext cx="4307595" cy="40194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err="1"/>
              <a:t>Обізвалась</a:t>
            </a:r>
            <a:r>
              <a:rPr lang="ru-RU" sz="2400" dirty="0"/>
              <a:t> </a:t>
            </a:r>
            <a:r>
              <a:rPr lang="ru-RU" sz="2400" dirty="0" err="1"/>
              <a:t>бараболя</a:t>
            </a:r>
            <a:r>
              <a:rPr lang="ru-RU" sz="2400" dirty="0"/>
              <a:t>,</a:t>
            </a:r>
          </a:p>
          <a:p>
            <a:r>
              <a:rPr lang="ru-RU" sz="2400" dirty="0"/>
              <a:t>А за нею і </a:t>
            </a:r>
            <a:r>
              <a:rPr lang="ru-RU" sz="2400" dirty="0" err="1"/>
              <a:t>квасоля</a:t>
            </a:r>
            <a:r>
              <a:rPr lang="ru-RU" sz="2400" dirty="0"/>
              <a:t>:</a:t>
            </a:r>
          </a:p>
          <a:p>
            <a:r>
              <a:rPr lang="ru-RU" sz="2400" dirty="0"/>
              <a:t>«</a:t>
            </a:r>
            <a:r>
              <a:rPr lang="ru-RU" sz="2400" dirty="0" err="1"/>
              <a:t>Іще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здорові</a:t>
            </a:r>
            <a:endParaRPr lang="ru-RU" sz="2400" dirty="0"/>
          </a:p>
          <a:p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родичі</a:t>
            </a:r>
            <a:r>
              <a:rPr lang="ru-RU" sz="2400" dirty="0"/>
              <a:t> </a:t>
            </a:r>
            <a:r>
              <a:rPr lang="ru-RU" sz="2400" dirty="0" err="1"/>
              <a:t>гарбузові</a:t>
            </a:r>
            <a:r>
              <a:rPr lang="ru-RU" sz="2400" dirty="0"/>
              <a:t>».</a:t>
            </a:r>
          </a:p>
          <a:p>
            <a:r>
              <a:rPr lang="ru-RU" sz="2400" dirty="0" err="1"/>
              <a:t>Обізвався</a:t>
            </a:r>
            <a:r>
              <a:rPr lang="ru-RU" sz="2400" dirty="0"/>
              <a:t> </a:t>
            </a:r>
            <a:r>
              <a:rPr lang="ru-RU" sz="2400" dirty="0" err="1"/>
              <a:t>старий</a:t>
            </a:r>
            <a:r>
              <a:rPr lang="ru-RU" sz="2400" dirty="0"/>
              <a:t> </a:t>
            </a:r>
            <a:r>
              <a:rPr lang="ru-RU" sz="2400" dirty="0" err="1"/>
              <a:t>біб</a:t>
            </a:r>
            <a:r>
              <a:rPr lang="ru-RU" sz="2400" dirty="0"/>
              <a:t>: −</a:t>
            </a:r>
          </a:p>
          <a:p>
            <a:r>
              <a:rPr lang="ru-RU" sz="2400" dirty="0"/>
              <a:t>«Я </a:t>
            </a:r>
            <a:r>
              <a:rPr lang="ru-RU" sz="2400" dirty="0" err="1"/>
              <a:t>іздержав</a:t>
            </a:r>
            <a:r>
              <a:rPr lang="ru-RU" sz="2400" dirty="0"/>
              <a:t> увесь </a:t>
            </a:r>
            <a:r>
              <a:rPr lang="ru-RU" sz="2400" dirty="0" err="1"/>
              <a:t>рід</a:t>
            </a:r>
            <a:r>
              <a:rPr lang="ru-RU" sz="2400" dirty="0"/>
              <a:t>!»</a:t>
            </a:r>
          </a:p>
          <a:p>
            <a:r>
              <a:rPr lang="ru-RU" sz="2400" dirty="0"/>
              <a:t>− Ой 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гарбуз</a:t>
            </a:r>
            <a:r>
              <a:rPr lang="ru-RU" sz="2400" dirty="0"/>
              <a:t>, 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перистий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чим</a:t>
            </a:r>
            <a:r>
              <a:rPr lang="ru-RU" sz="2400" dirty="0"/>
              <a:t> тебе будем </a:t>
            </a:r>
            <a:r>
              <a:rPr lang="ru-RU" sz="2400" dirty="0" err="1"/>
              <a:t>їсти</a:t>
            </a:r>
            <a:r>
              <a:rPr lang="ru-RU" sz="2400" dirty="0"/>
              <a:t>?</a:t>
            </a:r>
          </a:p>
          <a:p>
            <a:r>
              <a:rPr lang="ru-RU" sz="2400" dirty="0"/>
              <a:t>− Миску </a:t>
            </a:r>
            <a:r>
              <a:rPr lang="ru-RU" sz="2400" dirty="0" err="1"/>
              <a:t>пшона</a:t>
            </a:r>
            <a:r>
              <a:rPr lang="ru-RU" sz="2400" dirty="0"/>
              <a:t>, кусок сала −</a:t>
            </a:r>
          </a:p>
          <a:p>
            <a:r>
              <a:rPr lang="ru-RU" sz="2400" dirty="0"/>
              <a:t>От до мене вся приправа!</a:t>
            </a:r>
          </a:p>
        </p:txBody>
      </p:sp>
    </p:spTree>
    <p:extLst>
      <p:ext uri="{BB962C8B-B14F-4D97-AF65-F5344CB8AC3E}">
        <p14:creationId xmlns:p14="http://schemas.microsoft.com/office/powerpoint/2010/main" val="129412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Бобовые: горох, фасоль, бобы и другие... | ForumSad - все о декоративном,  плодовом саде и дачной жизн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r="10406"/>
          <a:stretch/>
        </p:blipFill>
        <p:spPr bwMode="auto">
          <a:xfrm>
            <a:off x="10199047" y="3000456"/>
            <a:ext cx="1232545" cy="176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188" r="39588" b="66687"/>
          <a:stretch/>
        </p:blipFill>
        <p:spPr>
          <a:xfrm>
            <a:off x="791203" y="3467576"/>
            <a:ext cx="8892000" cy="201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9167" y="365148"/>
            <a:ext cx="10102468" cy="7918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Пригадай, які родичі були у гарбуза та запиши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ДЫНЯ ~ Поэзия (Стихи для детей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" y="1356344"/>
            <a:ext cx="2213227" cy="16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.pinimg.com/564x/ac/31/57/ac3157bd3c3d8a67742da70d993262c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80" y="1238616"/>
            <a:ext cx="1499739" cy="18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160" y="1231838"/>
            <a:ext cx="1251542" cy="1863710"/>
          </a:xfrm>
          <a:prstGeom prst="rect">
            <a:avLst/>
          </a:prstGeom>
        </p:spPr>
      </p:pic>
      <p:pic>
        <p:nvPicPr>
          <p:cNvPr id="16" name="Picture 2" descr="https://i.pinimg.com/564x/ac/31/57/ac3157bd3c3d8a67742da70d993262c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41" y="1215979"/>
            <a:ext cx="1499739" cy="18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119" y="1348263"/>
            <a:ext cx="736987" cy="17472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965" y="1348263"/>
            <a:ext cx="736987" cy="17472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978" y="1356344"/>
            <a:ext cx="736987" cy="17472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" descr="37 Картопля ideas | картопля, овочі, фрук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385" y="1356344"/>
            <a:ext cx="1767870" cy="15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Гарбузова родина - Олена Пчілка - AudioMam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310" y="4922331"/>
            <a:ext cx="1938017" cy="14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9" t="39383" r="27954" b="44694"/>
          <a:stretch/>
        </p:blipFill>
        <p:spPr>
          <a:xfrm>
            <a:off x="944965" y="3324170"/>
            <a:ext cx="6257261" cy="12334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40931" r="26249" b="44664"/>
          <a:stretch/>
        </p:blipFill>
        <p:spPr>
          <a:xfrm>
            <a:off x="944965" y="4409386"/>
            <a:ext cx="6804000" cy="1116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1971" r="76647" b="44086"/>
          <a:stretch/>
        </p:blipFill>
        <p:spPr>
          <a:xfrm>
            <a:off x="7610166" y="3528000"/>
            <a:ext cx="204282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8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6282" y="494529"/>
            <a:ext cx="8732066" cy="9423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2952" y="1680773"/>
            <a:ext cx="4970091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ознайомились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відповідають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?,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яка?,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яке? і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35428" y="2147685"/>
            <a:ext cx="3307523" cy="39896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855671" y="268227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175657" y="646929"/>
            <a:ext cx="9607138" cy="9097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42" y="1895338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3" y="1795902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4257" y="4630735"/>
            <a:ext cx="24710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0043" y="4630734"/>
            <a:ext cx="32583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Над цим варто замислитися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831" y="4565704"/>
            <a:ext cx="2768431" cy="12003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Це мені  потрібно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2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07564"/>
            <a:ext cx="8811364" cy="932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6908" y="2128520"/>
            <a:ext cx="1336040" cy="13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6" y="348343"/>
            <a:ext cx="9906000" cy="83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Психологічна настанова «</a:t>
            </a:r>
            <a:r>
              <a:rPr lang="uk-UA" sz="3600" b="1" dirty="0" err="1">
                <a:solidFill>
                  <a:schemeClr val="bg1"/>
                </a:solidFill>
              </a:rPr>
              <a:t>Самоналаштування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CC69F1-7989-4491-B279-39EA47DDB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t="855" r="940" b="10036"/>
          <a:stretch/>
        </p:blipFill>
        <p:spPr>
          <a:xfrm>
            <a:off x="4879760" y="1490459"/>
            <a:ext cx="3080657" cy="450102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Прямокутник: округлені кути 11">
            <a:extLst>
              <a:ext uri="{FF2B5EF4-FFF2-40B4-BE49-F238E27FC236}">
                <a16:creationId xmlns:a16="http://schemas.microsoft.com/office/drawing/2014/main" xmlns="" id="{0A701217-7F48-43F5-92D1-69182BB1107A}"/>
              </a:ext>
            </a:extLst>
          </p:cNvPr>
          <p:cNvSpPr/>
          <p:nvPr/>
        </p:nvSpPr>
        <p:spPr>
          <a:xfrm>
            <a:off x="691722" y="1490460"/>
            <a:ext cx="3875315" cy="2173088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зможу сьогодні добре працювати на уроці</a:t>
            </a:r>
          </a:p>
        </p:txBody>
      </p:sp>
      <p:sp>
        <p:nvSpPr>
          <p:cNvPr id="9" name="Прямокутник: округлені кути 11">
            <a:extLst>
              <a:ext uri="{FF2B5EF4-FFF2-40B4-BE49-F238E27FC236}">
                <a16:creationId xmlns:a16="http://schemas.microsoft.com/office/drawing/2014/main" xmlns="" id="{B104335E-6F81-476E-AFE4-5579330F6739}"/>
              </a:ext>
            </a:extLst>
          </p:cNvPr>
          <p:cNvSpPr/>
          <p:nvPr/>
        </p:nvSpPr>
        <p:spPr>
          <a:xfrm>
            <a:off x="1728825" y="3846505"/>
            <a:ext cx="2838212" cy="1962659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– творча особистість</a:t>
            </a:r>
          </a:p>
        </p:txBody>
      </p:sp>
      <p:sp>
        <p:nvSpPr>
          <p:cNvPr id="10" name="Прямокутник: округлені кути 11">
            <a:extLst>
              <a:ext uri="{FF2B5EF4-FFF2-40B4-BE49-F238E27FC236}">
                <a16:creationId xmlns:a16="http://schemas.microsoft.com/office/drawing/2014/main" xmlns="" id="{06F74FCF-307F-42DA-88C8-634A2C3F26AF}"/>
              </a:ext>
            </a:extLst>
          </p:cNvPr>
          <p:cNvSpPr/>
          <p:nvPr/>
        </p:nvSpPr>
        <p:spPr>
          <a:xfrm>
            <a:off x="8122220" y="2100943"/>
            <a:ext cx="3612579" cy="2389436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бажаю успіхів на уроці і собі,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і </a:t>
            </a:r>
            <a:r>
              <a:rPr lang="uk-UA" sz="2400" b="1" dirty="0">
                <a:solidFill>
                  <a:schemeClr val="bg1"/>
                </a:solidFill>
              </a:rPr>
              <a:t>всім однокласникам</a:t>
            </a:r>
          </a:p>
        </p:txBody>
      </p:sp>
    </p:spTree>
    <p:extLst>
      <p:ext uri="{BB962C8B-B14F-4D97-AF65-F5344CB8AC3E}">
        <p14:creationId xmlns:p14="http://schemas.microsoft.com/office/powerpoint/2010/main" val="82063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7 Картопля ideas | картопля, овочі, фрук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5" y="4048629"/>
            <a:ext cx="2302717" cy="18514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97817" y="580097"/>
            <a:ext cx="8732066" cy="7588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013" y="1553958"/>
            <a:ext cx="4068813" cy="23083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У </a:t>
            </a:r>
            <a:r>
              <a:rPr lang="ru-RU" sz="2400" b="1" dirty="0" err="1">
                <a:solidFill>
                  <a:schemeClr val="bg1"/>
                </a:solidFill>
              </a:rPr>
              <a:t>землі</a:t>
            </a:r>
            <a:r>
              <a:rPr lang="ru-RU" sz="2400" b="1" dirty="0">
                <a:solidFill>
                  <a:schemeClr val="bg1"/>
                </a:solidFill>
              </a:rPr>
              <a:t> вона </a:t>
            </a:r>
            <a:r>
              <a:rPr lang="ru-RU" sz="2400" b="1" dirty="0" err="1">
                <a:solidFill>
                  <a:schemeClr val="bg1"/>
                </a:solidFill>
              </a:rPr>
              <a:t>зростає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брунатний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колір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має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Її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смажуть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печуть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Її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варять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товчуть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Овоч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всі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люблять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дуже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Як же </a:t>
            </a:r>
            <a:r>
              <a:rPr lang="ru-RU" sz="2400" b="1" dirty="0" err="1">
                <a:solidFill>
                  <a:schemeClr val="bg1"/>
                </a:solidFill>
              </a:rPr>
              <a:t>він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зоветься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друже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4418" y="4037930"/>
            <a:ext cx="2034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картопля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4641" y="1553958"/>
            <a:ext cx="381998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 </a:t>
            </a:r>
            <a:r>
              <a:rPr lang="ru-RU" sz="2400" b="1" dirty="0" err="1">
                <a:solidFill>
                  <a:schemeClr val="bg1"/>
                </a:solidFill>
              </a:rPr>
              <a:t>городі</a:t>
            </a:r>
            <a:r>
              <a:rPr lang="ru-RU" sz="2400" b="1" dirty="0">
                <a:solidFill>
                  <a:schemeClr val="bg1"/>
                </a:solidFill>
              </a:rPr>
              <a:t> в нас грядки,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На грядках – </a:t>
            </a:r>
            <a:r>
              <a:rPr lang="ru-RU" sz="2400" b="1" dirty="0" err="1">
                <a:solidFill>
                  <a:schemeClr val="bg1"/>
                </a:solidFill>
              </a:rPr>
              <a:t>рясні</a:t>
            </a:r>
            <a:r>
              <a:rPr lang="ru-RU" sz="2400" b="1" dirty="0">
                <a:solidFill>
                  <a:schemeClr val="bg1"/>
                </a:solidFill>
              </a:rPr>
              <a:t> листки: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Там </a:t>
            </a:r>
            <a:r>
              <a:rPr lang="ru-RU" sz="2400" b="1" dirty="0" err="1">
                <a:solidFill>
                  <a:schemeClr val="bg1"/>
                </a:solidFill>
              </a:rPr>
              <a:t>зростають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малюки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Зелененькі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6812" y="3210250"/>
            <a:ext cx="160781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огірки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41" y="3295413"/>
            <a:ext cx="1229872" cy="29158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472814" y="4946765"/>
            <a:ext cx="373214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</a:t>
            </a:r>
            <a:r>
              <a:rPr lang="ru-RU" sz="2400" b="1" dirty="0" err="1">
                <a:solidFill>
                  <a:schemeClr val="bg1"/>
                </a:solidFill>
              </a:rPr>
              <a:t>земляній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сиджу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коморі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А коса моя </a:t>
            </a:r>
            <a:r>
              <a:rPr lang="ru-RU" sz="2400" b="1" dirty="0" err="1">
                <a:solidFill>
                  <a:schemeClr val="bg1"/>
                </a:solidFill>
              </a:rPr>
              <a:t>надворі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4999" y="4170835"/>
            <a:ext cx="167996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морква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013" y="1553958"/>
            <a:ext cx="1504950" cy="224106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6372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3446" y="1506020"/>
            <a:ext cx="4094156" cy="156966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Борщ </a:t>
            </a:r>
            <a:r>
              <a:rPr lang="ru-RU" sz="2400" b="1" dirty="0" err="1">
                <a:solidFill>
                  <a:schemeClr val="bg1"/>
                </a:solidFill>
              </a:rPr>
              <a:t>із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нього</a:t>
            </a:r>
            <a:r>
              <a:rPr lang="ru-RU" sz="2400" b="1" dirty="0">
                <a:solidFill>
                  <a:schemeClr val="bg1"/>
                </a:solidFill>
              </a:rPr>
              <a:t> варить </a:t>
            </a:r>
            <a:r>
              <a:rPr lang="ru-RU" sz="2400" b="1" dirty="0" err="1">
                <a:solidFill>
                  <a:schemeClr val="bg1"/>
                </a:solidFill>
              </a:rPr>
              <a:t>ненька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 </a:t>
            </a:r>
            <a:r>
              <a:rPr lang="ru-RU" sz="2400" b="1" dirty="0" err="1">
                <a:solidFill>
                  <a:schemeClr val="bg1"/>
                </a:solidFill>
              </a:rPr>
              <a:t>нього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шкурочка</a:t>
            </a:r>
            <a:r>
              <a:rPr lang="ru-RU" sz="2400" b="1" dirty="0">
                <a:solidFill>
                  <a:schemeClr val="bg1"/>
                </a:solidFill>
              </a:rPr>
              <a:t> тоненька,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Солодкуватий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він</a:t>
            </a:r>
            <a:r>
              <a:rPr lang="ru-RU" sz="2400" b="1" dirty="0">
                <a:solidFill>
                  <a:schemeClr val="bg1"/>
                </a:solidFill>
              </a:rPr>
              <a:t> на смак,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Фіолетовий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8267" y="3192064"/>
            <a:ext cx="1549335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буряк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Picture 2" descr="https://i.pinimg.com/564x/ac/31/57/ac3157bd3c3d8a67742da70d993262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8" y="3276601"/>
            <a:ext cx="2238477" cy="280540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97817" y="580097"/>
            <a:ext cx="8732066" cy="7588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2278" y="1534774"/>
            <a:ext cx="267040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Без рук, без </a:t>
            </a:r>
            <a:r>
              <a:rPr lang="ru-RU" sz="2400" b="1" dirty="0" err="1">
                <a:solidFill>
                  <a:schemeClr val="bg1"/>
                </a:solidFill>
              </a:rPr>
              <a:t>ніг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а </a:t>
            </a:r>
            <a:r>
              <a:rPr lang="ru-RU" sz="2400" b="1" dirty="0" err="1">
                <a:solidFill>
                  <a:schemeClr val="bg1"/>
                </a:solidFill>
              </a:rPr>
              <a:t>в’ється</a:t>
            </a:r>
            <a:r>
              <a:rPr lang="ru-RU" sz="2400" b="1" dirty="0">
                <a:solidFill>
                  <a:schemeClr val="bg1"/>
                </a:solidFill>
              </a:rPr>
              <a:t>, як </a:t>
            </a:r>
            <a:r>
              <a:rPr lang="ru-RU" sz="2400" b="1" dirty="0" err="1">
                <a:solidFill>
                  <a:schemeClr val="bg1"/>
                </a:solidFill>
              </a:rPr>
              <a:t>батіг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1738" y="2396548"/>
            <a:ext cx="181148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квасоля</a:t>
            </a:r>
            <a:r>
              <a:rPr lang="ru-RU" sz="3200" b="1" dirty="0">
                <a:solidFill>
                  <a:srgbClr val="FFFF00"/>
                </a:solidFill>
              </a:rPr>
              <a:t>  </a:t>
            </a:r>
          </a:p>
        </p:txBody>
      </p:sp>
      <p:pic>
        <p:nvPicPr>
          <p:cNvPr id="13" name="Picture 2" descr="Peas Clipart Green Peas Raster Clipart - Квасоля Картинка Для Дітей -  (567x822) Png Clipart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"/>
          <a:stretch/>
        </p:blipFill>
        <p:spPr bwMode="auto">
          <a:xfrm>
            <a:off x="5204688" y="3192064"/>
            <a:ext cx="1744878" cy="246793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xtLst/>
        </p:spPr>
      </p:pic>
      <p:sp>
        <p:nvSpPr>
          <p:cNvPr id="7" name="Прямоугольник 6"/>
          <p:cNvSpPr/>
          <p:nvPr/>
        </p:nvSpPr>
        <p:spPr>
          <a:xfrm>
            <a:off x="7569242" y="1534774"/>
            <a:ext cx="401014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На </a:t>
            </a:r>
            <a:r>
              <a:rPr lang="ru-RU" sz="2400" b="1" dirty="0" err="1"/>
              <a:t>городі</a:t>
            </a:r>
            <a:r>
              <a:rPr lang="ru-RU" sz="2400" b="1" dirty="0"/>
              <a:t> </a:t>
            </a:r>
            <a:r>
              <a:rPr lang="ru-RU" sz="2400" b="1" dirty="0" err="1"/>
              <a:t>виріс</a:t>
            </a:r>
            <a:r>
              <a:rPr lang="ru-RU" sz="2400" b="1" dirty="0"/>
              <a:t> </a:t>
            </a:r>
            <a:r>
              <a:rPr lang="ru-RU" sz="2400" b="1" dirty="0" err="1"/>
              <a:t>дужий</a:t>
            </a:r>
            <a:r>
              <a:rPr lang="ru-RU" sz="2400" b="1" dirty="0" smtClean="0"/>
              <a:t>,</a:t>
            </a:r>
          </a:p>
          <a:p>
            <a:r>
              <a:rPr lang="ru-RU" sz="2400" b="1" dirty="0" err="1" smtClean="0"/>
              <a:t>Круглий</a:t>
            </a:r>
            <a:r>
              <a:rPr lang="ru-RU" sz="2400" b="1" dirty="0"/>
              <a:t>, </a:t>
            </a:r>
            <a:r>
              <a:rPr lang="ru-RU" sz="2400" b="1" dirty="0" err="1"/>
              <a:t>жовтий</a:t>
            </a:r>
            <a:r>
              <a:rPr lang="ru-RU" sz="2400" b="1" dirty="0"/>
              <a:t> і </a:t>
            </a:r>
            <a:r>
              <a:rPr lang="ru-RU" sz="2400" b="1" dirty="0" err="1" smtClean="0"/>
              <a:t>байдужий</a:t>
            </a:r>
            <a:endParaRPr lang="ru-RU" sz="2400" b="1" dirty="0" smtClean="0"/>
          </a:p>
          <a:p>
            <a:r>
              <a:rPr lang="ru-RU" sz="2400" b="1" dirty="0" smtClean="0"/>
              <a:t>До </a:t>
            </a:r>
            <a:r>
              <a:rPr lang="ru-RU" sz="2400" b="1" dirty="0" err="1"/>
              <a:t>червоних</a:t>
            </a:r>
            <a:r>
              <a:rPr lang="ru-RU" sz="2400" b="1" dirty="0"/>
              <a:t> </a:t>
            </a:r>
            <a:r>
              <a:rPr lang="ru-RU" sz="2400" b="1" dirty="0" err="1"/>
              <a:t>помідорів</a:t>
            </a:r>
            <a:r>
              <a:rPr lang="ru-RU" sz="2400" b="1" dirty="0" smtClean="0"/>
              <a:t>,</a:t>
            </a:r>
          </a:p>
          <a:p>
            <a:r>
              <a:rPr lang="ru-RU" sz="2400" b="1" dirty="0" smtClean="0"/>
              <a:t>До </a:t>
            </a:r>
            <a:r>
              <a:rPr lang="ru-RU" sz="2400" b="1" dirty="0" err="1"/>
              <a:t>капусти</a:t>
            </a:r>
            <a:r>
              <a:rPr lang="ru-RU" sz="2400" b="1" dirty="0"/>
              <a:t> і </a:t>
            </a:r>
            <a:r>
              <a:rPr lang="ru-RU" sz="2400" b="1" dirty="0" err="1"/>
              <a:t>квасолі</a:t>
            </a:r>
            <a:r>
              <a:rPr lang="ru-RU" sz="2400" b="1" dirty="0" smtClean="0"/>
              <a:t>.</a:t>
            </a:r>
          </a:p>
          <a:p>
            <a:r>
              <a:rPr lang="ru-RU" sz="2400" b="1" dirty="0" err="1" smtClean="0"/>
              <a:t>Хто</a:t>
            </a:r>
            <a:r>
              <a:rPr lang="ru-RU" sz="2400" b="1" dirty="0" smtClean="0"/>
              <a:t> </a:t>
            </a:r>
            <a:r>
              <a:rPr lang="ru-RU" sz="2400" b="1" dirty="0" err="1"/>
              <a:t>цей</a:t>
            </a:r>
            <a:r>
              <a:rPr lang="ru-RU" sz="2400" b="1" dirty="0"/>
              <a:t> </a:t>
            </a:r>
            <a:r>
              <a:rPr lang="ru-RU" sz="2400" b="1" dirty="0" err="1"/>
              <a:t>гордий</a:t>
            </a:r>
            <a:r>
              <a:rPr lang="ru-RU" sz="2400" b="1" dirty="0"/>
              <a:t> карапуз</a:t>
            </a:r>
            <a:r>
              <a:rPr lang="ru-RU" sz="2400" b="1" dirty="0" smtClean="0"/>
              <a:t>?</a:t>
            </a:r>
          </a:p>
          <a:p>
            <a:r>
              <a:rPr lang="ru-RU" sz="2400" b="1" dirty="0" err="1" smtClean="0"/>
              <a:t>Здогадалися</a:t>
            </a:r>
            <a:r>
              <a:rPr lang="ru-RU" sz="2400" b="1" dirty="0" smtClean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2329" y="3992158"/>
            <a:ext cx="181148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</a:rPr>
              <a:t>гарбуз</a:t>
            </a:r>
            <a:r>
              <a:rPr lang="ru-RU" sz="3200" b="1" dirty="0" smtClean="0">
                <a:solidFill>
                  <a:srgbClr val="FFFF00"/>
                </a:solidFill>
              </a:rPr>
              <a:t> 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6" name="Picture 2" descr="Гарбуз купити від 45.99 грн – Novus Киї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42" y="3992158"/>
            <a:ext cx="2119042" cy="211904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7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6329" y="505471"/>
            <a:ext cx="8732066" cy="71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«Знайди пару»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952780"/>
              </p:ext>
            </p:extLst>
          </p:nvPr>
        </p:nvGraphicFramePr>
        <p:xfrm>
          <a:off x="2923129" y="2327740"/>
          <a:ext cx="2186878" cy="67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orelDRAW" r:id="rId3" imgW="1003765" imgH="310453" progId="CorelDraw.Graphic.18">
                  <p:embed/>
                </p:oleObj>
              </mc:Choice>
              <mc:Fallback>
                <p:oleObj name="CorelDRAW" r:id="rId3" imgW="1003765" imgH="310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3129" y="2327740"/>
                        <a:ext cx="2186878" cy="678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406143"/>
              </p:ext>
            </p:extLst>
          </p:nvPr>
        </p:nvGraphicFramePr>
        <p:xfrm>
          <a:off x="2941985" y="3712172"/>
          <a:ext cx="2698996" cy="6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orelDRAW" r:id="rId5" imgW="1237951" imgH="309251" progId="CorelDraw.Graphic.18">
                  <p:embed/>
                </p:oleObj>
              </mc:Choice>
              <mc:Fallback>
                <p:oleObj name="CorelDRAW" r:id="rId5" imgW="1237951" imgH="30925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1985" y="3712172"/>
                        <a:ext cx="2698996" cy="674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668199"/>
              </p:ext>
            </p:extLst>
          </p:nvPr>
        </p:nvGraphicFramePr>
        <p:xfrm>
          <a:off x="2540190" y="5422421"/>
          <a:ext cx="3491391" cy="67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CorelDRAW" r:id="rId7" imgW="1601397" imgH="310453" progId="CorelDraw.Graphic.18">
                  <p:embed/>
                </p:oleObj>
              </mc:Choice>
              <mc:Fallback>
                <p:oleObj name="CorelDRAW" r:id="rId7" imgW="1601397" imgH="310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40190" y="5422421"/>
                        <a:ext cx="3491391" cy="678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605125"/>
              </p:ext>
            </p:extLst>
          </p:nvPr>
        </p:nvGraphicFramePr>
        <p:xfrm>
          <a:off x="8403771" y="2357678"/>
          <a:ext cx="2577885" cy="67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CorelDRAW" r:id="rId9" imgW="1182895" imgH="310453" progId="CorelDraw.Graphic.18">
                  <p:embed/>
                </p:oleObj>
              </mc:Choice>
              <mc:Fallback>
                <p:oleObj name="CorelDRAW" r:id="rId9" imgW="1182895" imgH="310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03771" y="2357678"/>
                        <a:ext cx="2577885" cy="678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07221"/>
              </p:ext>
            </p:extLst>
          </p:nvPr>
        </p:nvGraphicFramePr>
        <p:xfrm>
          <a:off x="8091587" y="3670768"/>
          <a:ext cx="3145366" cy="67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CorelDRAW" r:id="rId11" imgW="1443013" imgH="310453" progId="CorelDraw.Graphic.18">
                  <p:embed/>
                </p:oleObj>
              </mc:Choice>
              <mc:Fallback>
                <p:oleObj name="CorelDRAW" r:id="rId11" imgW="1443013" imgH="310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91587" y="3670768"/>
                        <a:ext cx="3145366" cy="678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249450"/>
              </p:ext>
            </p:extLst>
          </p:nvPr>
        </p:nvGraphicFramePr>
        <p:xfrm>
          <a:off x="8543749" y="5435700"/>
          <a:ext cx="2606603" cy="651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CorelDRAW" r:id="rId13" imgW="1237951" imgH="309251" progId="CorelDraw.Graphic.18">
                  <p:embed/>
                </p:oleObj>
              </mc:Choice>
              <mc:Fallback>
                <p:oleObj name="CorelDRAW" r:id="rId13" imgW="1237951" imgH="30925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43749" y="5435700"/>
                        <a:ext cx="2606603" cy="651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2" descr="37 Картопля ideas | картопля, овочі, фрукти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8" y="2089866"/>
            <a:ext cx="1429370" cy="10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i.pinimg.com/564x/ac/31/57/ac3157bd3c3d8a67742da70d993262cc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97" y="3306639"/>
            <a:ext cx="994834" cy="12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442" y="4670032"/>
            <a:ext cx="1164144" cy="1733563"/>
          </a:xfrm>
          <a:prstGeom prst="rect">
            <a:avLst/>
          </a:prstGeom>
        </p:spPr>
      </p:pic>
      <p:pic>
        <p:nvPicPr>
          <p:cNvPr id="38" name="Picture 2" descr="Гарбуз купити від 45.99 грн – Novus Київ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56" y="2089866"/>
            <a:ext cx="1254306" cy="12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32362" y="3239049"/>
            <a:ext cx="736987" cy="1747284"/>
          </a:xfrm>
          <a:prstGeom prst="rect">
            <a:avLst/>
          </a:prstGeom>
        </p:spPr>
      </p:pic>
      <p:pic>
        <p:nvPicPr>
          <p:cNvPr id="40" name="Picture 2" descr="Peas Clipart Green Peas Raster Clipart - Квасоля Картинка Для Дітей -  (567x822) Png Clipart Download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"/>
          <a:stretch/>
        </p:blipFill>
        <p:spPr bwMode="auto">
          <a:xfrm>
            <a:off x="6312584" y="4996543"/>
            <a:ext cx="1059451" cy="14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>
            <a:off x="2267928" y="2626530"/>
            <a:ext cx="486158" cy="297232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1945521" y="2884998"/>
            <a:ext cx="1063731" cy="114243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2004586" y="4365171"/>
            <a:ext cx="1163157" cy="94705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469462" y="3306639"/>
            <a:ext cx="1145718" cy="229221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755223" y="3001522"/>
            <a:ext cx="1665341" cy="124040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7203997" y="4365171"/>
            <a:ext cx="1303653" cy="8159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48362" y="1317172"/>
            <a:ext cx="975709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До </a:t>
            </a:r>
            <a:r>
              <a:rPr lang="ru-RU" sz="2000" b="1" dirty="0" err="1" smtClean="0">
                <a:solidFill>
                  <a:srgbClr val="0070C0"/>
                </a:solidFill>
              </a:rPr>
              <a:t>якої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групи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культурних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рослин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відносяться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ці</a:t>
            </a:r>
            <a:r>
              <a:rPr lang="ru-RU" sz="2000" b="1" dirty="0" smtClean="0">
                <a:solidFill>
                  <a:srgbClr val="0070C0"/>
                </a:solidFill>
              </a:rPr>
              <a:t> плоди? </a:t>
            </a:r>
            <a:r>
              <a:rPr lang="ru-RU" sz="2000" b="1" dirty="0" err="1" smtClean="0">
                <a:solidFill>
                  <a:srgbClr val="0070C0"/>
                </a:solidFill>
              </a:rPr>
              <a:t>Щоб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дібрати</a:t>
            </a:r>
            <a:r>
              <a:rPr lang="ru-RU" sz="2000" b="1" dirty="0" smtClean="0">
                <a:solidFill>
                  <a:srgbClr val="0070C0"/>
                </a:solidFill>
              </a:rPr>
              <a:t> до </a:t>
            </a:r>
            <a:r>
              <a:rPr lang="ru-RU" sz="2000" b="1" dirty="0" err="1" smtClean="0">
                <a:solidFill>
                  <a:srgbClr val="0070C0"/>
                </a:solidFill>
              </a:rPr>
              <a:t>назв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овочів</a:t>
            </a:r>
            <a:r>
              <a:rPr lang="ru-RU" sz="2000" b="1" dirty="0" smtClean="0">
                <a:solidFill>
                  <a:srgbClr val="0070C0"/>
                </a:solidFill>
              </a:rPr>
              <a:t> слова-</a:t>
            </a:r>
            <a:r>
              <a:rPr lang="ru-RU" sz="20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кольорів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форми</a:t>
            </a:r>
            <a:r>
              <a:rPr lang="ru-RU" sz="2000" b="1" dirty="0" smtClean="0">
                <a:solidFill>
                  <a:srgbClr val="0070C0"/>
                </a:solidFill>
              </a:rPr>
              <a:t>, смаку, </a:t>
            </a:r>
            <a:r>
              <a:rPr lang="ru-RU" sz="2000" b="1" dirty="0" err="1" smtClean="0">
                <a:solidFill>
                  <a:srgbClr val="0070C0"/>
                </a:solidFill>
              </a:rPr>
              <a:t>маємо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ставити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запитання</a:t>
            </a:r>
            <a:r>
              <a:rPr lang="ru-RU" sz="2000" b="1" dirty="0" smtClean="0">
                <a:solidFill>
                  <a:srgbClr val="0070C0"/>
                </a:solidFill>
              </a:rPr>
              <a:t> ЯКИЙ? ЯКА? ЯКЕ? ЯКІ? 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3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9" y="2014827"/>
            <a:ext cx="5812972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 smtClean="0">
                <a:solidFill>
                  <a:schemeClr val="bg1"/>
                </a:solidFill>
              </a:rPr>
              <a:t>розрізняти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який</a:t>
            </a:r>
            <a:r>
              <a:rPr lang="ru-RU" sz="2800" b="1" dirty="0">
                <a:solidFill>
                  <a:schemeClr val="bg1"/>
                </a:solidFill>
              </a:rPr>
              <a:t>? яка? яке?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?,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їх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тексті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Виконаємо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завдання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 smtClean="0">
                <a:solidFill>
                  <a:schemeClr val="bg1"/>
                </a:solidFill>
              </a:rPr>
              <a:t>зразком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17189" r="35512" b="73939"/>
          <a:stretch/>
        </p:blipFill>
        <p:spPr>
          <a:xfrm>
            <a:off x="1001486" y="1496158"/>
            <a:ext cx="10188000" cy="109795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52" t="26260" r="63948" b="67704"/>
          <a:stretch/>
        </p:blipFill>
        <p:spPr>
          <a:xfrm>
            <a:off x="3754255" y="1833095"/>
            <a:ext cx="772664" cy="477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661" t="20860" r="57839" b="68091"/>
          <a:stretch/>
        </p:blipFill>
        <p:spPr>
          <a:xfrm>
            <a:off x="6323971" y="1410295"/>
            <a:ext cx="772664" cy="8731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33" t="26350" r="51967" b="67614"/>
          <a:stretch/>
        </p:blipFill>
        <p:spPr>
          <a:xfrm>
            <a:off x="8846788" y="1825531"/>
            <a:ext cx="772664" cy="477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00" t="22095" r="66714" b="67492"/>
          <a:stretch/>
        </p:blipFill>
        <p:spPr>
          <a:xfrm>
            <a:off x="1210973" y="1513069"/>
            <a:ext cx="1088569" cy="8189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00" t="22095" r="66714" b="67492"/>
          <a:stretch/>
        </p:blipFill>
        <p:spPr>
          <a:xfrm>
            <a:off x="2377985" y="1491182"/>
            <a:ext cx="1088569" cy="8189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52" t="26260" r="63948" b="67704"/>
          <a:stretch/>
        </p:blipFill>
        <p:spPr>
          <a:xfrm>
            <a:off x="5039113" y="1818893"/>
            <a:ext cx="772664" cy="4770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661" t="20860" r="57839" b="68091"/>
          <a:stretch/>
        </p:blipFill>
        <p:spPr>
          <a:xfrm>
            <a:off x="7608829" y="1396500"/>
            <a:ext cx="772664" cy="8731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33" t="26350" r="51967" b="67614"/>
          <a:stretch/>
        </p:blipFill>
        <p:spPr>
          <a:xfrm>
            <a:off x="10084747" y="1815116"/>
            <a:ext cx="772664" cy="47701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42849" y="486314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59633" t="17894" r="29274" b="54496"/>
          <a:stretch/>
        </p:blipFill>
        <p:spPr>
          <a:xfrm>
            <a:off x="9875261" y="2776371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1552461" y="486314"/>
            <a:ext cx="8732066" cy="840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Допоможи </a:t>
            </a:r>
            <a:r>
              <a:rPr lang="ru-RU" sz="2800" b="1" dirty="0" err="1">
                <a:solidFill>
                  <a:schemeClr val="bg1"/>
                </a:solidFill>
              </a:rPr>
              <a:t>Ґаджикові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дізнатися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яким</a:t>
            </a:r>
            <a:r>
              <a:rPr lang="ru-RU" sz="2800" b="1" dirty="0">
                <a:solidFill>
                  <a:schemeClr val="bg1"/>
                </a:solidFill>
              </a:rPr>
              <a:t> є </a:t>
            </a:r>
            <a:r>
              <a:rPr lang="ru-RU" sz="2800" b="1" dirty="0" err="1">
                <a:solidFill>
                  <a:schemeClr val="bg1"/>
                </a:solidFill>
              </a:rPr>
              <a:t>кожний</a:t>
            </a:r>
            <a:r>
              <a:rPr lang="ru-RU" sz="2800" b="1" dirty="0">
                <a:solidFill>
                  <a:schemeClr val="bg1"/>
                </a:solidFill>
              </a:rPr>
              <a:t> фрукт. Проведи </a:t>
            </a:r>
            <a:r>
              <a:rPr lang="ru-RU" sz="2800" b="1" dirty="0" err="1">
                <a:solidFill>
                  <a:schemeClr val="bg1"/>
                </a:solidFill>
              </a:rPr>
              <a:t>стрілочку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потрібного</a:t>
            </a:r>
            <a:r>
              <a:rPr lang="ru-RU" sz="2800" b="1" dirty="0">
                <a:solidFill>
                  <a:schemeClr val="bg1"/>
                </a:solidFill>
              </a:rPr>
              <a:t> слова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2 Письмо\7 Післябукварний період\111 - Слова на питання який яка яке які\2024-04-25_1956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30" y="2776371"/>
            <a:ext cx="6610665" cy="337593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>
            <a:off x="4957167" y="4234543"/>
            <a:ext cx="779610" cy="157784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957167" y="4464337"/>
            <a:ext cx="779610" cy="13480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292584" y="4354286"/>
            <a:ext cx="690496" cy="87085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7184577" y="3760203"/>
            <a:ext cx="943418" cy="208251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8">
            <a:extLst>
              <a:ext uri="{FF2B5EF4-FFF2-40B4-BE49-F238E27FC236}">
                <a16:creationId xmlns:a16="http://schemas.microsoft.com/office/drawing/2014/main" xmlns="" id="{DCA788A8-EBFC-4DFC-9AB3-6BE0BC4F9E6A}"/>
              </a:ext>
            </a:extLst>
          </p:cNvPr>
          <p:cNvSpPr/>
          <p:nvPr/>
        </p:nvSpPr>
        <p:spPr>
          <a:xfrm>
            <a:off x="307710" y="2721421"/>
            <a:ext cx="2772948" cy="26452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Запам’ятай!</a:t>
            </a:r>
          </a:p>
          <a:p>
            <a:pPr algn="ctr"/>
            <a:r>
              <a:rPr lang="uk-UA" sz="2400" b="1" dirty="0" smtClean="0"/>
              <a:t>Слова-назви </a:t>
            </a:r>
            <a:r>
              <a:rPr lang="uk-UA" sz="2400" b="1" dirty="0"/>
              <a:t>ознаки предмета відповідають на питання </a:t>
            </a:r>
            <a:r>
              <a:rPr lang="uk-UA" sz="2400" b="1" dirty="0">
                <a:solidFill>
                  <a:srgbClr val="FFFF00"/>
                </a:solidFill>
              </a:rPr>
              <a:t>який? яка? яке? які?</a:t>
            </a: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7190" r="48835" b="49650"/>
          <a:stretch/>
        </p:blipFill>
        <p:spPr>
          <a:xfrm>
            <a:off x="1152000" y="1928492"/>
            <a:ext cx="7488000" cy="410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4099" y="492702"/>
            <a:ext cx="9929717" cy="790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за </a:t>
            </a:r>
            <a:r>
              <a:rPr lang="ru-RU" sz="4000" b="1" dirty="0" err="1">
                <a:solidFill>
                  <a:schemeClr val="bg1"/>
                </a:solidFill>
              </a:rPr>
              <a:t>зразком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які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фрукти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малюнку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4099" y="1338758"/>
            <a:ext cx="4507003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Зразок: </a:t>
            </a:r>
            <a:r>
              <a:rPr lang="uk-UA" sz="2800" dirty="0">
                <a:solidFill>
                  <a:srgbClr val="0070C0"/>
                </a:solidFill>
              </a:rPr>
              <a:t>Груша (</a:t>
            </a:r>
            <a:r>
              <a:rPr lang="uk-UA" sz="2800" i="1" dirty="0">
                <a:solidFill>
                  <a:srgbClr val="0070C0"/>
                </a:solidFill>
              </a:rPr>
              <a:t>яка</a:t>
            </a:r>
            <a:r>
              <a:rPr lang="uk-UA" sz="2800" dirty="0">
                <a:solidFill>
                  <a:srgbClr val="0070C0"/>
                </a:solidFill>
              </a:rPr>
              <a:t>?) </a:t>
            </a:r>
            <a:r>
              <a:rPr lang="uk-UA" sz="2800" dirty="0" smtClean="0">
                <a:solidFill>
                  <a:srgbClr val="0070C0"/>
                </a:solidFill>
              </a:rPr>
              <a:t>жовта,</a:t>
            </a:r>
            <a:endParaRPr lang="uk-UA" sz="2800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41" t="22150" r="34777" b="63322"/>
          <a:stretch/>
        </p:blipFill>
        <p:spPr>
          <a:xfrm>
            <a:off x="1512348" y="1923412"/>
            <a:ext cx="2273268" cy="1148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05" t="36381" r="44914" b="50645"/>
          <a:stretch/>
        </p:blipFill>
        <p:spPr>
          <a:xfrm>
            <a:off x="3785616" y="1965107"/>
            <a:ext cx="4212000" cy="10253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06" t="50078" r="40223" b="37787"/>
          <a:stretch/>
        </p:blipFill>
        <p:spPr>
          <a:xfrm>
            <a:off x="3528434" y="2910319"/>
            <a:ext cx="4870798" cy="9589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76" t="62840" r="44726" b="26217"/>
          <a:stretch/>
        </p:blipFill>
        <p:spPr>
          <a:xfrm>
            <a:off x="1427644" y="3789119"/>
            <a:ext cx="4228395" cy="86482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015" t="66642" r="27496" b="26217"/>
          <a:stretch/>
        </p:blipFill>
        <p:spPr>
          <a:xfrm>
            <a:off x="5656039" y="4120678"/>
            <a:ext cx="2137065" cy="5206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04" t="78139" r="26914" b="10918"/>
          <a:stretch/>
        </p:blipFill>
        <p:spPr>
          <a:xfrm>
            <a:off x="1617541" y="4871635"/>
            <a:ext cx="6740801" cy="864822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64" t="36381" r="28592" b="50645"/>
          <a:stretch/>
        </p:blipFill>
        <p:spPr>
          <a:xfrm>
            <a:off x="1427644" y="2933959"/>
            <a:ext cx="2268000" cy="10253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616" y="1670384"/>
            <a:ext cx="1091839" cy="98859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3531" r="11552"/>
          <a:stretch/>
        </p:blipFill>
        <p:spPr>
          <a:xfrm>
            <a:off x="9360000" y="2658980"/>
            <a:ext cx="1980000" cy="113013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6199" r="5174"/>
          <a:stretch/>
        </p:blipFill>
        <p:spPr>
          <a:xfrm>
            <a:off x="9504000" y="4940151"/>
            <a:ext cx="1692000" cy="110141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rcRect t="11798" r="14789"/>
          <a:stretch/>
        </p:blipFill>
        <p:spPr>
          <a:xfrm>
            <a:off x="8843801" y="3824239"/>
            <a:ext cx="1032398" cy="11120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45786</TotalTime>
  <Words>666</Words>
  <Application>Microsoft Office PowerPoint</Application>
  <PresentationFormat>Произвольный</PresentationFormat>
  <Paragraphs>133</Paragraphs>
  <Slides>17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3099</cp:revision>
  <dcterms:created xsi:type="dcterms:W3CDTF">2018-01-05T16:38:53Z</dcterms:created>
  <dcterms:modified xsi:type="dcterms:W3CDTF">2024-04-28T10:33:51Z</dcterms:modified>
</cp:coreProperties>
</file>