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39" r:id="rId3"/>
    <p:sldId id="1723" r:id="rId4"/>
    <p:sldId id="1750" r:id="rId5"/>
    <p:sldId id="1837" r:id="rId6"/>
    <p:sldId id="1838" r:id="rId7"/>
    <p:sldId id="1802" r:id="rId8"/>
    <p:sldId id="1847" r:id="rId9"/>
    <p:sldId id="1431" r:id="rId10"/>
    <p:sldId id="1688" r:id="rId11"/>
    <p:sldId id="1831" r:id="rId12"/>
    <p:sldId id="1848" r:id="rId13"/>
    <p:sldId id="1846" r:id="rId14"/>
    <p:sldId id="1849" r:id="rId15"/>
    <p:sldId id="1850" r:id="rId16"/>
    <p:sldId id="1440" r:id="rId17"/>
    <p:sldId id="15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723"/>
            <p14:sldId id="1750"/>
            <p14:sldId id="1837"/>
            <p14:sldId id="1838"/>
            <p14:sldId id="1802"/>
            <p14:sldId id="1847"/>
            <p14:sldId id="1431"/>
            <p14:sldId id="1688"/>
            <p14:sldId id="1831"/>
            <p14:sldId id="1848"/>
            <p14:sldId id="1846"/>
            <p14:sldId id="1849"/>
            <p14:sldId id="1850"/>
            <p14:sldId id="1440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microsoft.com/office/2007/relationships/hdphoto" Target="../media/hdphoto7.wdp"/><Relationship Id="rId2" Type="http://schemas.openxmlformats.org/officeDocument/2006/relationships/hyperlink" Target="https://learningapps.org/watch?v=pe0rheci3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399660" y="4950331"/>
            <a:ext cx="9486053" cy="919401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Обчислення виду 40 + 50, 60 – 30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AC7419-C442-EF5C-1D2B-E4949AEA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175" y="1302514"/>
            <a:ext cx="3354064" cy="307223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357D1B-4F45-737D-2D36-0CF2CB8D7FDE}"/>
              </a:ext>
            </a:extLst>
          </p:cNvPr>
          <p:cNvSpPr txBox="1"/>
          <p:nvPr/>
        </p:nvSpPr>
        <p:spPr>
          <a:xfrm>
            <a:off x="2641667" y="2252720"/>
            <a:ext cx="1476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+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</a:p>
          <a:p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–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3286" y="1350246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11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133044" y="592500"/>
            <a:ext cx="8732066" cy="8560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випадок </a:t>
            </a:r>
            <a:r>
              <a:rPr lang="uk-UA" sz="4000" b="1" dirty="0" smtClean="0">
                <a:solidFill>
                  <a:schemeClr val="bg1"/>
                </a:solidFill>
              </a:rPr>
              <a:t>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F02EEA8-650B-8380-4D8D-81B86757A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1206581" y="1654030"/>
            <a:ext cx="761119" cy="1383086"/>
          </a:xfrm>
          <a:prstGeom prst="rect">
            <a:avLst/>
          </a:prstGeom>
        </p:spPr>
      </p:pic>
      <p:pic>
        <p:nvPicPr>
          <p:cNvPr id="2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239895" y="3060923"/>
            <a:ext cx="1628409" cy="25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37BC942-2C88-3BF5-EB05-75422B3E9D43}"/>
              </a:ext>
            </a:extLst>
          </p:cNvPr>
          <p:cNvSpPr txBox="1"/>
          <p:nvPr/>
        </p:nvSpPr>
        <p:spPr>
          <a:xfrm>
            <a:off x="3748003" y="3747940"/>
            <a:ext cx="26754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40 + 50 = 90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21346D7-4401-132B-2A71-999B8C82E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2043644" y="1654030"/>
            <a:ext cx="761119" cy="13830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52F9BC3-D630-6FC7-2BD2-4B477B360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2880707" y="1654030"/>
            <a:ext cx="761119" cy="13830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5103B10-93EE-C708-5B81-9C8C9B2C6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3717770" y="1654030"/>
            <a:ext cx="761119" cy="13830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72622AF-1477-798C-7259-D52B9785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5085729" y="1654030"/>
            <a:ext cx="761119" cy="13830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0C9A16A-6ECD-446E-C0CD-24C2EA9AF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5922792" y="1654030"/>
            <a:ext cx="761119" cy="13830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DC760B7-9D1C-EEC8-FD2D-F2494B89B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6715991" y="1654030"/>
            <a:ext cx="761119" cy="13830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EFA745D-5AD6-A6EB-048A-F9281B06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7553054" y="1654030"/>
            <a:ext cx="761119" cy="13830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10C6F66-216B-529D-2847-39F523EEC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/>
          <a:stretch/>
        </p:blipFill>
        <p:spPr>
          <a:xfrm>
            <a:off x="8347726" y="1654030"/>
            <a:ext cx="761119" cy="138308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501A68-EF9D-4C2B-24F3-9BC8ECEF308D}"/>
              </a:ext>
            </a:extLst>
          </p:cNvPr>
          <p:cNvSpPr txBox="1"/>
          <p:nvPr/>
        </p:nvSpPr>
        <p:spPr>
          <a:xfrm>
            <a:off x="3731421" y="3125080"/>
            <a:ext cx="26920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4д</a:t>
            </a:r>
            <a:r>
              <a:rPr lang="ru-RU" sz="3200" b="1" dirty="0">
                <a:solidFill>
                  <a:srgbClr val="7030A0"/>
                </a:solidFill>
              </a:rPr>
              <a:t>. + </a:t>
            </a:r>
            <a:r>
              <a:rPr lang="ru-RU" sz="3200" b="1" dirty="0" smtClean="0">
                <a:solidFill>
                  <a:srgbClr val="7030A0"/>
                </a:solidFill>
              </a:rPr>
              <a:t>5д.=9д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grpSp>
        <p:nvGrpSpPr>
          <p:cNvPr id="19" name="Групувати 29">
            <a:extLst>
              <a:ext uri="{FF2B5EF4-FFF2-40B4-BE49-F238E27FC236}">
                <a16:creationId xmlns:a16="http://schemas.microsoft.com/office/drawing/2014/main" xmlns="" id="{36C51FD4-4F18-4E0C-86C4-0B9FE60FFB67}"/>
              </a:ext>
            </a:extLst>
          </p:cNvPr>
          <p:cNvGrpSpPr/>
          <p:nvPr/>
        </p:nvGrpSpPr>
        <p:grpSpPr>
          <a:xfrm>
            <a:off x="7006117" y="4538606"/>
            <a:ext cx="639996" cy="1201680"/>
            <a:chOff x="4060600" y="1874998"/>
            <a:chExt cx="952996" cy="2086250"/>
          </a:xfrm>
        </p:grpSpPr>
        <p:sp>
          <p:nvSpPr>
            <p:cNvPr id="20" name="Прямокутник 4">
              <a:extLst>
                <a:ext uri="{FF2B5EF4-FFF2-40B4-BE49-F238E27FC236}">
                  <a16:creationId xmlns:a16="http://schemas.microsoft.com/office/drawing/2014/main" xmlns="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Прямокутник 20">
              <a:extLst>
                <a:ext uri="{FF2B5EF4-FFF2-40B4-BE49-F238E27FC236}">
                  <a16:creationId xmlns:a16="http://schemas.microsoft.com/office/drawing/2014/main" xmlns="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Прямокутник 21">
              <a:extLst>
                <a:ext uri="{FF2B5EF4-FFF2-40B4-BE49-F238E27FC236}">
                  <a16:creationId xmlns:a16="http://schemas.microsoft.com/office/drawing/2014/main" xmlns="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Прямокутник 22">
              <a:extLst>
                <a:ext uri="{FF2B5EF4-FFF2-40B4-BE49-F238E27FC236}">
                  <a16:creationId xmlns:a16="http://schemas.microsoft.com/office/drawing/2014/main" xmlns="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Прямокутник 23">
              <a:extLst>
                <a:ext uri="{FF2B5EF4-FFF2-40B4-BE49-F238E27FC236}">
                  <a16:creationId xmlns:a16="http://schemas.microsoft.com/office/drawing/2014/main" xmlns="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Прямокутник 24">
              <a:extLst>
                <a:ext uri="{FF2B5EF4-FFF2-40B4-BE49-F238E27FC236}">
                  <a16:creationId xmlns:a16="http://schemas.microsoft.com/office/drawing/2014/main" xmlns="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Прямокутник 25">
              <a:extLst>
                <a:ext uri="{FF2B5EF4-FFF2-40B4-BE49-F238E27FC236}">
                  <a16:creationId xmlns:a16="http://schemas.microsoft.com/office/drawing/2014/main" xmlns="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рямокутник 26">
              <a:extLst>
                <a:ext uri="{FF2B5EF4-FFF2-40B4-BE49-F238E27FC236}">
                  <a16:creationId xmlns:a16="http://schemas.microsoft.com/office/drawing/2014/main" xmlns="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Прямокутник 27">
              <a:extLst>
                <a:ext uri="{FF2B5EF4-FFF2-40B4-BE49-F238E27FC236}">
                  <a16:creationId xmlns:a16="http://schemas.microsoft.com/office/drawing/2014/main" xmlns="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Прямокутник 28">
              <a:extLst>
                <a:ext uri="{FF2B5EF4-FFF2-40B4-BE49-F238E27FC236}">
                  <a16:creationId xmlns:a16="http://schemas.microsoft.com/office/drawing/2014/main" xmlns="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Групувати 30">
            <a:extLst>
              <a:ext uri="{FF2B5EF4-FFF2-40B4-BE49-F238E27FC236}">
                <a16:creationId xmlns:a16="http://schemas.microsoft.com/office/drawing/2014/main" xmlns="" id="{A232E0CB-789B-0A49-3BF0-44B7726533E2}"/>
              </a:ext>
            </a:extLst>
          </p:cNvPr>
          <p:cNvGrpSpPr/>
          <p:nvPr/>
        </p:nvGrpSpPr>
        <p:grpSpPr>
          <a:xfrm>
            <a:off x="7772075" y="4530125"/>
            <a:ext cx="639996" cy="1201680"/>
            <a:chOff x="4060600" y="1874998"/>
            <a:chExt cx="952996" cy="2086250"/>
          </a:xfrm>
        </p:grpSpPr>
        <p:sp>
          <p:nvSpPr>
            <p:cNvPr id="48" name="Прямокутник 31">
              <a:extLst>
                <a:ext uri="{FF2B5EF4-FFF2-40B4-BE49-F238E27FC236}">
                  <a16:creationId xmlns:a16="http://schemas.microsoft.com/office/drawing/2014/main" xmlns="" id="{BADF8C95-C47F-1CDB-89FC-CC083E73AE6D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Прямокутник 32">
              <a:extLst>
                <a:ext uri="{FF2B5EF4-FFF2-40B4-BE49-F238E27FC236}">
                  <a16:creationId xmlns:a16="http://schemas.microsoft.com/office/drawing/2014/main" xmlns="" id="{64F83996-9898-0FEE-09A8-2CC726B2401B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Прямокутник 33">
              <a:extLst>
                <a:ext uri="{FF2B5EF4-FFF2-40B4-BE49-F238E27FC236}">
                  <a16:creationId xmlns:a16="http://schemas.microsoft.com/office/drawing/2014/main" xmlns="" id="{65E806CD-DB97-DE3D-8C7F-2075026B99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Прямокутник 34">
              <a:extLst>
                <a:ext uri="{FF2B5EF4-FFF2-40B4-BE49-F238E27FC236}">
                  <a16:creationId xmlns:a16="http://schemas.microsoft.com/office/drawing/2014/main" xmlns="" id="{C5FEF7E7-8B57-5239-B2C3-09AE3C341CC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" name="Прямокутник 35">
              <a:extLst>
                <a:ext uri="{FF2B5EF4-FFF2-40B4-BE49-F238E27FC236}">
                  <a16:creationId xmlns:a16="http://schemas.microsoft.com/office/drawing/2014/main" xmlns="" id="{1001DB94-8BF6-55CA-5636-D62CF1802E0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Прямокутник 36">
              <a:extLst>
                <a:ext uri="{FF2B5EF4-FFF2-40B4-BE49-F238E27FC236}">
                  <a16:creationId xmlns:a16="http://schemas.microsoft.com/office/drawing/2014/main" xmlns="" id="{A6E55BFD-FBF6-55B3-46F2-6E61516DF50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Прямокутник 37">
              <a:extLst>
                <a:ext uri="{FF2B5EF4-FFF2-40B4-BE49-F238E27FC236}">
                  <a16:creationId xmlns:a16="http://schemas.microsoft.com/office/drawing/2014/main" xmlns="" id="{17EE1B6E-0BF3-79B1-9DA1-586F1E0D946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Прямокутник 38">
              <a:extLst>
                <a:ext uri="{FF2B5EF4-FFF2-40B4-BE49-F238E27FC236}">
                  <a16:creationId xmlns:a16="http://schemas.microsoft.com/office/drawing/2014/main" xmlns="" id="{988AE1D8-D9D6-79AF-E468-ABC4F1E178C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Прямокутник 39">
              <a:extLst>
                <a:ext uri="{FF2B5EF4-FFF2-40B4-BE49-F238E27FC236}">
                  <a16:creationId xmlns:a16="http://schemas.microsoft.com/office/drawing/2014/main" xmlns="" id="{E0A4BFE8-96AD-6C72-DBD5-C670469DDCD5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7" name="Прямокутник 40">
              <a:extLst>
                <a:ext uri="{FF2B5EF4-FFF2-40B4-BE49-F238E27FC236}">
                  <a16:creationId xmlns:a16="http://schemas.microsoft.com/office/drawing/2014/main" xmlns="" id="{BBE6AA3E-172E-3F0B-4351-6079B3E3EC11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8" name="Групувати 41">
            <a:extLst>
              <a:ext uri="{FF2B5EF4-FFF2-40B4-BE49-F238E27FC236}">
                <a16:creationId xmlns:a16="http://schemas.microsoft.com/office/drawing/2014/main" xmlns="" id="{560DAD7E-3F0B-5F39-E1FD-A897780EE753}"/>
              </a:ext>
            </a:extLst>
          </p:cNvPr>
          <p:cNvGrpSpPr/>
          <p:nvPr/>
        </p:nvGrpSpPr>
        <p:grpSpPr>
          <a:xfrm>
            <a:off x="8582334" y="4530125"/>
            <a:ext cx="639996" cy="1201680"/>
            <a:chOff x="4060600" y="1874998"/>
            <a:chExt cx="952996" cy="2086250"/>
          </a:xfrm>
        </p:grpSpPr>
        <p:sp>
          <p:nvSpPr>
            <p:cNvPr id="59" name="Прямокутник 42">
              <a:extLst>
                <a:ext uri="{FF2B5EF4-FFF2-40B4-BE49-F238E27FC236}">
                  <a16:creationId xmlns:a16="http://schemas.microsoft.com/office/drawing/2014/main" xmlns="" id="{2370DB03-69CD-3DEF-368E-FB59670E375A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Прямокутник 44">
              <a:extLst>
                <a:ext uri="{FF2B5EF4-FFF2-40B4-BE49-F238E27FC236}">
                  <a16:creationId xmlns:a16="http://schemas.microsoft.com/office/drawing/2014/main" xmlns="" id="{43FE4327-BFBB-972B-A9E0-CF98A648FB56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Прямокутник 45">
              <a:extLst>
                <a:ext uri="{FF2B5EF4-FFF2-40B4-BE49-F238E27FC236}">
                  <a16:creationId xmlns:a16="http://schemas.microsoft.com/office/drawing/2014/main" xmlns="" id="{CAC7B1C7-F306-999C-EC77-0432FA6518E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Прямокутник 46">
              <a:extLst>
                <a:ext uri="{FF2B5EF4-FFF2-40B4-BE49-F238E27FC236}">
                  <a16:creationId xmlns:a16="http://schemas.microsoft.com/office/drawing/2014/main" xmlns="" id="{6ACD71E1-FC39-21EB-A8DC-38E4F0F77921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Прямокутник 47">
              <a:extLst>
                <a:ext uri="{FF2B5EF4-FFF2-40B4-BE49-F238E27FC236}">
                  <a16:creationId xmlns:a16="http://schemas.microsoft.com/office/drawing/2014/main" xmlns="" id="{7AC7659C-D490-367D-BD5E-D6D34B232D6C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Прямокутник 48">
              <a:extLst>
                <a:ext uri="{FF2B5EF4-FFF2-40B4-BE49-F238E27FC236}">
                  <a16:creationId xmlns:a16="http://schemas.microsoft.com/office/drawing/2014/main" xmlns="" id="{AD070CBE-8401-9C7A-5CCF-1515D5BC75D3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Прямокутник 49">
              <a:extLst>
                <a:ext uri="{FF2B5EF4-FFF2-40B4-BE49-F238E27FC236}">
                  <a16:creationId xmlns:a16="http://schemas.microsoft.com/office/drawing/2014/main" xmlns="" id="{C4DCEDFB-7D76-F277-FDAE-8443CF9D8A2F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6" name="Прямокутник 50">
              <a:extLst>
                <a:ext uri="{FF2B5EF4-FFF2-40B4-BE49-F238E27FC236}">
                  <a16:creationId xmlns:a16="http://schemas.microsoft.com/office/drawing/2014/main" xmlns="" id="{39A94FEF-5935-A409-0F85-9F3CEF910266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Прямокутник 51">
              <a:extLst>
                <a:ext uri="{FF2B5EF4-FFF2-40B4-BE49-F238E27FC236}">
                  <a16:creationId xmlns:a16="http://schemas.microsoft.com/office/drawing/2014/main" xmlns="" id="{D81AC2B2-BAA4-38BF-F26B-C38954B669A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8" name="Прямокутник 52">
              <a:extLst>
                <a:ext uri="{FF2B5EF4-FFF2-40B4-BE49-F238E27FC236}">
                  <a16:creationId xmlns:a16="http://schemas.microsoft.com/office/drawing/2014/main" xmlns="" id="{D2C823D3-6C70-950A-463B-6E4CAEAF17C0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9" name="Групувати 53">
            <a:extLst>
              <a:ext uri="{FF2B5EF4-FFF2-40B4-BE49-F238E27FC236}">
                <a16:creationId xmlns:a16="http://schemas.microsoft.com/office/drawing/2014/main" xmlns="" id="{F8C26625-ADD3-3723-E970-F805FC00BD82}"/>
              </a:ext>
            </a:extLst>
          </p:cNvPr>
          <p:cNvGrpSpPr/>
          <p:nvPr/>
        </p:nvGrpSpPr>
        <p:grpSpPr>
          <a:xfrm>
            <a:off x="9347217" y="4538606"/>
            <a:ext cx="639996" cy="1201680"/>
            <a:chOff x="4060600" y="1874998"/>
            <a:chExt cx="952996" cy="2086250"/>
          </a:xfrm>
        </p:grpSpPr>
        <p:sp>
          <p:nvSpPr>
            <p:cNvPr id="70" name="Прямокутник 54">
              <a:extLst>
                <a:ext uri="{FF2B5EF4-FFF2-40B4-BE49-F238E27FC236}">
                  <a16:creationId xmlns:a16="http://schemas.microsoft.com/office/drawing/2014/main" xmlns="" id="{E103151A-4E3C-EEBA-833C-58AF3F5DC36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Прямокутник 55">
              <a:extLst>
                <a:ext uri="{FF2B5EF4-FFF2-40B4-BE49-F238E27FC236}">
                  <a16:creationId xmlns:a16="http://schemas.microsoft.com/office/drawing/2014/main" xmlns="" id="{D16A767C-6A5F-D6AE-556B-4FD312D0E874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2" name="Прямокутник 56">
              <a:extLst>
                <a:ext uri="{FF2B5EF4-FFF2-40B4-BE49-F238E27FC236}">
                  <a16:creationId xmlns:a16="http://schemas.microsoft.com/office/drawing/2014/main" xmlns="" id="{A602CB5F-186A-41BA-A8A0-9DECDF877613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Прямокутник 57">
              <a:extLst>
                <a:ext uri="{FF2B5EF4-FFF2-40B4-BE49-F238E27FC236}">
                  <a16:creationId xmlns:a16="http://schemas.microsoft.com/office/drawing/2014/main" xmlns="" id="{92D4D881-DBC0-191A-D405-691E0F4698A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4" name="Прямокутник 58">
              <a:extLst>
                <a:ext uri="{FF2B5EF4-FFF2-40B4-BE49-F238E27FC236}">
                  <a16:creationId xmlns:a16="http://schemas.microsoft.com/office/drawing/2014/main" xmlns="" id="{CE017690-1710-DAF8-59EC-77F4B306F46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Прямокутник 59">
              <a:extLst>
                <a:ext uri="{FF2B5EF4-FFF2-40B4-BE49-F238E27FC236}">
                  <a16:creationId xmlns:a16="http://schemas.microsoft.com/office/drawing/2014/main" xmlns="" id="{BF47B069-C9E2-FC2D-B464-C6864A17C303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Прямокутник 60">
              <a:extLst>
                <a:ext uri="{FF2B5EF4-FFF2-40B4-BE49-F238E27FC236}">
                  <a16:creationId xmlns:a16="http://schemas.microsoft.com/office/drawing/2014/main" xmlns="" id="{BCEF5C34-D20A-83C4-C32F-CC968226296C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Прямокутник 61">
              <a:extLst>
                <a:ext uri="{FF2B5EF4-FFF2-40B4-BE49-F238E27FC236}">
                  <a16:creationId xmlns:a16="http://schemas.microsoft.com/office/drawing/2014/main" xmlns="" id="{1AE3D05F-18DC-C21F-B65D-8A95008C112A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Прямокутник 62">
              <a:extLst>
                <a:ext uri="{FF2B5EF4-FFF2-40B4-BE49-F238E27FC236}">
                  <a16:creationId xmlns:a16="http://schemas.microsoft.com/office/drawing/2014/main" xmlns="" id="{EF709982-C06B-9C9A-7D00-322B2089DADC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Прямокутник 63">
              <a:extLst>
                <a:ext uri="{FF2B5EF4-FFF2-40B4-BE49-F238E27FC236}">
                  <a16:creationId xmlns:a16="http://schemas.microsoft.com/office/drawing/2014/main" xmlns="" id="{30182F11-2B89-3DED-83C9-8700F618B197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0" name="Групувати 64">
            <a:extLst>
              <a:ext uri="{FF2B5EF4-FFF2-40B4-BE49-F238E27FC236}">
                <a16:creationId xmlns:a16="http://schemas.microsoft.com/office/drawing/2014/main" xmlns="" id="{7FD5EF65-98AB-D685-333E-5F9DA61656BB}"/>
              </a:ext>
            </a:extLst>
          </p:cNvPr>
          <p:cNvGrpSpPr/>
          <p:nvPr/>
        </p:nvGrpSpPr>
        <p:grpSpPr>
          <a:xfrm>
            <a:off x="10136755" y="4543390"/>
            <a:ext cx="639996" cy="1201680"/>
            <a:chOff x="4060600" y="1874998"/>
            <a:chExt cx="952996" cy="2086250"/>
          </a:xfrm>
        </p:grpSpPr>
        <p:sp>
          <p:nvSpPr>
            <p:cNvPr id="81" name="Прямокутник 65">
              <a:extLst>
                <a:ext uri="{FF2B5EF4-FFF2-40B4-BE49-F238E27FC236}">
                  <a16:creationId xmlns:a16="http://schemas.microsoft.com/office/drawing/2014/main" xmlns="" id="{7E825232-6D9F-4B9A-449C-C738162B12A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2" name="Прямокутник 66">
              <a:extLst>
                <a:ext uri="{FF2B5EF4-FFF2-40B4-BE49-F238E27FC236}">
                  <a16:creationId xmlns:a16="http://schemas.microsoft.com/office/drawing/2014/main" xmlns="" id="{95D8EE01-7828-59DC-7491-1C7C29F57AFE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3" name="Прямокутник 67">
              <a:extLst>
                <a:ext uri="{FF2B5EF4-FFF2-40B4-BE49-F238E27FC236}">
                  <a16:creationId xmlns:a16="http://schemas.microsoft.com/office/drawing/2014/main" xmlns="" id="{6E580323-2764-AC96-DF93-4DC3F6EF2350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4" name="Прямокутник 68">
              <a:extLst>
                <a:ext uri="{FF2B5EF4-FFF2-40B4-BE49-F238E27FC236}">
                  <a16:creationId xmlns:a16="http://schemas.microsoft.com/office/drawing/2014/main" xmlns="" id="{81C6E261-17C9-00E2-7CAB-AF4D107D58C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5" name="Прямокутник 69">
              <a:extLst>
                <a:ext uri="{FF2B5EF4-FFF2-40B4-BE49-F238E27FC236}">
                  <a16:creationId xmlns:a16="http://schemas.microsoft.com/office/drawing/2014/main" xmlns="" id="{21A40A34-D582-2F6C-44C7-019A91C7FA25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6" name="Прямокутник 70">
              <a:extLst>
                <a:ext uri="{FF2B5EF4-FFF2-40B4-BE49-F238E27FC236}">
                  <a16:creationId xmlns:a16="http://schemas.microsoft.com/office/drawing/2014/main" xmlns="" id="{76865BA1-5D4F-35D6-1AD8-8E52E2003E45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7" name="Прямокутник 71">
              <a:extLst>
                <a:ext uri="{FF2B5EF4-FFF2-40B4-BE49-F238E27FC236}">
                  <a16:creationId xmlns:a16="http://schemas.microsoft.com/office/drawing/2014/main" xmlns="" id="{22F2A34D-3C8B-166B-D8DC-CCC70E6CE0F6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Прямокутник 72">
              <a:extLst>
                <a:ext uri="{FF2B5EF4-FFF2-40B4-BE49-F238E27FC236}">
                  <a16:creationId xmlns:a16="http://schemas.microsoft.com/office/drawing/2014/main" xmlns="" id="{5C138F2B-EACA-0F6B-15E5-FE8345DCDAB8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Прямокутник 73">
              <a:extLst>
                <a:ext uri="{FF2B5EF4-FFF2-40B4-BE49-F238E27FC236}">
                  <a16:creationId xmlns:a16="http://schemas.microsoft.com/office/drawing/2014/main" xmlns="" id="{68887CED-CE8F-CAFB-EFF5-E4C2D9ADF45D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Прямокутник 74">
              <a:extLst>
                <a:ext uri="{FF2B5EF4-FFF2-40B4-BE49-F238E27FC236}">
                  <a16:creationId xmlns:a16="http://schemas.microsoft.com/office/drawing/2014/main" xmlns="" id="{13C53A87-487D-B0C9-969A-D59AD2EDBEA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1" name="Групувати 75">
            <a:extLst>
              <a:ext uri="{FF2B5EF4-FFF2-40B4-BE49-F238E27FC236}">
                <a16:creationId xmlns:a16="http://schemas.microsoft.com/office/drawing/2014/main" xmlns="" id="{0D9E9426-0DEA-87DD-FE91-2BC4583FECA6}"/>
              </a:ext>
            </a:extLst>
          </p:cNvPr>
          <p:cNvGrpSpPr/>
          <p:nvPr/>
        </p:nvGrpSpPr>
        <p:grpSpPr>
          <a:xfrm>
            <a:off x="10950837" y="4543390"/>
            <a:ext cx="639996" cy="1201680"/>
            <a:chOff x="4060600" y="1874998"/>
            <a:chExt cx="952996" cy="2086250"/>
          </a:xfrm>
        </p:grpSpPr>
        <p:sp>
          <p:nvSpPr>
            <p:cNvPr id="92" name="Прямокутник 76">
              <a:extLst>
                <a:ext uri="{FF2B5EF4-FFF2-40B4-BE49-F238E27FC236}">
                  <a16:creationId xmlns:a16="http://schemas.microsoft.com/office/drawing/2014/main" xmlns="" id="{37A221F0-38BF-7EEB-2BFD-AA1A06E8DDE4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Прямокутник 77">
              <a:extLst>
                <a:ext uri="{FF2B5EF4-FFF2-40B4-BE49-F238E27FC236}">
                  <a16:creationId xmlns:a16="http://schemas.microsoft.com/office/drawing/2014/main" xmlns="" id="{08E07A13-DAD3-D90C-3953-AE7667370AB5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Прямокутник 78">
              <a:extLst>
                <a:ext uri="{FF2B5EF4-FFF2-40B4-BE49-F238E27FC236}">
                  <a16:creationId xmlns:a16="http://schemas.microsoft.com/office/drawing/2014/main" xmlns="" id="{E41B9DBE-F4E5-3375-0DB2-2C94F04B9380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5" name="Прямокутник 79">
              <a:extLst>
                <a:ext uri="{FF2B5EF4-FFF2-40B4-BE49-F238E27FC236}">
                  <a16:creationId xmlns:a16="http://schemas.microsoft.com/office/drawing/2014/main" xmlns="" id="{C0713F9A-3069-2848-8ED3-F87940E10B0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6" name="Прямокутник 80">
              <a:extLst>
                <a:ext uri="{FF2B5EF4-FFF2-40B4-BE49-F238E27FC236}">
                  <a16:creationId xmlns:a16="http://schemas.microsoft.com/office/drawing/2014/main" xmlns="" id="{3EA1E085-188C-94F4-1059-D949A96BEF14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7" name="Прямокутник 81">
              <a:extLst>
                <a:ext uri="{FF2B5EF4-FFF2-40B4-BE49-F238E27FC236}">
                  <a16:creationId xmlns:a16="http://schemas.microsoft.com/office/drawing/2014/main" xmlns="" id="{3F8119A0-E5CE-4F12-CD3E-851B42EB6922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8" name="Прямокутник 82">
              <a:extLst>
                <a:ext uri="{FF2B5EF4-FFF2-40B4-BE49-F238E27FC236}">
                  <a16:creationId xmlns:a16="http://schemas.microsoft.com/office/drawing/2014/main" xmlns="" id="{6A72068C-917F-F84C-5D63-B73CE5A3349E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9" name="Прямокутник 83">
              <a:extLst>
                <a:ext uri="{FF2B5EF4-FFF2-40B4-BE49-F238E27FC236}">
                  <a16:creationId xmlns:a16="http://schemas.microsoft.com/office/drawing/2014/main" xmlns="" id="{842BB992-7AA1-6DB9-9445-6733DAA861AE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Прямокутник 84">
              <a:extLst>
                <a:ext uri="{FF2B5EF4-FFF2-40B4-BE49-F238E27FC236}">
                  <a16:creationId xmlns:a16="http://schemas.microsoft.com/office/drawing/2014/main" xmlns="" id="{2441A8AF-8777-2AE8-7EC7-C8F79092BEC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Прямокутник 85">
              <a:extLst>
                <a:ext uri="{FF2B5EF4-FFF2-40B4-BE49-F238E27FC236}">
                  <a16:creationId xmlns:a16="http://schemas.microsoft.com/office/drawing/2014/main" xmlns="" id="{6F5B6AE3-09D4-EBFA-00A0-1DD474DD12D3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37BC942-2C88-3BF5-EB05-75422B3E9D43}"/>
              </a:ext>
            </a:extLst>
          </p:cNvPr>
          <p:cNvSpPr txBox="1"/>
          <p:nvPr/>
        </p:nvSpPr>
        <p:spPr>
          <a:xfrm>
            <a:off x="7839098" y="3796940"/>
            <a:ext cx="26351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60 – 30 = 30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F501A68-EF9D-4C2B-24F3-9BC8ECEF308D}"/>
              </a:ext>
            </a:extLst>
          </p:cNvPr>
          <p:cNvSpPr txBox="1"/>
          <p:nvPr/>
        </p:nvSpPr>
        <p:spPr>
          <a:xfrm>
            <a:off x="7839099" y="3163165"/>
            <a:ext cx="26351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6д</a:t>
            </a:r>
            <a:r>
              <a:rPr lang="ru-RU" sz="3200" b="1" dirty="0">
                <a:solidFill>
                  <a:srgbClr val="7030A0"/>
                </a:solidFill>
              </a:rPr>
              <a:t>. – 3 д</a:t>
            </a:r>
            <a:r>
              <a:rPr lang="ru-RU" sz="3200" b="1" dirty="0" smtClean="0">
                <a:solidFill>
                  <a:srgbClr val="7030A0"/>
                </a:solidFill>
              </a:rPr>
              <a:t>.=3 </a:t>
            </a:r>
            <a:r>
              <a:rPr lang="ru-RU" sz="3200" b="1" dirty="0">
                <a:solidFill>
                  <a:srgbClr val="7030A0"/>
                </a:solidFill>
              </a:rPr>
              <a:t>д.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cxnSp>
        <p:nvCxnSpPr>
          <p:cNvPr id="104" name="Пряма сполучна лінія 87">
            <a:extLst>
              <a:ext uri="{FF2B5EF4-FFF2-40B4-BE49-F238E27FC236}">
                <a16:creationId xmlns:a16="http://schemas.microsoft.com/office/drawing/2014/main" xmlns="" id="{51C20308-707E-96B2-5AD7-83A96E630986}"/>
              </a:ext>
            </a:extLst>
          </p:cNvPr>
          <p:cNvCxnSpPr>
            <a:cxnSpLocks/>
          </p:cNvCxnSpPr>
          <p:nvPr/>
        </p:nvCxnSpPr>
        <p:spPr>
          <a:xfrm>
            <a:off x="9174503" y="4416723"/>
            <a:ext cx="2599556" cy="145501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67699" y="4451732"/>
            <a:ext cx="485764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Дії з десятками виконують так само, </a:t>
            </a:r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і з одноцифровими </a:t>
            </a:r>
            <a:r>
              <a:rPr lang="ru-RU" sz="2800" b="1" dirty="0">
                <a:solidFill>
                  <a:schemeClr val="bg1"/>
                </a:solidFill>
              </a:rPr>
              <a:t>числами.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CFDCFDA-DDBF-AC3B-D695-D5C9F05EF94D}"/>
              </a:ext>
            </a:extLst>
          </p:cNvPr>
          <p:cNvSpPr txBox="1"/>
          <p:nvPr/>
        </p:nvSpPr>
        <p:spPr>
          <a:xfrm>
            <a:off x="4567124" y="5769691"/>
            <a:ext cx="220091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60 – 30 = 30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97C2647-05F1-E145-74EB-230E72A929A9}"/>
              </a:ext>
            </a:extLst>
          </p:cNvPr>
          <p:cNvSpPr txBox="1"/>
          <p:nvPr/>
        </p:nvSpPr>
        <p:spPr>
          <a:xfrm>
            <a:off x="2085807" y="5779271"/>
            <a:ext cx="16790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6 – 3 = 3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10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" grpId="0" animBg="1"/>
      <p:bldP spid="102" grpId="0" animBg="1"/>
      <p:bldP spid="103" grpId="0" animBg="1"/>
      <p:bldP spid="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38460" y="494529"/>
            <a:ext cx="8732066" cy="6920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Обчисли усно</a:t>
            </a:r>
            <a:endParaRPr lang="uk-UA" sz="4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356547" y="1476224"/>
            <a:ext cx="195609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6 + 3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5107" y="1508712"/>
            <a:ext cx="47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55" name="Picture 6" descr="Mr Peabody Stickers | Redbubble">
            <a:extLst>
              <a:ext uri="{FF2B5EF4-FFF2-40B4-BE49-F238E27FC236}">
                <a16:creationId xmlns:a16="http://schemas.microsoft.com/office/drawing/2014/main" xmlns="" id="{D6C5A2C5-C9EE-DB83-598C-4DA7C8FC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0650" y="1576873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954809" y="1497833"/>
            <a:ext cx="2609738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60 + 30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19931" y="1579258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56547" y="2509712"/>
            <a:ext cx="1956091" cy="6788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4 + 3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15107" y="2586419"/>
            <a:ext cx="33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9462" y="2553931"/>
            <a:ext cx="2609738" cy="6346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40 + 30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86570" y="2586421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116" y="3662774"/>
            <a:ext cx="1956091" cy="6216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8 – 3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2228" y="3638043"/>
            <a:ext cx="46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9349" y="3687166"/>
            <a:ext cx="2609738" cy="5972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80 – 30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9937" y="3638043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6532" y="4736724"/>
            <a:ext cx="1956091" cy="55789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7 </a:t>
            </a:r>
            <a:r>
              <a:rPr lang="uk-UA" sz="3600" dirty="0">
                <a:solidFill>
                  <a:srgbClr val="7030A0"/>
                </a:solidFill>
              </a:rPr>
              <a:t>– 4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7275" y="4669829"/>
            <a:ext cx="46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7806" y="4714048"/>
            <a:ext cx="2609738" cy="55789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70 </a:t>
            </a:r>
            <a:r>
              <a:rPr lang="uk-UA" sz="3600" dirty="0">
                <a:solidFill>
                  <a:srgbClr val="7030A0"/>
                </a:solidFill>
              </a:rPr>
              <a:t>– 40 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3675" y="4673019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81037" y="1514280"/>
            <a:ext cx="3285678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60 + 30 </a:t>
            </a:r>
            <a:r>
              <a:rPr lang="uk-UA" sz="3600" dirty="0" smtClean="0">
                <a:solidFill>
                  <a:srgbClr val="7030A0"/>
                </a:solidFill>
              </a:rPr>
              <a:t>– 40=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33337" y="4673019"/>
            <a:ext cx="3241025" cy="59892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40 + 30 </a:t>
            </a:r>
            <a:r>
              <a:rPr lang="uk-UA" sz="3600" dirty="0" smtClean="0">
                <a:solidFill>
                  <a:srgbClr val="7030A0"/>
                </a:solidFill>
              </a:rPr>
              <a:t>– 50=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4920" y="3699189"/>
            <a:ext cx="3211651" cy="58518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>
                <a:solidFill>
                  <a:srgbClr val="7030A0"/>
                </a:solidFill>
              </a:rPr>
              <a:t>80 – 30 </a:t>
            </a:r>
            <a:r>
              <a:rPr lang="uk-UA" sz="3600" dirty="0" smtClean="0">
                <a:solidFill>
                  <a:srgbClr val="7030A0"/>
                </a:solidFill>
              </a:rPr>
              <a:t>+ 20=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81036" y="2586419"/>
            <a:ext cx="3308191" cy="60211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3600" dirty="0" smtClean="0">
                <a:solidFill>
                  <a:srgbClr val="7030A0"/>
                </a:solidFill>
              </a:rPr>
              <a:t>70 </a:t>
            </a:r>
            <a:r>
              <a:rPr lang="uk-UA" sz="3600" dirty="0">
                <a:solidFill>
                  <a:srgbClr val="7030A0"/>
                </a:solidFill>
              </a:rPr>
              <a:t>– 40 </a:t>
            </a:r>
            <a:r>
              <a:rPr lang="uk-UA" sz="3600" dirty="0" smtClean="0">
                <a:solidFill>
                  <a:srgbClr val="7030A0"/>
                </a:solidFill>
              </a:rPr>
              <a:t>+ 60=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7473" y="1104118"/>
            <a:ext cx="70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64618" y="1549425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47520" y="4272780"/>
            <a:ext cx="70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70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76246" y="4634731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39872" y="3232752"/>
            <a:ext cx="70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50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64618" y="3673014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6871" y="2063263"/>
            <a:ext cx="70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30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76246" y="2586418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3695415" y="5487415"/>
            <a:ext cx="5043106" cy="6920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два останні вирази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4" grpId="0"/>
      <p:bldP spid="66" grpId="0"/>
      <p:bldP spid="18" grpId="0"/>
      <p:bldP spid="20" grpId="0"/>
      <p:bldP spid="22" grpId="0"/>
      <p:bldP spid="2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673" r="71982" b="64617"/>
          <a:stretch/>
        </p:blipFill>
        <p:spPr>
          <a:xfrm>
            <a:off x="527050" y="1400658"/>
            <a:ext cx="6588000" cy="46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7268666" y="1198619"/>
            <a:ext cx="443426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Довжина дорослого </a:t>
            </a:r>
            <a:r>
              <a:rPr lang="uk-UA" sz="2800" b="1" dirty="0" err="1">
                <a:solidFill>
                  <a:srgbClr val="FF0000"/>
                </a:solidFill>
              </a:rPr>
              <a:t>кита</a:t>
            </a:r>
            <a:r>
              <a:rPr lang="uk-UA" sz="2800" b="1" dirty="0">
                <a:solidFill>
                  <a:srgbClr val="FF0000"/>
                </a:solidFill>
              </a:rPr>
              <a:t> — 19 м</a:t>
            </a:r>
            <a:r>
              <a:rPr lang="uk-UA" sz="2800" b="1" dirty="0">
                <a:solidFill>
                  <a:srgbClr val="7030A0"/>
                </a:solidFill>
              </a:rPr>
              <a:t>, а довжина </a:t>
            </a:r>
            <a:r>
              <a:rPr lang="uk-UA" sz="2800" b="1" dirty="0">
                <a:solidFill>
                  <a:srgbClr val="FF0000"/>
                </a:solidFill>
              </a:rPr>
              <a:t>китеняти — 4 м.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7266341" y="2663309"/>
            <a:ext cx="443426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На скільки ме</a:t>
            </a:r>
            <a:r>
              <a:rPr lang="uk-UA" sz="2800" b="1" dirty="0">
                <a:solidFill>
                  <a:srgbClr val="7030A0"/>
                </a:solidFill>
              </a:rPr>
              <a:t>трів китеня </a:t>
            </a:r>
            <a:r>
              <a:rPr lang="uk-UA" sz="2800" b="1" dirty="0">
                <a:solidFill>
                  <a:srgbClr val="FF0000"/>
                </a:solidFill>
              </a:rPr>
              <a:t>коротше</a:t>
            </a:r>
            <a:r>
              <a:rPr lang="uk-UA" sz="2800" b="1" dirty="0">
                <a:solidFill>
                  <a:srgbClr val="7030A0"/>
                </a:solidFill>
              </a:rPr>
              <a:t> від </a:t>
            </a:r>
            <a:r>
              <a:rPr lang="uk-UA" sz="2800" b="1" dirty="0" err="1">
                <a:solidFill>
                  <a:srgbClr val="7030A0"/>
                </a:solidFill>
              </a:rPr>
              <a:t>кита</a:t>
            </a:r>
            <a:r>
              <a:rPr lang="uk-UA" sz="2800" b="1" dirty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735020" y="5379887"/>
            <a:ext cx="648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>
                <a:solidFill>
                  <a:srgbClr val="7030A0"/>
                </a:solidFill>
              </a:rPr>
              <a:t>на 15 м китеня </a:t>
            </a:r>
            <a:r>
              <a:rPr lang="uk-UA" sz="3200" dirty="0" smtClean="0">
                <a:solidFill>
                  <a:srgbClr val="7030A0"/>
                </a:solidFill>
              </a:rPr>
              <a:t>коротше.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7400"/>
            <a:ext cx="1054100" cy="10148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142199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75192" y="1782430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645432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201942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1681203" y="2411502"/>
            <a:ext cx="1227708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19м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1498978" y="3893613"/>
            <a:ext cx="976162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4м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A4F0737-21C8-EC08-7D13-07DE0E63F4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504133" y="4870447"/>
            <a:ext cx="336084" cy="22062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4797246" y="2447866"/>
            <a:ext cx="231780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Це задача на різницеве </a:t>
            </a:r>
            <a:r>
              <a:rPr lang="uk-UA" sz="2800" b="1" dirty="0">
                <a:solidFill>
                  <a:srgbClr val="FF0000"/>
                </a:solidFill>
              </a:rPr>
              <a:t>порівняння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80925" y="4627253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422D70D-F7D6-F0CB-FDFD-C7B2700977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854439" y="4617077"/>
            <a:ext cx="381740" cy="60433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56CDD16-28CE-0838-7F82-A89F682359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729" y="4840165"/>
            <a:ext cx="265014" cy="21824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2E19A05-D6F5-B247-60AE-7D9EFAFB61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121369" y="4544697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367D0910-B4ED-A2AB-AC38-6942D0D30D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352452" y="4628580"/>
            <a:ext cx="387602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BFA6D54F-1E0E-992F-F4F2-EF46EFD26E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028462" y="4594956"/>
            <a:ext cx="424330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BF0ECF23-8D97-F260-28ED-7442900649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7" r="1"/>
          <a:stretch/>
        </p:blipFill>
        <p:spPr>
          <a:xfrm>
            <a:off x="3686019" y="4555360"/>
            <a:ext cx="608603" cy="1040713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3430271" y="4601101"/>
            <a:ext cx="989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(     )</a:t>
            </a:r>
            <a:endParaRPr lang="ru-RU" sz="3600" dirty="0"/>
          </a:p>
        </p:txBody>
      </p:sp>
      <p:sp>
        <p:nvSpPr>
          <p:cNvPr id="82" name="Прямокутник: округлені кути 7">
            <a:extLst>
              <a:ext uri="{FF2B5EF4-FFF2-40B4-BE49-F238E27FC236}">
                <a16:creationId xmlns:a16="http://schemas.microsoft.com/office/drawing/2014/main" xmlns="" id="{05759D26-D08B-17A9-B3B3-902CF77DC7D3}"/>
              </a:ext>
            </a:extLst>
          </p:cNvPr>
          <p:cNvSpPr/>
          <p:nvPr/>
        </p:nvSpPr>
        <p:spPr>
          <a:xfrm>
            <a:off x="9451435" y="5715107"/>
            <a:ext cx="1003529" cy="4177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19 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83" name="Picture 2" descr="Кит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F71563C9-6B9A-7BD9-0967-4FACC58E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85" y="3642757"/>
            <a:ext cx="4123381" cy="129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Кит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9F0E16FE-52D4-5DB3-C993-96A0A717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40" y="5088877"/>
            <a:ext cx="1446476" cy="5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Пряма сполучна лінія 6">
            <a:extLst>
              <a:ext uri="{FF2B5EF4-FFF2-40B4-BE49-F238E27FC236}">
                <a16:creationId xmlns:a16="http://schemas.microsoft.com/office/drawing/2014/main" xmlns="" id="{9C4CF1B8-7D96-EC80-7F46-1D6F50ACE5D9}"/>
              </a:ext>
            </a:extLst>
          </p:cNvPr>
          <p:cNvCxnSpPr>
            <a:cxnSpLocks/>
          </p:cNvCxnSpPr>
          <p:nvPr/>
        </p:nvCxnSpPr>
        <p:spPr>
          <a:xfrm>
            <a:off x="7389586" y="3786449"/>
            <a:ext cx="0" cy="24125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14">
            <a:extLst>
              <a:ext uri="{FF2B5EF4-FFF2-40B4-BE49-F238E27FC236}">
                <a16:creationId xmlns:a16="http://schemas.microsoft.com/office/drawing/2014/main" xmlns="" id="{431916CD-3403-9649-BCAA-32CA750E92A8}"/>
              </a:ext>
            </a:extLst>
          </p:cNvPr>
          <p:cNvCxnSpPr>
            <a:cxnSpLocks/>
          </p:cNvCxnSpPr>
          <p:nvPr/>
        </p:nvCxnSpPr>
        <p:spPr>
          <a:xfrm>
            <a:off x="11512967" y="3786449"/>
            <a:ext cx="0" cy="24125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зі стрілкою 16">
            <a:extLst>
              <a:ext uri="{FF2B5EF4-FFF2-40B4-BE49-F238E27FC236}">
                <a16:creationId xmlns:a16="http://schemas.microsoft.com/office/drawing/2014/main" xmlns="" id="{53C38641-457E-7F44-AC96-788520E3AA8A}"/>
              </a:ext>
            </a:extLst>
          </p:cNvPr>
          <p:cNvCxnSpPr>
            <a:cxnSpLocks/>
          </p:cNvCxnSpPr>
          <p:nvPr/>
        </p:nvCxnSpPr>
        <p:spPr>
          <a:xfrm>
            <a:off x="8892444" y="5650704"/>
            <a:ext cx="254747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зі стрілкою 21">
            <a:extLst>
              <a:ext uri="{FF2B5EF4-FFF2-40B4-BE49-F238E27FC236}">
                <a16:creationId xmlns:a16="http://schemas.microsoft.com/office/drawing/2014/main" xmlns="" id="{104070F6-F5CF-FC56-5D0F-F8D0BAE1FDDA}"/>
              </a:ext>
            </a:extLst>
          </p:cNvPr>
          <p:cNvCxnSpPr/>
          <p:nvPr/>
        </p:nvCxnSpPr>
        <p:spPr>
          <a:xfrm>
            <a:off x="7462950" y="6229359"/>
            <a:ext cx="3976971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22">
            <a:extLst>
              <a:ext uri="{FF2B5EF4-FFF2-40B4-BE49-F238E27FC236}">
                <a16:creationId xmlns:a16="http://schemas.microsoft.com/office/drawing/2014/main" xmlns="" id="{31011D43-474A-EC1F-0EDD-C7A3EB69901C}"/>
              </a:ext>
            </a:extLst>
          </p:cNvPr>
          <p:cNvCxnSpPr>
            <a:cxnSpLocks/>
          </p:cNvCxnSpPr>
          <p:nvPr/>
        </p:nvCxnSpPr>
        <p:spPr>
          <a:xfrm>
            <a:off x="8856925" y="5154805"/>
            <a:ext cx="0" cy="51746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зі стрілкою 27">
            <a:extLst>
              <a:ext uri="{FF2B5EF4-FFF2-40B4-BE49-F238E27FC236}">
                <a16:creationId xmlns:a16="http://schemas.microsoft.com/office/drawing/2014/main" xmlns="" id="{4972A78C-4040-9B92-D3BF-073D6420FEA5}"/>
              </a:ext>
            </a:extLst>
          </p:cNvPr>
          <p:cNvCxnSpPr>
            <a:cxnSpLocks/>
          </p:cNvCxnSpPr>
          <p:nvPr/>
        </p:nvCxnSpPr>
        <p:spPr>
          <a:xfrm>
            <a:off x="7427431" y="5672274"/>
            <a:ext cx="142949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кутник: округлені кути 39">
            <a:extLst>
              <a:ext uri="{FF2B5EF4-FFF2-40B4-BE49-F238E27FC236}">
                <a16:creationId xmlns:a16="http://schemas.microsoft.com/office/drawing/2014/main" xmlns="" id="{0CF4DAFD-F8EA-67EE-ACA3-CAB1EBA69AFC}"/>
              </a:ext>
            </a:extLst>
          </p:cNvPr>
          <p:cNvSpPr/>
          <p:nvPr/>
        </p:nvSpPr>
        <p:spPr>
          <a:xfrm>
            <a:off x="7640413" y="5715107"/>
            <a:ext cx="1003529" cy="4177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4 м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Прямокутник: округлені кути 40">
            <a:extLst>
              <a:ext uri="{FF2B5EF4-FFF2-40B4-BE49-F238E27FC236}">
                <a16:creationId xmlns:a16="http://schemas.microsoft.com/office/drawing/2014/main" xmlns="" id="{DD753242-E20B-ECFE-2FE4-8F9266DAC203}"/>
              </a:ext>
            </a:extLst>
          </p:cNvPr>
          <p:cNvSpPr/>
          <p:nvPr/>
        </p:nvSpPr>
        <p:spPr>
          <a:xfrm>
            <a:off x="10368794" y="5075664"/>
            <a:ext cx="810272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?м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93" name="Picture 6" descr="D:\Картинки до тестів\Схема до задач\Схема на збільш числа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33170" r="13721" b="18884"/>
          <a:stretch/>
        </p:blipFill>
        <p:spPr bwMode="auto">
          <a:xfrm>
            <a:off x="764621" y="2988000"/>
            <a:ext cx="3333668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2913" y="3420000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?м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8" grpId="0"/>
      <p:bldP spid="30" grpId="0"/>
      <p:bldP spid="58" grpId="0" animBg="1"/>
      <p:bldP spid="8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41105" y="520436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4" y="5900056"/>
            <a:ext cx="937670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7 Арифметичні дії в межах 100\№112 Обчислення виду 40 + 50, 60 - 30\2024-04-10_2247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68" y="1395395"/>
            <a:ext cx="6410523" cy="498363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3897086" y="4123452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84271" y="2721430"/>
            <a:ext cx="27214" cy="14020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811485" y="2712755"/>
            <a:ext cx="85180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63294" y="2785725"/>
            <a:ext cx="684535" cy="5942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663294" y="3380015"/>
            <a:ext cx="684535" cy="743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603986" y="4189776"/>
            <a:ext cx="916557" cy="1078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662057" y="4287747"/>
            <a:ext cx="1034143" cy="980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Овал 2048"/>
          <p:cNvSpPr/>
          <p:nvPr/>
        </p:nvSpPr>
        <p:spPr>
          <a:xfrm>
            <a:off x="8186056" y="3535516"/>
            <a:ext cx="914400" cy="1308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 клас\2 Матем\1 УРОКИ Листопад\7 Арифметичні дії в межах 100\№112 Обчислення виду 40 + 50, 60 - 30\2024-04-10_235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98" y="4115268"/>
            <a:ext cx="6350790" cy="205944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 клас\2 Матем\1 УРОКИ Листопад\7 Арифметичні дії в межах 100\№112 Обчислення виду 40 + 50, 60 - 30\2024-04-10_2356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98" y="1208313"/>
            <a:ext cx="6396735" cy="27198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41105" y="520436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1395396"/>
            <a:ext cx="1874175" cy="4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4" y="5900056"/>
            <a:ext cx="937670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98178" y="1409012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6140" y="5691273"/>
            <a:ext cx="1574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 + 30 =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9715" y="5673262"/>
            <a:ext cx="58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9796" y="5614721"/>
            <a:ext cx="173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100 – 40 =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45034" y="5614721"/>
            <a:ext cx="58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74773" y="5224288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5690" y="3382931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7683" y="5224288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8829" y="5191482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6860" y="5191630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99770" y="5180595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0022" y="5191332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90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60865" y="3292239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1</a:t>
            </a:r>
            <a:r>
              <a:rPr lang="uk-UA" sz="2800" b="1" dirty="0" smtClean="0">
                <a:solidFill>
                  <a:srgbClr val="FF0000"/>
                </a:solidFill>
              </a:rPr>
              <a:t>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50656" y="3292239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62124" y="3262811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06723" y="3310501"/>
            <a:ext cx="58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41105" y="520436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48" y="2677886"/>
            <a:ext cx="1574714" cy="34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4" y="5900056"/>
            <a:ext cx="937670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2 Матем\1 УРОКИ Листопад\7 Арифметичні дії в межах 100\№112 Обчислення виду 40 + 50, 60 - 30\2024-04-11_000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53" y="1351068"/>
            <a:ext cx="7164718" cy="48938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1032457" y="1483810"/>
            <a:ext cx="2217131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Розфарбуй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009036" y="532942"/>
            <a:ext cx="8811364" cy="806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80306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3443" y="2201619"/>
            <a:ext cx="1152239" cy="11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730829" y="536326"/>
            <a:ext cx="8924814" cy="8243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«Оберіть цукерку» </a:t>
            </a:r>
          </a:p>
        </p:txBody>
      </p:sp>
      <p:pic>
        <p:nvPicPr>
          <p:cNvPr id="32" name="Picture 2" descr="Candy Clipart Lollipop Bonbon Clip Art - Конфеты Вектор Png | Full Size PNG  Download | See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71"/>
          <a:stretch/>
        </p:blipFill>
        <p:spPr bwMode="auto">
          <a:xfrm rot="20095455">
            <a:off x="4192461" y="2713898"/>
            <a:ext cx="3976843" cy="15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andy Clipart Lollipop Bonbon Clip Art - Конфеты Вектор Png | Full Size PNG  Download | See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0" b="32745"/>
          <a:stretch/>
        </p:blipFill>
        <p:spPr bwMode="auto">
          <a:xfrm rot="19821312">
            <a:off x="402069" y="2597335"/>
            <a:ext cx="3976846" cy="15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andy Clipart Lollipop Bonbon Clip Art - Конфеты Вектор Png | Full Size PNG  Download | See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0"/>
          <a:stretch/>
        </p:blipFill>
        <p:spPr bwMode="auto">
          <a:xfrm rot="19987546">
            <a:off x="7871948" y="2760966"/>
            <a:ext cx="3976844" cy="13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 rot="19745923">
            <a:off x="1081173" y="2834548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У мене все вийшло!</a:t>
            </a:r>
          </a:p>
        </p:txBody>
      </p:sp>
      <p:sp>
        <p:nvSpPr>
          <p:cNvPr id="36" name="TextBox 35"/>
          <p:cNvSpPr txBox="1"/>
          <p:nvPr/>
        </p:nvSpPr>
        <p:spPr>
          <a:xfrm rot="19999097">
            <a:off x="4950428" y="3072911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Було важко!</a:t>
            </a:r>
          </a:p>
        </p:txBody>
      </p:sp>
      <p:sp>
        <p:nvSpPr>
          <p:cNvPr id="37" name="TextBox 36"/>
          <p:cNvSpPr txBox="1"/>
          <p:nvPr/>
        </p:nvSpPr>
        <p:spPr>
          <a:xfrm rot="20105815">
            <a:off x="8608769" y="291301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Нічого не зрозумів!</a:t>
            </a:r>
          </a:p>
        </p:txBody>
      </p:sp>
      <p:pic>
        <p:nvPicPr>
          <p:cNvPr id="3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609500" y="4567380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433034" y="4543091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185756" y="4567380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rianças, segurando, branca, sinal | Vetor Grá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1" r="49750" b="55317"/>
          <a:stretch/>
        </p:blipFill>
        <p:spPr bwMode="auto">
          <a:xfrm>
            <a:off x="368961" y="1249829"/>
            <a:ext cx="3351380" cy="24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rianças, segurando, branca, sinal | Vetor Grá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0" t="1961" b="56396"/>
          <a:stretch/>
        </p:blipFill>
        <p:spPr bwMode="auto">
          <a:xfrm>
            <a:off x="7947112" y="1001403"/>
            <a:ext cx="3330021" cy="23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621082" y="450461"/>
            <a:ext cx="8732066" cy="7993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Організація класу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Crianças, segurando, branca, sinal | Vetor Grá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4" t="44036"/>
          <a:stretch/>
        </p:blipFill>
        <p:spPr bwMode="auto">
          <a:xfrm>
            <a:off x="8096381" y="3326475"/>
            <a:ext cx="3934657" cy="31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Фон картинки фото рисунки: Лукавое подмигивание скач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82" y="1975158"/>
            <a:ext cx="911977" cy="91197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ак научиться слушать того, кого слушать кажется невозможным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r="20763"/>
          <a:stretch/>
        </p:blipFill>
        <p:spPr bwMode="auto">
          <a:xfrm>
            <a:off x="8205274" y="1975158"/>
            <a:ext cx="1406848" cy="12774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8009" y="4523063"/>
            <a:ext cx="2116598" cy="16721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3458927" y="2554789"/>
            <a:ext cx="2422231" cy="80691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Чи готові ваші очі бачити?</a:t>
            </a:r>
          </a:p>
        </p:txBody>
      </p:sp>
      <p:pic>
        <p:nvPicPr>
          <p:cNvPr id="32" name="Picture 2" descr="Crianças, segurando, branca, sinal | Vetor Grá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451" r="59417"/>
          <a:stretch/>
        </p:blipFill>
        <p:spPr bwMode="auto">
          <a:xfrm>
            <a:off x="1085352" y="3626430"/>
            <a:ext cx="2706617" cy="31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Смайлик Смайлик Open Wink, смайлик PNG | Hot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18" l="0" r="100000">
                        <a14:foregroundMark x1="6000" y1="68431" x2="6000" y2="68431"/>
                        <a14:foregroundMark x1="15375" y1="80109" x2="15375" y2="8010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65" y="5359119"/>
            <a:ext cx="1219648" cy="8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5426726" y="1567679"/>
            <a:ext cx="2445752" cy="81495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Чи готові ваші вуха слухати?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36971" y="4263204"/>
            <a:ext cx="2625262" cy="80690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Чи готові ваші ніжки відпочити трішки?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48387" y="5722578"/>
            <a:ext cx="2609445" cy="77587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Чи готові ваші руки писати у зошиті?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359" y="456502"/>
            <a:ext cx="8732066" cy="7245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«Розумні рибки»</a:t>
            </a:r>
          </a:p>
        </p:txBody>
      </p:sp>
      <p:pic>
        <p:nvPicPr>
          <p:cNvPr id="14" name="Picture 2" descr="Морское дно 3d векторы, картинки, клипарт Морское дно 3d | скачать на 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"/>
          <a:stretch/>
        </p:blipFill>
        <p:spPr bwMode="auto">
          <a:xfrm>
            <a:off x="101600" y="1181100"/>
            <a:ext cx="11992409" cy="55499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1" y="5224941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43" y="5210175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38" y="5250740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0" y="5210173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62" y="5139578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10" y="4766520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53" y="5228097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72" y="4695124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62" y="4479238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69" y="4529025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ownload Fish Png 15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348" y="1443715"/>
            <a:ext cx="2726682" cy="1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Детальная Информация О Морские Рыбы Png - Fish Pictures To Print Free -  (1983x1448) Png Clipart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06" y="1163058"/>
            <a:ext cx="2424200" cy="17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37" y="4234166"/>
            <a:ext cx="2573229" cy="16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Пин на доске CLIPART: Vi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26" y="1961591"/>
            <a:ext cx="965830" cy="17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Пин на доске CLIPART: Vis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3" y="4289803"/>
            <a:ext cx="962394" cy="17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ownload Fish Png 15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65" y="3734303"/>
            <a:ext cx="2726682" cy="1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3061" y="1788174"/>
            <a:ext cx="2918622" cy="18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Пин на доске CLIPART: Vis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3691" y="4309593"/>
            <a:ext cx="1037205" cy="1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Пин на доске CLIPART: Vis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6058" y="2341484"/>
            <a:ext cx="1037205" cy="1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Пин на доске CLIPART: Vis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6772" y="1701843"/>
            <a:ext cx="901322" cy="1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2" y="2256025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5115" y="1806602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11500" y="2383264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35523" y="2204921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</a:t>
            </a:r>
          </a:p>
        </p:txBody>
      </p:sp>
      <p:pic>
        <p:nvPicPr>
          <p:cNvPr id="48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90" y="2710433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260857" y="2884773"/>
            <a:ext cx="79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81047" y="1607648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</a:p>
        </p:txBody>
      </p:sp>
      <p:pic>
        <p:nvPicPr>
          <p:cNvPr id="51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77" y="1949307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103946" y="2079870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36819" y="4572883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+ 6</a:t>
            </a:r>
          </a:p>
        </p:txBody>
      </p:sp>
      <p:pic>
        <p:nvPicPr>
          <p:cNvPr id="54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82" y="4580464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342093" y="4756032"/>
            <a:ext cx="79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411070" y="4168629"/>
            <a:ext cx="197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10</a:t>
            </a:r>
          </a:p>
        </p:txBody>
      </p:sp>
      <p:pic>
        <p:nvPicPr>
          <p:cNvPr id="57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4" y="4761352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515362" y="4888591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2" grpId="0"/>
      <p:bldP spid="55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Морское дно 3d векторы, картинки, клипарт Морское дно 3d | скачать на 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"/>
          <a:stretch/>
        </p:blipFill>
        <p:spPr bwMode="auto">
          <a:xfrm>
            <a:off x="101600" y="1181100"/>
            <a:ext cx="11992409" cy="55499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1" y="5224941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43" y="5210175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rass Clip Art at Clker.com - vector clip art online, royalty free &amp;amp; public 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38" y="5250740"/>
            <a:ext cx="571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0" y="5210173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62" y="5139578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10" y="4766520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53" y="5228097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72" y="4695124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62" y="4479238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Радуйся каждой минуте! ~ Плэйкасты ~ Beesona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69" y="4529025"/>
            <a:ext cx="1398145" cy="1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ownload Fish Png 15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1557" y="3539327"/>
            <a:ext cx="2726682" cy="1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Детальная Информация О Морские Рыбы Png - Fish Pictures To Print Free -  (1983x1448) Png Clipart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56" y="1902602"/>
            <a:ext cx="2590871" cy="18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9" y="1656067"/>
            <a:ext cx="2573229" cy="16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Пин на доске CLIPART: Vi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35" y="4059012"/>
            <a:ext cx="964818" cy="17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Пин на доске CLIPART: Vis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76" y="1721537"/>
            <a:ext cx="971863" cy="17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Download Fish Png 15 HQ PNG Image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65" y="3734303"/>
            <a:ext cx="2726682" cy="1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Картинки на прозрачном фоне и png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1219" y="1560974"/>
            <a:ext cx="2725736" cy="16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Пин на доске CLIPART: Vis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3691" y="4309593"/>
            <a:ext cx="1037205" cy="18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Пин на доске CLIPART: Vis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5269" y="2131994"/>
            <a:ext cx="888032" cy="158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Пин на доске CLIPART: Viss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1922" y="2381725"/>
            <a:ext cx="945875" cy="16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31" y="4351637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435202" y="3927577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+ 5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31560" y="4490764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43681" y="1933784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</a:p>
        </p:txBody>
      </p:sp>
      <p:pic>
        <p:nvPicPr>
          <p:cNvPr id="35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48" y="2439296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022559" y="2614864"/>
            <a:ext cx="79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92714" y="2381725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8" y="2708836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406967" y="2836391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6191" y="1982649"/>
            <a:ext cx="176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+ 10</a:t>
            </a:r>
          </a:p>
        </p:txBody>
      </p:sp>
      <p:pic>
        <p:nvPicPr>
          <p:cNvPr id="41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76" y="2029127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4087" y="2204695"/>
            <a:ext cx="79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10243" y="4170532"/>
            <a:ext cx="15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</a:t>
            </a:r>
          </a:p>
        </p:txBody>
      </p:sp>
      <p:pic>
        <p:nvPicPr>
          <p:cNvPr id="44" name="Picture 22" descr="Мыльные пузыри PNG картинки скачать бесплатн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4" y="4761352"/>
            <a:ext cx="983919" cy="9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515362" y="4888591"/>
            <a:ext cx="84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19359" y="456502"/>
            <a:ext cx="8732066" cy="7245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«Розумні рибки»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9" grpId="0"/>
      <p:bldP spid="4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TextBox 1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67688" y="498666"/>
            <a:ext cx="8732066" cy="669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пірамідки»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041188" y="3549630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522269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826301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211604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79826" y="4817772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517982" y="3548727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916535" y="368525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303661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688964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1058597" y="4852722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827716D-46A7-A970-7961-ACBCBA8A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211604" y="234114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B69A2C-77F4-C2EE-3996-B801A05E5EFD}"/>
              </a:ext>
            </a:extLst>
          </p:cNvPr>
          <p:cNvSpPr txBox="1"/>
          <p:nvPr/>
        </p:nvSpPr>
        <p:spPr>
          <a:xfrm>
            <a:off x="2690375" y="2376095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691401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6939853" y="4840069"/>
            <a:ext cx="1379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95355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8689621" y="4878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13888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10099041" y="4866702"/>
            <a:ext cx="1353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457854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7629601" y="3510450"/>
            <a:ext cx="128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072742" y="3486316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259883" y="3530212"/>
            <a:ext cx="15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56002C4-DA4B-5E77-E229-282B720F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59081" y="213677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79AD0F-FEF0-F6A8-40C4-63B57EEB6D18}"/>
              </a:ext>
            </a:extLst>
          </p:cNvPr>
          <p:cNvSpPr txBox="1"/>
          <p:nvPr/>
        </p:nvSpPr>
        <p:spPr>
          <a:xfrm>
            <a:off x="8433342" y="2211899"/>
            <a:ext cx="1476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86964F8-28B5-2D0A-448F-26389323ED60}"/>
              </a:ext>
            </a:extLst>
          </p:cNvPr>
          <p:cNvSpPr txBox="1"/>
          <p:nvPr/>
        </p:nvSpPr>
        <p:spPr>
          <a:xfrm>
            <a:off x="2342679" y="1194343"/>
            <a:ext cx="806150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Заповніть числові «пірамідки».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Кожне невідоме число є сумою двох чисел, розташованих нижче.</a:t>
            </a: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40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TextBox 1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041188" y="3549630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522269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826301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211604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79826" y="4817772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251976" y="3592667"/>
            <a:ext cx="1387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622423" y="3649027"/>
            <a:ext cx="1326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062699" y="4833888"/>
            <a:ext cx="1246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688964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819645" y="4833889"/>
            <a:ext cx="1353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827716D-46A7-A970-7961-ACBCBA8A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183506" y="2145675"/>
            <a:ext cx="1861207" cy="18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B69A2C-77F4-C2EE-3996-B801A05E5EFD}"/>
              </a:ext>
            </a:extLst>
          </p:cNvPr>
          <p:cNvSpPr txBox="1"/>
          <p:nvPr/>
        </p:nvSpPr>
        <p:spPr>
          <a:xfrm>
            <a:off x="2248181" y="2219142"/>
            <a:ext cx="2072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691401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7168761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95355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8689621" y="4878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13888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10391248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457854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7936625" y="3546170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072742" y="3486316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549536" y="3485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956002C4-DA4B-5E77-E229-282B720F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12359" y="2072783"/>
            <a:ext cx="1861207" cy="18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79AD0F-FEF0-F6A8-40C4-63B57EEB6D18}"/>
              </a:ext>
            </a:extLst>
          </p:cNvPr>
          <p:cNvSpPr txBox="1"/>
          <p:nvPr/>
        </p:nvSpPr>
        <p:spPr>
          <a:xfrm>
            <a:off x="8433342" y="2211899"/>
            <a:ext cx="1476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67688" y="498666"/>
            <a:ext cx="8732066" cy="669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пірамідки»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86964F8-28B5-2D0A-448F-26389323ED60}"/>
              </a:ext>
            </a:extLst>
          </p:cNvPr>
          <p:cNvSpPr txBox="1"/>
          <p:nvPr/>
        </p:nvSpPr>
        <p:spPr>
          <a:xfrm>
            <a:off x="2342679" y="1194343"/>
            <a:ext cx="806150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Заповніть числові «пірамідки».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Кожне невідоме число є сумою двох чисел, розташованих нижче.</a:t>
            </a: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40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14232" y="448863"/>
            <a:ext cx="8732066" cy="6614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0560" y="3448862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odelo de sinal em branco com crianças felizes em fundo branco | Vetor  Grátis | Happy kids, Blank sign, Sign templates">
            <a:extLst>
              <a:ext uri="{FF2B5EF4-FFF2-40B4-BE49-F238E27FC236}">
                <a16:creationId xmlns:a16="http://schemas.microsoft.com/office/drawing/2014/main" xmlns="" id="{A3E85DE8-045A-D4CE-F11F-355BD02F6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7"/>
          <a:stretch/>
        </p:blipFill>
        <p:spPr bwMode="auto">
          <a:xfrm>
            <a:off x="1757339" y="2010953"/>
            <a:ext cx="2608147" cy="19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odelo de sinal em branco com crianças felizes em fundo branco | Vetor  Grátis | Happy kids, Blank sign, Sign templates">
            <a:extLst>
              <a:ext uri="{FF2B5EF4-FFF2-40B4-BE49-F238E27FC236}">
                <a16:creationId xmlns:a16="http://schemas.microsoft.com/office/drawing/2014/main" xmlns="" id="{C15698F4-92BF-79A4-0CDD-802A8CA76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68"/>
          <a:stretch/>
        </p:blipFill>
        <p:spPr bwMode="auto">
          <a:xfrm>
            <a:off x="7775942" y="2132530"/>
            <a:ext cx="2351210" cy="16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2CF38FE-B462-DEBB-F3EB-057369975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0467" y="2132530"/>
            <a:ext cx="1331946" cy="16836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9492D8C-FB17-E693-CB97-46F1FA5C2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6011" y="2039036"/>
            <a:ext cx="1402954" cy="1797369"/>
          </a:xfrm>
          <a:prstGeom prst="rect">
            <a:avLst/>
          </a:prstGeom>
        </p:spPr>
      </p:pic>
      <p:sp>
        <p:nvSpPr>
          <p:cNvPr id="25" name="Прямокутник 12">
            <a:extLst>
              <a:ext uri="{FF2B5EF4-FFF2-40B4-BE49-F238E27FC236}">
                <a16:creationId xmlns:a16="http://schemas.microsoft.com/office/drawing/2014/main" xmlns="" id="{0233CEFE-09DE-C154-1290-3DC7925B471E}"/>
              </a:ext>
            </a:extLst>
          </p:cNvPr>
          <p:cNvSpPr/>
          <p:nvPr/>
        </p:nvSpPr>
        <p:spPr>
          <a:xfrm>
            <a:off x="4782876" y="3116752"/>
            <a:ext cx="1018246" cy="664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D6C7416-C809-E54B-44EF-EA817C76C021}"/>
              </a:ext>
            </a:extLst>
          </p:cNvPr>
          <p:cNvSpPr txBox="1"/>
          <p:nvPr/>
        </p:nvSpPr>
        <p:spPr>
          <a:xfrm>
            <a:off x="2072286" y="3159254"/>
            <a:ext cx="71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9F8DE8-C3DC-E2EE-3601-78BAC6B0A35C}"/>
              </a:ext>
            </a:extLst>
          </p:cNvPr>
          <p:cNvSpPr txBox="1"/>
          <p:nvPr/>
        </p:nvSpPr>
        <p:spPr>
          <a:xfrm>
            <a:off x="3408726" y="3159254"/>
            <a:ext cx="71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7225DF6-F791-AEBB-CA21-69D6727AE0A2}"/>
              </a:ext>
            </a:extLst>
          </p:cNvPr>
          <p:cNvSpPr txBox="1"/>
          <p:nvPr/>
        </p:nvSpPr>
        <p:spPr>
          <a:xfrm>
            <a:off x="4954039" y="3152620"/>
            <a:ext cx="71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3363109-2CCC-A2E8-25B5-C98C95881FCB}"/>
              </a:ext>
            </a:extLst>
          </p:cNvPr>
          <p:cNvSpPr txBox="1"/>
          <p:nvPr/>
        </p:nvSpPr>
        <p:spPr>
          <a:xfrm>
            <a:off x="6546855" y="3116751"/>
            <a:ext cx="71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42675B-AF36-5ACD-FE1E-703CBE7E21F9}"/>
              </a:ext>
            </a:extLst>
          </p:cNvPr>
          <p:cNvSpPr txBox="1"/>
          <p:nvPr/>
        </p:nvSpPr>
        <p:spPr>
          <a:xfrm>
            <a:off x="7892976" y="3075974"/>
            <a:ext cx="127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E8E6DF-6D7D-A85B-453A-9A143C17152B}"/>
              </a:ext>
            </a:extLst>
          </p:cNvPr>
          <p:cNvSpPr txBox="1"/>
          <p:nvPr/>
        </p:nvSpPr>
        <p:spPr>
          <a:xfrm>
            <a:off x="9039130" y="3083179"/>
            <a:ext cx="108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1714232" y="1306352"/>
            <a:ext cx="4546235" cy="5333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000" b="1" dirty="0">
                <a:solidFill>
                  <a:srgbClr val="7030A0"/>
                </a:solidFill>
              </a:rPr>
              <a:t>Запиши числа </a:t>
            </a:r>
            <a:r>
              <a:rPr lang="uk-UA" sz="2000" b="1" dirty="0" smtClean="0">
                <a:solidFill>
                  <a:srgbClr val="7030A0"/>
                </a:solidFill>
              </a:rPr>
              <a:t>в </a:t>
            </a:r>
            <a:r>
              <a:rPr lang="uk-UA" sz="2000" b="1" dirty="0">
                <a:solidFill>
                  <a:srgbClr val="7030A0"/>
                </a:solidFill>
              </a:rPr>
              <a:t>порядку </a:t>
            </a:r>
            <a:r>
              <a:rPr lang="uk-UA" sz="2000" b="1" dirty="0" smtClean="0">
                <a:solidFill>
                  <a:srgbClr val="7030A0"/>
                </a:solidFill>
              </a:rPr>
              <a:t>збільшення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6409870" y="1197494"/>
            <a:ext cx="3953106" cy="7510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74, </a:t>
            </a:r>
            <a:r>
              <a:rPr lang="uk-UA" sz="3200" b="1" dirty="0">
                <a:solidFill>
                  <a:schemeClr val="bg1"/>
                </a:solidFill>
              </a:rPr>
              <a:t>99, </a:t>
            </a:r>
            <a:r>
              <a:rPr lang="uk-UA" sz="3200" b="1" dirty="0" smtClean="0">
                <a:solidFill>
                  <a:schemeClr val="bg1"/>
                </a:solidFill>
              </a:rPr>
              <a:t>52</a:t>
            </a:r>
            <a:r>
              <a:rPr lang="uk-UA" sz="3200" b="1" dirty="0">
                <a:solidFill>
                  <a:schemeClr val="bg1"/>
                </a:solidFill>
              </a:rPr>
              <a:t>, 81, 100, </a:t>
            </a:r>
            <a:r>
              <a:rPr lang="uk-UA" sz="3200" b="1" dirty="0" smtClean="0">
                <a:solidFill>
                  <a:schemeClr val="bg1"/>
                </a:solidFill>
              </a:rPr>
              <a:t>63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1032804" y="4116942"/>
            <a:ext cx="2579716" cy="10320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Продовж ряд чисел. Яка закономірність в ряду чисел?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3817895" y="4232096"/>
            <a:ext cx="2918335" cy="7510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1  11  21  31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6037764" y="4235033"/>
            <a:ext cx="3742478" cy="7510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41  51  61  71  81  91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2947165" y="5257801"/>
            <a:ext cx="6626604" cy="4938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Які числа утворяться, якщо зменшимо кожне число на 1? 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6" grpId="0"/>
      <p:bldP spid="32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100704" y="459098"/>
            <a:ext cx="8707026" cy="6294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4000" b="1" dirty="0" smtClean="0">
                <a:solidFill>
                  <a:schemeClr val="bg1"/>
                </a:solidFill>
              </a:rPr>
              <a:t>діяльності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D02BD407-57C2-3A39-1537-062C0D64D436}"/>
              </a:ext>
            </a:extLst>
          </p:cNvPr>
          <p:cNvSpPr/>
          <p:nvPr/>
        </p:nvSpPr>
        <p:spPr>
          <a:xfrm>
            <a:off x="2514606" y="4168216"/>
            <a:ext cx="8833286" cy="1111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Одного разу Карлсон та Малюк гралися на даху і рахували цукеркові запаси Карлсона. Карлсон стверджує, що він нарахував більше цукерок, бо в нього їх 10, а в Малюка всього 1 десяток. Чи має рацію наш ласунчик?</a:t>
            </a:r>
          </a:p>
        </p:txBody>
      </p:sp>
      <p:pic>
        <p:nvPicPr>
          <p:cNvPr id="48" name="Picture 6" descr="Mr Peabody Stickers | Redbubble">
            <a:extLst>
              <a:ext uri="{FF2B5EF4-FFF2-40B4-BE49-F238E27FC236}">
                <a16:creationId xmlns:a16="http://schemas.microsoft.com/office/drawing/2014/main" xmlns="" id="{1B3074FB-E867-1EB2-F28E-96BDBC545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5609" y="3624942"/>
            <a:ext cx="1978328" cy="2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Любимые мультфильмы | Мультимир">
            <a:extLst>
              <a:ext uri="{FF2B5EF4-FFF2-40B4-BE49-F238E27FC236}">
                <a16:creationId xmlns:a16="http://schemas.microsoft.com/office/drawing/2014/main" xmlns="" id="{54F90FDB-684D-C3E8-8D64-F6F6A752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66" y="1291027"/>
            <a:ext cx="3981140" cy="261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4FD58619-330B-8D01-6EA1-A13AACAD4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7802663">
            <a:off x="1766662" y="1303605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CFF76A6F-9580-0EC5-5604-73A593B49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9915895" y="2751723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0AFD4077-D0D8-64DE-F761-DB96F38FC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8189640" y="2681202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D631363E-E9CF-32C3-84D5-435F2385B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8683678" y="2669894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8BB9ADEA-F903-C282-E4C6-8469F7335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9033114" y="2684104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76388D9A-C13A-A70E-A73E-3EB1F35D5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9425526" y="2684104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395A7AB5-3157-F9C2-360A-EA91E6C83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9159444" y="1569961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91C59255-CBBF-5954-4DAD-E73BF4522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8787086" y="1605175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DEDBADE2-54B0-DDEB-528B-03FF8D73B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8432363" y="1605175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9B57FA9B-F39C-4A13-395E-EB13B9FC2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8016443" y="1637579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59FB387F-2310-9241-D2DB-8BF246295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0"/>
          <a:stretch/>
        </p:blipFill>
        <p:spPr bwMode="auto">
          <a:xfrm rot="15865514">
            <a:off x="9631471" y="1614734"/>
            <a:ext cx="1073881" cy="4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3A0C2F71-5360-9F5D-20D3-EF96ED27A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7948363">
            <a:off x="2245566" y="1915023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210370C5-EFB3-B15D-FFE0-200665813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2245087">
            <a:off x="3082506" y="1333129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B67080C9-BD91-487C-FD44-82FF75086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5865514">
            <a:off x="1368596" y="2435202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4309BBDE-6C69-46CD-F807-AD1711613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5865514">
            <a:off x="2684440" y="2418513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8476CBD7-33E5-48D8-1B00-B06F0F0CD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0800000">
            <a:off x="4477861" y="1469693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E4F17746-B696-5872-BBDB-403D0FF4B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5865514">
            <a:off x="1998964" y="3027615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2173A56A-3DE4-E0F7-D0D5-AADE79E28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8049067">
            <a:off x="4021676" y="2725337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A4FB1AD8-FCD7-47B4-E190-0A29907C8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5865514">
            <a:off x="3623610" y="2132545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Soloveika Альбом «клипарт / Продукты / Конфеты, Шоколад» - Candy Clipart  Png - (800x724) Png Clipart Download">
            <a:extLst>
              <a:ext uri="{FF2B5EF4-FFF2-40B4-BE49-F238E27FC236}">
                <a16:creationId xmlns:a16="http://schemas.microsoft.com/office/drawing/2014/main" xmlns="" id="{86A76F3B-FC34-2EA1-69E6-51452E4FE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/>
          <a:stretch/>
        </p:blipFill>
        <p:spPr bwMode="auto">
          <a:xfrm rot="15985600">
            <a:off x="858311" y="1803324"/>
            <a:ext cx="1359053" cy="6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39CDE4F-D6D2-5429-5A50-A89944A0A499}"/>
              </a:ext>
            </a:extLst>
          </p:cNvPr>
          <p:cNvSpPr txBox="1"/>
          <p:nvPr/>
        </p:nvSpPr>
        <p:spPr>
          <a:xfrm>
            <a:off x="6454217" y="3460330"/>
            <a:ext cx="809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10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C4273995-32F9-3375-CA4C-4CBBE5871844}"/>
              </a:ext>
            </a:extLst>
          </p:cNvPr>
          <p:cNvSpPr/>
          <p:nvPr/>
        </p:nvSpPr>
        <p:spPr>
          <a:xfrm>
            <a:off x="2590925" y="5427223"/>
            <a:ext cx="8756967" cy="7776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Яка цифра в записі числа «десять» показує, що в цьому числі 1 десяток?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 </a:t>
            </a:r>
            <a:r>
              <a:rPr lang="uk-UA" sz="2000" b="1" dirty="0">
                <a:solidFill>
                  <a:srgbClr val="7030A0"/>
                </a:solidFill>
              </a:rPr>
              <a:t>якому місці вона стоїть? </a:t>
            </a:r>
            <a:r>
              <a:rPr lang="uk-UA" sz="2000" b="1" dirty="0" smtClean="0">
                <a:solidFill>
                  <a:srgbClr val="7030A0"/>
                </a:solidFill>
              </a:rPr>
              <a:t>Що </a:t>
            </a:r>
            <a:r>
              <a:rPr lang="uk-UA" sz="2000" b="1" dirty="0">
                <a:solidFill>
                  <a:srgbClr val="7030A0"/>
                </a:solidFill>
              </a:rPr>
              <a:t>позначає в числі 10 цифра 0?</a:t>
            </a:r>
          </a:p>
        </p:txBody>
      </p:sp>
    </p:spTree>
    <p:extLst>
      <p:ext uri="{BB962C8B-B14F-4D97-AF65-F5344CB8AC3E}">
        <p14:creationId xmlns:p14="http://schemas.microsoft.com/office/powerpoint/2010/main" val="20450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97562" y="494528"/>
            <a:ext cx="8732066" cy="8661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194" y="1733920"/>
            <a:ext cx="546207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</a:t>
            </a:r>
            <a:r>
              <a:rPr lang="uk-UA" sz="2800" b="1" dirty="0" smtClean="0">
                <a:solidFill>
                  <a:schemeClr val="bg1"/>
                </a:solidFill>
              </a:rPr>
              <a:t>повторимо, </a:t>
            </a:r>
            <a:r>
              <a:rPr lang="uk-UA" sz="2800" b="1" dirty="0">
                <a:solidFill>
                  <a:schemeClr val="bg1"/>
                </a:solidFill>
              </a:rPr>
              <a:t>що таке круглі числа. </a:t>
            </a:r>
            <a:r>
              <a:rPr lang="uk-UA" sz="2800" b="1" dirty="0" smtClean="0">
                <a:solidFill>
                  <a:schemeClr val="bg1"/>
                </a:solidFill>
              </a:rPr>
              <a:t>А </a:t>
            </a:r>
            <a:r>
              <a:rPr lang="uk-UA" sz="2800" b="1" dirty="0">
                <a:solidFill>
                  <a:schemeClr val="bg1"/>
                </a:solidFill>
              </a:rPr>
              <a:t>також навчимося виконувати з такими числами арифметичні дії — додавання та віднімання.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58823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13147</TotalTime>
  <Words>620</Words>
  <Application>Microsoft Office PowerPoint</Application>
  <PresentationFormat>Произвольный</PresentationFormat>
  <Paragraphs>180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1359</cp:revision>
  <dcterms:created xsi:type="dcterms:W3CDTF">2018-01-05T16:38:53Z</dcterms:created>
  <dcterms:modified xsi:type="dcterms:W3CDTF">2024-04-11T07:04:52Z</dcterms:modified>
</cp:coreProperties>
</file>