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8" r:id="rId2"/>
    <p:sldId id="1206" r:id="rId3"/>
    <p:sldId id="1207" r:id="rId4"/>
    <p:sldId id="1194" r:id="rId5"/>
    <p:sldId id="1203" r:id="rId6"/>
    <p:sldId id="1090" r:id="rId7"/>
    <p:sldId id="1151" r:id="rId8"/>
    <p:sldId id="1159" r:id="rId9"/>
    <p:sldId id="1198" r:id="rId10"/>
    <p:sldId id="1199" r:id="rId11"/>
    <p:sldId id="1075" r:id="rId12"/>
    <p:sldId id="1205" r:id="rId13"/>
    <p:sldId id="352" r:id="rId1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Василь Цупа" initials="ВЦ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F61BD"/>
    <a:srgbClr val="FF66FF"/>
    <a:srgbClr val="CC00CC"/>
    <a:srgbClr val="295FFF"/>
    <a:srgbClr val="78B64E"/>
    <a:srgbClr val="F5F6F9"/>
    <a:srgbClr val="F7F8FB"/>
    <a:srgbClr val="FCFCFE"/>
    <a:srgbClr val="FF5050"/>
    <a:srgbClr val="F0F2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E8B1032C-EA38-4F05-BA0D-38AFFFC7BED3}" styleName="Светлый стиль 3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16D9F66E-5EB9-4882-86FB-DCBF35E3C3E4}" styleName="Средний стиль 4 —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3463" autoAdjust="0"/>
    <p:restoredTop sz="94660"/>
  </p:normalViewPr>
  <p:slideViewPr>
    <p:cSldViewPr snapToGrid="0">
      <p:cViewPr varScale="1">
        <p:scale>
          <a:sx n="88" d="100"/>
          <a:sy n="88" d="100"/>
        </p:scale>
        <p:origin x="-180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2BE04B-0FEE-474E-98E3-E5C059B0E3D6}" type="datetimeFigureOut">
              <a:rPr lang="ru-RU" smtClean="0"/>
              <a:t>28.04.2024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08AAFC-F45B-4763-9C1F-8029DFCE03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9451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08AAFC-F45B-4763-9C1F-8029DFCE03FE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30782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2268244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26D62-0A69-489C-AD8A-DBBB454FE69F}" type="datetime1">
              <a:rPr lang="uk-UA" smtClean="0"/>
              <a:t>28.04.2024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5242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41F5A-B942-463D-BFFB-A6C0BF2A95D9}" type="datetime1">
              <a:rPr lang="uk-UA" smtClean="0"/>
              <a:t>28.04.2024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6421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F5CA3-AACC-4614-BF69-00E689DA5E5C}" type="datetime1">
              <a:rPr lang="uk-UA" smtClean="0"/>
              <a:t>28.04.2024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8756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57AFC-C01B-4F35-8E90-7CDC7BDC9F41}" type="datetime1">
              <a:rPr lang="uk-UA" smtClean="0"/>
              <a:t>28.04.2024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9445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57DF8-A1C4-4191-9BCE-6255C9741248}" type="datetime1">
              <a:rPr lang="uk-UA" smtClean="0"/>
              <a:t>28.04.2024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0646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B527B-8C9A-436C-98CD-9931061FA41E}" type="datetime1">
              <a:rPr lang="uk-UA" smtClean="0"/>
              <a:t>28.04.2024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3066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2E25-D864-431C-9803-DC1DF816B3B2}" type="datetime1">
              <a:rPr lang="uk-UA" smtClean="0"/>
              <a:t>28.04.2024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9923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1627C-B8CA-44C8-AA80-F38F7E2DC942}" type="datetime1">
              <a:rPr lang="uk-UA" smtClean="0"/>
              <a:t>28.04.2024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1058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8820F-613B-4084-A210-F6071CA8AA12}" type="datetime1">
              <a:rPr lang="uk-UA" smtClean="0"/>
              <a:t>28.04.2024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9499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3D5AF-C886-45A1-B5DC-5A526CB61C15}" type="datetime1">
              <a:rPr lang="uk-UA" smtClean="0"/>
              <a:t>28.04.2024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2121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D2A21-8E22-4A57-9D96-C14531AB525D}" type="datetime1">
              <a:rPr lang="uk-UA" smtClean="0"/>
              <a:t>28.04.2024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1652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FBF2D6-4F70-474E-8189-F1C29A9FD449}" type="datetime1">
              <a:rPr lang="uk-UA" smtClean="0"/>
              <a:t>28.04.2024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610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33.jpe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learningapps.org/watch?v=phe9oaz3c23" TargetMode="External"/><Relationship Id="rId5" Type="http://schemas.microsoft.com/office/2007/relationships/hdphoto" Target="../media/hdphoto3.wdp"/><Relationship Id="rId4" Type="http://schemas.openxmlformats.org/officeDocument/2006/relationships/image" Target="../media/image34.png"/><Relationship Id="rId9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077687" y="4267120"/>
            <a:ext cx="9960428" cy="173664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solidFill>
                  <a:schemeClr val="bg1"/>
                </a:solidFill>
              </a:rPr>
              <a:t>Слова, </a:t>
            </a:r>
            <a:r>
              <a:rPr lang="ru-RU" sz="4800" b="1" dirty="0" err="1">
                <a:solidFill>
                  <a:schemeClr val="bg1"/>
                </a:solidFill>
              </a:rPr>
              <a:t>які</a:t>
            </a:r>
            <a:r>
              <a:rPr lang="ru-RU" sz="4800" b="1" dirty="0">
                <a:solidFill>
                  <a:schemeClr val="bg1"/>
                </a:solidFill>
              </a:rPr>
              <a:t> </a:t>
            </a:r>
            <a:r>
              <a:rPr lang="ru-RU" sz="4800" b="1" dirty="0" err="1">
                <a:solidFill>
                  <a:schemeClr val="bg1"/>
                </a:solidFill>
              </a:rPr>
              <a:t>відповідають</a:t>
            </a:r>
            <a:r>
              <a:rPr lang="ru-RU" sz="4800" b="1" dirty="0">
                <a:solidFill>
                  <a:schemeClr val="bg1"/>
                </a:solidFill>
              </a:rPr>
              <a:t> на </a:t>
            </a:r>
            <a:r>
              <a:rPr lang="ru-RU" sz="4800" b="1" dirty="0" err="1">
                <a:solidFill>
                  <a:schemeClr val="bg1"/>
                </a:solidFill>
              </a:rPr>
              <a:t>питання</a:t>
            </a:r>
            <a:r>
              <a:rPr lang="ru-RU" sz="4800" b="1" dirty="0">
                <a:solidFill>
                  <a:schemeClr val="bg1"/>
                </a:solidFill>
              </a:rPr>
              <a:t> </a:t>
            </a:r>
            <a:r>
              <a:rPr lang="ru-RU" sz="4800" b="1" dirty="0" err="1">
                <a:solidFill>
                  <a:schemeClr val="bg1"/>
                </a:solidFill>
              </a:rPr>
              <a:t>що</a:t>
            </a:r>
            <a:r>
              <a:rPr lang="ru-RU" sz="4800" b="1" dirty="0">
                <a:solidFill>
                  <a:schemeClr val="bg1"/>
                </a:solidFill>
              </a:rPr>
              <a:t> робить? </a:t>
            </a:r>
            <a:r>
              <a:rPr lang="ru-RU" sz="4800" b="1" dirty="0" err="1">
                <a:solidFill>
                  <a:schemeClr val="bg1"/>
                </a:solidFill>
              </a:rPr>
              <a:t>що</a:t>
            </a:r>
            <a:r>
              <a:rPr lang="ru-RU" sz="4800" b="1" dirty="0">
                <a:solidFill>
                  <a:schemeClr val="bg1"/>
                </a:solidFill>
              </a:rPr>
              <a:t> </a:t>
            </a:r>
            <a:r>
              <a:rPr lang="ru-RU" sz="4800" b="1" dirty="0" err="1">
                <a:solidFill>
                  <a:schemeClr val="bg1"/>
                </a:solidFill>
              </a:rPr>
              <a:t>роблять</a:t>
            </a:r>
            <a:r>
              <a:rPr lang="ru-RU" sz="4800" b="1" dirty="0">
                <a:solidFill>
                  <a:schemeClr val="bg1"/>
                </a:solidFill>
              </a:rPr>
              <a:t>?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944531" y="1091902"/>
            <a:ext cx="4093584" cy="200906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Навчання грамоти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Письмо</a:t>
            </a:r>
          </a:p>
          <a:p>
            <a:pPr algn="ctr"/>
            <a:r>
              <a:rPr lang="uk-UA" sz="2800" b="1" dirty="0" err="1" smtClean="0">
                <a:solidFill>
                  <a:schemeClr val="bg1"/>
                </a:solidFill>
              </a:rPr>
              <a:t>Післябукварний</a:t>
            </a:r>
            <a:r>
              <a:rPr lang="uk-UA" sz="2800" b="1" dirty="0" smtClean="0">
                <a:solidFill>
                  <a:schemeClr val="bg1"/>
                </a:solidFill>
              </a:rPr>
              <a:t> період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Урок</a:t>
            </a:r>
            <a:r>
              <a:rPr lang="en-US" sz="2800" b="1" dirty="0" smtClean="0">
                <a:solidFill>
                  <a:schemeClr val="bg1"/>
                </a:solidFill>
              </a:rPr>
              <a:t> </a:t>
            </a:r>
            <a:r>
              <a:rPr lang="uk-UA" sz="2800" b="1" dirty="0" smtClean="0">
                <a:solidFill>
                  <a:schemeClr val="bg1"/>
                </a:solidFill>
              </a:rPr>
              <a:t>112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D:\Картинки до тестів\детские  картинки\1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687" y="1091902"/>
            <a:ext cx="4136482" cy="2957584"/>
          </a:xfrm>
          <a:prstGeom prst="roundRect">
            <a:avLst/>
          </a:prstGeom>
          <a:noFill/>
          <a:ln w="381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857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233889" y="494528"/>
            <a:ext cx="9811968" cy="115800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Вправа «Хто що робить?».</a:t>
            </a:r>
            <a:r>
              <a:rPr lang="ru-RU" sz="3600" b="1" dirty="0">
                <a:solidFill>
                  <a:schemeClr val="bg1"/>
                </a:solidFill>
              </a:rPr>
              <a:t> </a:t>
            </a:r>
            <a:r>
              <a:rPr lang="ru-RU" sz="3600" b="1" dirty="0" err="1" smtClean="0">
                <a:solidFill>
                  <a:schemeClr val="bg1"/>
                </a:solidFill>
              </a:rPr>
              <a:t>Поєднай</a:t>
            </a:r>
            <a:r>
              <a:rPr lang="ru-RU" sz="3600" b="1" dirty="0" smtClean="0">
                <a:solidFill>
                  <a:schemeClr val="bg1"/>
                </a:solidFill>
              </a:rPr>
              <a:t> </a:t>
            </a:r>
            <a:r>
              <a:rPr lang="ru-RU" sz="3600" b="1" dirty="0">
                <a:solidFill>
                  <a:schemeClr val="bg1"/>
                </a:solidFill>
              </a:rPr>
              <a:t>слова </a:t>
            </a:r>
            <a:endParaRPr lang="ru-RU" sz="3600" b="1" dirty="0" smtClean="0">
              <a:solidFill>
                <a:schemeClr val="bg1"/>
              </a:solidFill>
            </a:endParaRPr>
          </a:p>
          <a:p>
            <a:pPr algn="ctr"/>
            <a:r>
              <a:rPr lang="ru-RU" sz="3600" b="1" dirty="0" smtClean="0">
                <a:solidFill>
                  <a:schemeClr val="bg1"/>
                </a:solidFill>
              </a:rPr>
              <a:t>у </a:t>
            </a:r>
            <a:r>
              <a:rPr lang="ru-RU" sz="3600" b="1" dirty="0">
                <a:solidFill>
                  <a:schemeClr val="bg1"/>
                </a:solidFill>
              </a:rPr>
              <a:t>пари. </a:t>
            </a:r>
            <a:r>
              <a:rPr lang="ru-RU" sz="3600" b="1" dirty="0" err="1">
                <a:solidFill>
                  <a:schemeClr val="bg1"/>
                </a:solidFill>
              </a:rPr>
              <a:t>Хто</a:t>
            </a:r>
            <a:r>
              <a:rPr lang="ru-RU" sz="3600" b="1" dirty="0">
                <a:solidFill>
                  <a:schemeClr val="bg1"/>
                </a:solidFill>
              </a:rPr>
              <a:t> </a:t>
            </a:r>
            <a:r>
              <a:rPr lang="ru-RU" sz="3600" b="1" dirty="0" err="1">
                <a:solidFill>
                  <a:schemeClr val="bg1"/>
                </a:solidFill>
              </a:rPr>
              <a:t>що</a:t>
            </a:r>
            <a:r>
              <a:rPr lang="ru-RU" sz="3600" b="1" dirty="0">
                <a:solidFill>
                  <a:schemeClr val="bg1"/>
                </a:solidFill>
              </a:rPr>
              <a:t> </a:t>
            </a:r>
            <a:r>
              <a:rPr lang="ru-RU" sz="3600" b="1" dirty="0" err="1">
                <a:solidFill>
                  <a:schemeClr val="bg1"/>
                </a:solidFill>
              </a:rPr>
              <a:t>робить</a:t>
            </a:r>
            <a:r>
              <a:rPr lang="ru-RU" sz="3600" b="1" dirty="0">
                <a:solidFill>
                  <a:schemeClr val="bg1"/>
                </a:solidFill>
              </a:rPr>
              <a:t>?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6" name="AutoShape 8" descr="Lenagold - Клипарт - Кошк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1857" y="3818626"/>
            <a:ext cx="3048000" cy="3048000"/>
          </a:xfrm>
          <a:prstGeom prst="rect">
            <a:avLst/>
          </a:prstGeom>
        </p:spPr>
      </p:pic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592037"/>
              </p:ext>
            </p:extLst>
          </p:nvPr>
        </p:nvGraphicFramePr>
        <p:xfrm>
          <a:off x="746887" y="1696600"/>
          <a:ext cx="8397113" cy="4662572"/>
        </p:xfrm>
        <a:graphic>
          <a:graphicData uri="http://schemas.openxmlformats.org/drawingml/2006/table">
            <a:tbl>
              <a:tblPr/>
              <a:tblGrid>
                <a:gridCol w="270267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82953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864905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774102">
                <a:tc>
                  <a:txBody>
                    <a:bodyPr/>
                    <a:lstStyle/>
                    <a:p>
                      <a:r>
                        <a:rPr lang="ru-RU" sz="4000" b="1" dirty="0" err="1">
                          <a:solidFill>
                            <a:srgbClr val="0070C0"/>
                          </a:solidFill>
                        </a:rPr>
                        <a:t>заєць</a:t>
                      </a:r>
                      <a:endParaRPr lang="ru-RU" sz="4000" b="1" dirty="0">
                        <a:solidFill>
                          <a:srgbClr val="0070C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4000" b="1" dirty="0">
                        <a:solidFill>
                          <a:srgbClr val="0070C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4000" b="1" dirty="0" err="1">
                          <a:solidFill>
                            <a:srgbClr val="0070C0"/>
                          </a:solidFill>
                        </a:rPr>
                        <a:t>повзе</a:t>
                      </a:r>
                      <a:endParaRPr lang="ru-RU" sz="4000" b="1" dirty="0">
                        <a:solidFill>
                          <a:srgbClr val="0070C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777694">
                <a:tc>
                  <a:txBody>
                    <a:bodyPr/>
                    <a:lstStyle/>
                    <a:p>
                      <a:r>
                        <a:rPr lang="ru-RU" sz="4000" b="1" dirty="0" err="1" smtClean="0">
                          <a:solidFill>
                            <a:srgbClr val="0070C0"/>
                          </a:solidFill>
                        </a:rPr>
                        <a:t>вуж</a:t>
                      </a:r>
                      <a:endParaRPr lang="ru-RU" sz="4000" b="1" dirty="0">
                        <a:solidFill>
                          <a:srgbClr val="0070C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4000" b="1" dirty="0">
                        <a:solidFill>
                          <a:srgbClr val="0070C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4000" b="1" dirty="0" err="1" smtClean="0">
                          <a:solidFill>
                            <a:srgbClr val="0070C0"/>
                          </a:solidFill>
                        </a:rPr>
                        <a:t>літає</a:t>
                      </a:r>
                      <a:endParaRPr lang="ru-RU" sz="4000" b="1" dirty="0">
                        <a:solidFill>
                          <a:srgbClr val="0070C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777694">
                <a:tc>
                  <a:txBody>
                    <a:bodyPr/>
                    <a:lstStyle/>
                    <a:p>
                      <a:r>
                        <a:rPr lang="ru-RU" sz="4000" b="1" dirty="0" err="1">
                          <a:solidFill>
                            <a:srgbClr val="0070C0"/>
                          </a:solidFill>
                        </a:rPr>
                        <a:t>кінь</a:t>
                      </a:r>
                      <a:endParaRPr lang="ru-RU" sz="4000" b="1" dirty="0">
                        <a:solidFill>
                          <a:srgbClr val="0070C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4000" b="1" dirty="0">
                        <a:solidFill>
                          <a:srgbClr val="0070C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4000" b="1" dirty="0" err="1" smtClean="0">
                          <a:solidFill>
                            <a:srgbClr val="0070C0"/>
                          </a:solidFill>
                        </a:rPr>
                        <a:t>плаває</a:t>
                      </a:r>
                      <a:endParaRPr lang="ru-RU" sz="4000" b="1" dirty="0">
                        <a:solidFill>
                          <a:srgbClr val="0070C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777694">
                <a:tc>
                  <a:txBody>
                    <a:bodyPr/>
                    <a:lstStyle/>
                    <a:p>
                      <a:r>
                        <a:rPr lang="ru-RU" sz="4000" b="1" dirty="0">
                          <a:solidFill>
                            <a:srgbClr val="0070C0"/>
                          </a:solidFill>
                        </a:rPr>
                        <a:t>зозуля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4000" b="1" dirty="0">
                        <a:solidFill>
                          <a:srgbClr val="0070C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4000" b="1" dirty="0" err="1" smtClean="0">
                          <a:solidFill>
                            <a:srgbClr val="0070C0"/>
                          </a:solidFill>
                        </a:rPr>
                        <a:t>біжить</a:t>
                      </a:r>
                      <a:endParaRPr lang="ru-RU" sz="4000" b="1" dirty="0">
                        <a:solidFill>
                          <a:srgbClr val="0070C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777694">
                <a:tc>
                  <a:txBody>
                    <a:bodyPr/>
                    <a:lstStyle/>
                    <a:p>
                      <a:r>
                        <a:rPr lang="ru-RU" sz="4000" b="1" dirty="0" err="1" smtClean="0">
                          <a:solidFill>
                            <a:srgbClr val="0070C0"/>
                          </a:solidFill>
                        </a:rPr>
                        <a:t>синиця</a:t>
                      </a:r>
                      <a:endParaRPr lang="ru-RU" sz="4000" b="1" dirty="0">
                        <a:solidFill>
                          <a:srgbClr val="0070C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4000" b="1" dirty="0">
                        <a:solidFill>
                          <a:srgbClr val="0070C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4000" b="1" dirty="0" err="1">
                          <a:solidFill>
                            <a:srgbClr val="0070C0"/>
                          </a:solidFill>
                        </a:rPr>
                        <a:t>кує</a:t>
                      </a:r>
                      <a:endParaRPr lang="ru-RU" sz="4000" b="1" dirty="0">
                        <a:solidFill>
                          <a:srgbClr val="0070C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777694">
                <a:tc>
                  <a:txBody>
                    <a:bodyPr/>
                    <a:lstStyle/>
                    <a:p>
                      <a:r>
                        <a:rPr lang="ru-RU" sz="4000" b="1" dirty="0" smtClean="0">
                          <a:solidFill>
                            <a:srgbClr val="0070C0"/>
                          </a:solidFill>
                        </a:rPr>
                        <a:t>карась</a:t>
                      </a:r>
                      <a:endParaRPr lang="ru-RU" sz="4000" b="1" dirty="0">
                        <a:solidFill>
                          <a:srgbClr val="0070C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4000" b="1" dirty="0">
                        <a:solidFill>
                          <a:srgbClr val="0070C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4000" b="1" dirty="0" err="1">
                          <a:solidFill>
                            <a:srgbClr val="0070C0"/>
                          </a:solidFill>
                        </a:rPr>
                        <a:t>стрибає</a:t>
                      </a:r>
                      <a:endParaRPr lang="ru-RU" sz="4000" b="1" dirty="0">
                        <a:solidFill>
                          <a:srgbClr val="0070C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  <p:cxnSp>
        <p:nvCxnSpPr>
          <p:cNvPr id="11" name="Прямая соединительная линия 10"/>
          <p:cNvCxnSpPr/>
          <p:nvPr/>
        </p:nvCxnSpPr>
        <p:spPr>
          <a:xfrm>
            <a:off x="3547872" y="2225341"/>
            <a:ext cx="2775590" cy="3800886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 flipV="1">
            <a:off x="3415670" y="2225341"/>
            <a:ext cx="2907792" cy="815402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3415670" y="3679634"/>
            <a:ext cx="2907792" cy="782197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>
            <a:off x="3481771" y="4383832"/>
            <a:ext cx="2841691" cy="84301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 flipV="1">
            <a:off x="3415670" y="2852563"/>
            <a:ext cx="2907792" cy="243633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/>
          <p:nvPr/>
        </p:nvCxnSpPr>
        <p:spPr>
          <a:xfrm flipV="1">
            <a:off x="3415670" y="3818626"/>
            <a:ext cx="2819877" cy="2207601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91294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602996" y="636044"/>
            <a:ext cx="8732066" cy="85529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Вправа «Мікрофон</a:t>
            </a:r>
            <a:r>
              <a:rPr lang="uk-UA" sz="4000" b="1" dirty="0">
                <a:solidFill>
                  <a:schemeClr val="bg1"/>
                </a:solidFill>
              </a:rPr>
              <a:t>»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012941" y="1793308"/>
            <a:ext cx="4771829" cy="403187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 </a:t>
            </a:r>
            <a:r>
              <a:rPr lang="ru-RU" sz="3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якими</a:t>
            </a:r>
            <a:r>
              <a:rPr lang="ru-RU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словами </a:t>
            </a:r>
            <a:r>
              <a:rPr lang="ru-RU" sz="3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ознайомились</a:t>
            </a:r>
            <a:r>
              <a:rPr lang="ru-RU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на </a:t>
            </a:r>
            <a:r>
              <a:rPr lang="ru-RU" sz="3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уроці</a:t>
            </a:r>
            <a:r>
              <a:rPr lang="ru-RU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 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32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Назви</a:t>
            </a:r>
            <a:r>
              <a:rPr lang="ru-RU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 </a:t>
            </a:r>
            <a:r>
              <a:rPr lang="ru-RU" sz="3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кілька</a:t>
            </a:r>
            <a:r>
              <a:rPr lang="ru-RU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слів</a:t>
            </a:r>
            <a:r>
              <a:rPr lang="ru-RU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3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які</a:t>
            </a:r>
            <a:r>
              <a:rPr lang="ru-RU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відповідають</a:t>
            </a:r>
            <a:r>
              <a:rPr lang="ru-RU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на </a:t>
            </a:r>
            <a:r>
              <a:rPr lang="ru-RU" sz="3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питання</a:t>
            </a:r>
            <a:r>
              <a:rPr lang="ru-RU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що</a:t>
            </a:r>
            <a:r>
              <a:rPr lang="ru-RU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робить</a:t>
            </a:r>
            <a:r>
              <a:rPr lang="ru-RU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?, </a:t>
            </a:r>
            <a:r>
              <a:rPr lang="ru-RU" sz="3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потім</a:t>
            </a:r>
            <a:r>
              <a:rPr lang="ru-RU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на </a:t>
            </a:r>
            <a:r>
              <a:rPr lang="ru-RU" sz="3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питання</a:t>
            </a:r>
            <a:r>
              <a:rPr lang="ru-RU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sz="32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</a:t>
            </a:r>
            <a:r>
              <a:rPr lang="ru-RU" sz="32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що</a:t>
            </a:r>
            <a:r>
              <a:rPr lang="ru-RU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роблять</a:t>
            </a:r>
            <a:r>
              <a:rPr lang="ru-RU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 </a:t>
            </a:r>
            <a:endParaRPr lang="uk-UA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1" t="7258" r="4332" b="9742"/>
          <a:stretch/>
        </p:blipFill>
        <p:spPr>
          <a:xfrm>
            <a:off x="759677" y="1982045"/>
            <a:ext cx="3029614" cy="365440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030" t="22565" r="14586"/>
          <a:stretch/>
        </p:blipFill>
        <p:spPr>
          <a:xfrm>
            <a:off x="8784770" y="2188049"/>
            <a:ext cx="2748991" cy="3448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845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4">
            <a:extLst>
              <a:ext uri="{FF2B5EF4-FFF2-40B4-BE49-F238E27FC236}">
                <a16:creationId xmlns="" xmlns:a16="http://schemas.microsoft.com/office/drawing/2014/main" id="{6F18290F-02C1-493B-B24A-343BB9484D7F}"/>
              </a:ext>
            </a:extLst>
          </p:cNvPr>
          <p:cNvSpPr/>
          <p:nvPr/>
        </p:nvSpPr>
        <p:spPr>
          <a:xfrm>
            <a:off x="1175657" y="646929"/>
            <a:ext cx="9607138" cy="90972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Рефлексія. </a:t>
            </a:r>
            <a:r>
              <a:rPr lang="uk-UA" sz="4000" b="1" dirty="0" smtClean="0">
                <a:solidFill>
                  <a:schemeClr val="bg1"/>
                </a:solidFill>
              </a:rPr>
              <a:t>«</a:t>
            </a:r>
            <a:r>
              <a:rPr lang="uk-UA" sz="4000" b="1" dirty="0">
                <a:solidFill>
                  <a:schemeClr val="bg1"/>
                </a:solidFill>
              </a:rPr>
              <a:t>Ранець-м'ясорубка-кошик»</a:t>
            </a:r>
          </a:p>
        </p:txBody>
      </p:sp>
      <p:pic>
        <p:nvPicPr>
          <p:cNvPr id="21506" name="Picture 2" descr="Мультфильм школьный рюкзак дает большие пальцы | Премиум векторы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57942" y="1895338"/>
            <a:ext cx="3041907" cy="2648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 descr="Векторный мультфильм кухни мясорубки Клипарт Изображение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5362" y="2035905"/>
            <a:ext cx="2774030" cy="2367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 descr="SHOPPING CART GREEN vector icon | SVG(VECTOR):Domínio público ..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4003" y="1795902"/>
            <a:ext cx="2953259" cy="2607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404257" y="4630735"/>
            <a:ext cx="2471057" cy="120032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Корисні </a:t>
            </a:r>
          </a:p>
          <a:p>
            <a:pPr algn="ctr"/>
            <a:r>
              <a:rPr lang="uk-UA" sz="3600" b="1" dirty="0">
                <a:solidFill>
                  <a:schemeClr val="bg1"/>
                </a:solidFill>
              </a:rPr>
              <a:t>знання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350043" y="4630734"/>
            <a:ext cx="3258366" cy="120032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Над цим варто замислитися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118831" y="4565704"/>
            <a:ext cx="2768431" cy="1200329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Це мені  потрібно</a:t>
            </a:r>
            <a:endParaRPr lang="ru-RU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1184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Дети с помощью планшета с иконками образования Бесплатные векторы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2621" y="2515995"/>
            <a:ext cx="4530953" cy="3959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4"/>
          <p:cNvSpPr/>
          <p:nvPr/>
        </p:nvSpPr>
        <p:spPr>
          <a:xfrm>
            <a:off x="2041693" y="407565"/>
            <a:ext cx="8811364" cy="83340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uk-UA" sz="4000" b="1" dirty="0">
                <a:solidFill>
                  <a:schemeClr val="bg1"/>
                </a:solidFill>
              </a:rPr>
              <a:t>Online </a:t>
            </a:r>
            <a:r>
              <a:rPr lang="uk-UA" altLang="uk-UA" sz="4000" b="1" dirty="0">
                <a:solidFill>
                  <a:schemeClr val="bg1"/>
                </a:solidFill>
              </a:rPr>
              <a:t>завдання</a:t>
            </a:r>
            <a:endParaRPr lang="en-US" altLang="uk-UA" sz="4000" b="1" dirty="0">
              <a:solidFill>
                <a:schemeClr val="bg1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A0166A2E-11B6-9924-13BC-3EA377A2E6B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10"/>
          <a:stretch/>
        </p:blipFill>
        <p:spPr>
          <a:xfrm>
            <a:off x="9415902" y="1870364"/>
            <a:ext cx="2598052" cy="4538966"/>
          </a:xfrm>
          <a:prstGeom prst="rect">
            <a:avLst/>
          </a:prstGeom>
        </p:spPr>
      </p:pic>
      <p:pic>
        <p:nvPicPr>
          <p:cNvPr id="7" name="Рисунок 6">
            <a:hlinkClick r:id="rId6"/>
            <a:extLst>
              <a:ext uri="{FF2B5EF4-FFF2-40B4-BE49-F238E27FC236}">
                <a16:creationId xmlns="" xmlns:a16="http://schemas.microsoft.com/office/drawing/2014/main" id="{AE1BDFF9-2805-3F10-36E3-965C7681E7D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597" t="13192" r="17996" b="19677"/>
          <a:stretch/>
        </p:blipFill>
        <p:spPr>
          <a:xfrm>
            <a:off x="290638" y="1745674"/>
            <a:ext cx="4265586" cy="4587906"/>
          </a:xfrm>
          <a:prstGeom prst="rect">
            <a:avLst/>
          </a:prstGeom>
        </p:spPr>
      </p:pic>
      <p:sp>
        <p:nvSpPr>
          <p:cNvPr id="15" name="Бульбашка прямої мови: прямокутна з округленими кутами 14">
            <a:extLst>
              <a:ext uri="{FF2B5EF4-FFF2-40B4-BE49-F238E27FC236}">
                <a16:creationId xmlns="" xmlns:a16="http://schemas.microsoft.com/office/drawing/2014/main" id="{40C535D8-E54A-66BB-B01B-D0A4914AA87E}"/>
              </a:ext>
            </a:extLst>
          </p:cNvPr>
          <p:cNvSpPr/>
          <p:nvPr/>
        </p:nvSpPr>
        <p:spPr>
          <a:xfrm>
            <a:off x="4972096" y="1339730"/>
            <a:ext cx="3912001" cy="1061268"/>
          </a:xfrm>
          <a:prstGeom prst="wedgeRoundRectCallout">
            <a:avLst>
              <a:gd name="adj1" fmla="val -7355"/>
              <a:gd name="adj2" fmla="val 74448"/>
              <a:gd name="adj3" fmla="val 16667"/>
            </a:avLst>
          </a:prstGeom>
          <a:solidFill>
            <a:srgbClr val="78B64E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i="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Відскануй</a:t>
            </a:r>
            <a:r>
              <a:rPr lang="uk-UA" sz="2400" b="1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QR</a:t>
            </a:r>
            <a:r>
              <a:rPr lang="uk-UA" sz="2400" b="1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-код або натисни </a:t>
            </a:r>
            <a:r>
              <a:rPr lang="uk-UA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жовтий круг</a:t>
            </a:r>
            <a:r>
              <a:rPr lang="uk-UA" sz="2400" b="1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</a:t>
            </a:r>
            <a:endParaRPr lang="uk-UA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021508" y="2209800"/>
            <a:ext cx="1254760" cy="1254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367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794207" y="513688"/>
            <a:ext cx="8732066" cy="68715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Налаштування на урок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294222" y="1934580"/>
            <a:ext cx="4822635" cy="3046988"/>
          </a:xfrm>
          <a:prstGeom prst="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>
                <a:solidFill>
                  <a:srgbClr val="0070C0"/>
                </a:solidFill>
              </a:rPr>
              <a:t>Продзвенів уже дзвінок,                                  </a:t>
            </a:r>
          </a:p>
          <a:p>
            <a:pPr algn="ctr"/>
            <a:r>
              <a:rPr lang="uk-UA" sz="3200" b="1" dirty="0">
                <a:solidFill>
                  <a:srgbClr val="0070C0"/>
                </a:solidFill>
              </a:rPr>
              <a:t>Починається урок. </a:t>
            </a:r>
          </a:p>
          <a:p>
            <a:pPr algn="ctr"/>
            <a:r>
              <a:rPr lang="uk-UA" sz="3200" b="1" dirty="0">
                <a:solidFill>
                  <a:srgbClr val="0070C0"/>
                </a:solidFill>
              </a:rPr>
              <a:t>Приготуйте без мороки</a:t>
            </a:r>
          </a:p>
          <a:p>
            <a:pPr algn="ctr"/>
            <a:r>
              <a:rPr lang="uk-UA" sz="3200" b="1" dirty="0">
                <a:solidFill>
                  <a:srgbClr val="0070C0"/>
                </a:solidFill>
              </a:rPr>
              <a:t>Все, що треба до уроку.</a:t>
            </a:r>
          </a:p>
          <a:p>
            <a:pPr algn="ctr"/>
            <a:r>
              <a:rPr lang="uk-UA" sz="3200" b="1" dirty="0">
                <a:solidFill>
                  <a:srgbClr val="0070C0"/>
                </a:solidFill>
              </a:rPr>
              <a:t>Зошит, </a:t>
            </a:r>
            <a:r>
              <a:rPr lang="uk-UA" sz="3200" b="1" dirty="0" smtClean="0">
                <a:solidFill>
                  <a:srgbClr val="0070C0"/>
                </a:solidFill>
              </a:rPr>
              <a:t>гумку</a:t>
            </a:r>
            <a:r>
              <a:rPr lang="uk-UA" sz="3200" b="1" dirty="0">
                <a:solidFill>
                  <a:srgbClr val="0070C0"/>
                </a:solidFill>
              </a:rPr>
              <a:t>, олівці. </a:t>
            </a:r>
          </a:p>
          <a:p>
            <a:pPr algn="ctr"/>
            <a:r>
              <a:rPr lang="uk-UA" sz="3200" b="1" dirty="0">
                <a:solidFill>
                  <a:srgbClr val="0070C0"/>
                </a:solidFill>
              </a:rPr>
              <a:t>Все готове? Молодці!</a:t>
            </a:r>
            <a:endParaRPr lang="ru-RU" sz="3200" b="1" dirty="0">
              <a:solidFill>
                <a:srgbClr val="0070C0"/>
              </a:solidFill>
            </a:endParaRPr>
          </a:p>
        </p:txBody>
      </p:sp>
      <p:pic>
        <p:nvPicPr>
          <p:cNvPr id="1026" name="Picture 2" descr="Похожее изображение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704" y="1780275"/>
            <a:ext cx="2628114" cy="335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4720" y="1667048"/>
            <a:ext cx="2380068" cy="3468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228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77686" y="348343"/>
            <a:ext cx="9906000" cy="83820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Психологічна настанова «</a:t>
            </a:r>
            <a:r>
              <a:rPr lang="uk-UA" sz="3600" b="1" dirty="0" err="1">
                <a:solidFill>
                  <a:schemeClr val="bg1"/>
                </a:solidFill>
              </a:rPr>
              <a:t>Самоналаштування</a:t>
            </a:r>
            <a:r>
              <a:rPr lang="uk-UA" sz="3600" b="1" dirty="0">
                <a:solidFill>
                  <a:schemeClr val="bg1"/>
                </a:solidFill>
              </a:rPr>
              <a:t>»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99CC69F1-7989-4491-B279-39EA47DDB43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43" t="855" r="940" b="10036"/>
          <a:stretch/>
        </p:blipFill>
        <p:spPr>
          <a:xfrm>
            <a:off x="4879760" y="1490459"/>
            <a:ext cx="3080657" cy="4501023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sp>
        <p:nvSpPr>
          <p:cNvPr id="8" name="Прямокутник: округлені кути 11">
            <a:extLst>
              <a:ext uri="{FF2B5EF4-FFF2-40B4-BE49-F238E27FC236}">
                <a16:creationId xmlns="" xmlns:a16="http://schemas.microsoft.com/office/drawing/2014/main" id="{0A701217-7F48-43F5-92D1-69182BB1107A}"/>
              </a:ext>
            </a:extLst>
          </p:cNvPr>
          <p:cNvSpPr/>
          <p:nvPr/>
        </p:nvSpPr>
        <p:spPr>
          <a:xfrm>
            <a:off x="691722" y="1490460"/>
            <a:ext cx="3875315" cy="2173088"/>
          </a:xfrm>
          <a:prstGeom prst="cloud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solidFill>
                  <a:schemeClr val="bg1"/>
                </a:solidFill>
              </a:rPr>
              <a:t>Я зможу сьогодні добре працювати на уроці</a:t>
            </a:r>
          </a:p>
        </p:txBody>
      </p:sp>
      <p:sp>
        <p:nvSpPr>
          <p:cNvPr id="9" name="Прямокутник: округлені кути 11">
            <a:extLst>
              <a:ext uri="{FF2B5EF4-FFF2-40B4-BE49-F238E27FC236}">
                <a16:creationId xmlns="" xmlns:a16="http://schemas.microsoft.com/office/drawing/2014/main" id="{B104335E-6F81-476E-AFE4-5579330F6739}"/>
              </a:ext>
            </a:extLst>
          </p:cNvPr>
          <p:cNvSpPr/>
          <p:nvPr/>
        </p:nvSpPr>
        <p:spPr>
          <a:xfrm>
            <a:off x="1728825" y="3846505"/>
            <a:ext cx="2838212" cy="1962659"/>
          </a:xfrm>
          <a:prstGeom prst="cloud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solidFill>
                  <a:schemeClr val="bg1"/>
                </a:solidFill>
              </a:rPr>
              <a:t>Я – творча особистість</a:t>
            </a:r>
          </a:p>
        </p:txBody>
      </p:sp>
      <p:sp>
        <p:nvSpPr>
          <p:cNvPr id="10" name="Прямокутник: округлені кути 11">
            <a:extLst>
              <a:ext uri="{FF2B5EF4-FFF2-40B4-BE49-F238E27FC236}">
                <a16:creationId xmlns="" xmlns:a16="http://schemas.microsoft.com/office/drawing/2014/main" id="{06F74FCF-307F-42DA-88C8-634A2C3F26AF}"/>
              </a:ext>
            </a:extLst>
          </p:cNvPr>
          <p:cNvSpPr/>
          <p:nvPr/>
        </p:nvSpPr>
        <p:spPr>
          <a:xfrm>
            <a:off x="8122220" y="2100943"/>
            <a:ext cx="3612579" cy="2389436"/>
          </a:xfrm>
          <a:prstGeom prst="cloud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solidFill>
                  <a:schemeClr val="bg1"/>
                </a:solidFill>
              </a:rPr>
              <a:t>Я бажаю успіхів на уроці і собі, </a:t>
            </a:r>
            <a:endParaRPr lang="en-US" sz="2400" b="1" dirty="0" smtClean="0">
              <a:solidFill>
                <a:schemeClr val="bg1"/>
              </a:solidFill>
            </a:endParaRPr>
          </a:p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і </a:t>
            </a:r>
            <a:r>
              <a:rPr lang="uk-UA" sz="2400" b="1" dirty="0">
                <a:solidFill>
                  <a:schemeClr val="bg1"/>
                </a:solidFill>
              </a:rPr>
              <a:t>всім однокласникам</a:t>
            </a:r>
          </a:p>
        </p:txBody>
      </p:sp>
    </p:spTree>
    <p:extLst>
      <p:ext uri="{BB962C8B-B14F-4D97-AF65-F5344CB8AC3E}">
        <p14:creationId xmlns:p14="http://schemas.microsoft.com/office/powerpoint/2010/main" val="1354035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647982" y="508763"/>
            <a:ext cx="8867618" cy="71410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Читання </a:t>
            </a:r>
            <a:r>
              <a:rPr lang="uk-UA" sz="4000" b="1" dirty="0" smtClean="0">
                <a:solidFill>
                  <a:schemeClr val="bg1"/>
                </a:solidFill>
              </a:rPr>
              <a:t>вірша </a:t>
            </a:r>
            <a:r>
              <a:rPr lang="ru-RU" sz="4000" i="1" dirty="0" smtClean="0">
                <a:solidFill>
                  <a:schemeClr val="bg1"/>
                </a:solidFill>
              </a:rPr>
              <a:t>Алли Свашенко</a:t>
            </a:r>
            <a:endParaRPr lang="ru-RU" sz="4000" i="1" dirty="0">
              <a:solidFill>
                <a:schemeClr val="bg1"/>
              </a:solidFill>
            </a:endParaRPr>
          </a:p>
        </p:txBody>
      </p:sp>
      <p:sp>
        <p:nvSpPr>
          <p:cNvPr id="6" name="AutoShape 8" descr="Lenagold - Клипарт - Кошк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1143930" y="1445638"/>
            <a:ext cx="4543513" cy="474359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b="1" dirty="0" err="1">
                <a:solidFill>
                  <a:schemeClr val="bg1"/>
                </a:solidFill>
              </a:rPr>
              <a:t>Миколаєнко</a:t>
            </a:r>
            <a:r>
              <a:rPr lang="ru-RU" sz="2400" b="1" dirty="0">
                <a:solidFill>
                  <a:schemeClr val="bg1"/>
                </a:solidFill>
              </a:rPr>
              <a:t> Людмила</a:t>
            </a:r>
          </a:p>
          <a:p>
            <a:r>
              <a:rPr lang="ru-RU" sz="2400" b="1" dirty="0" err="1">
                <a:solidFill>
                  <a:schemeClr val="bg1"/>
                </a:solidFill>
              </a:rPr>
              <a:t>дуже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швидко</a:t>
            </a:r>
            <a:r>
              <a:rPr lang="ru-RU" sz="2400" b="1" dirty="0">
                <a:solidFill>
                  <a:schemeClr val="bg1"/>
                </a:solidFill>
              </a:rPr>
              <a:t> говорила,</a:t>
            </a:r>
          </a:p>
          <a:p>
            <a:r>
              <a:rPr lang="ru-RU" sz="2400" b="1" dirty="0" err="1">
                <a:solidFill>
                  <a:schemeClr val="bg1"/>
                </a:solidFill>
              </a:rPr>
              <a:t>поспішала</a:t>
            </a:r>
            <a:r>
              <a:rPr lang="ru-RU" sz="2400" b="1" dirty="0">
                <a:solidFill>
                  <a:schemeClr val="bg1"/>
                </a:solidFill>
              </a:rPr>
              <a:t>, </a:t>
            </a:r>
            <a:r>
              <a:rPr lang="ru-RU" sz="2400" b="1" dirty="0" err="1">
                <a:solidFill>
                  <a:schemeClr val="bg1"/>
                </a:solidFill>
              </a:rPr>
              <a:t>скільки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сили</a:t>
            </a:r>
            <a:r>
              <a:rPr lang="ru-RU" sz="2400" b="1" dirty="0">
                <a:solidFill>
                  <a:schemeClr val="bg1"/>
                </a:solidFill>
              </a:rPr>
              <a:t>,</a:t>
            </a:r>
          </a:p>
          <a:p>
            <a:r>
              <a:rPr lang="ru-RU" sz="2400" b="1" dirty="0" err="1">
                <a:solidFill>
                  <a:schemeClr val="bg1"/>
                </a:solidFill>
              </a:rPr>
              <a:t>цвірінчала</a:t>
            </a:r>
            <a:r>
              <a:rPr lang="ru-RU" sz="2400" b="1" dirty="0">
                <a:solidFill>
                  <a:schemeClr val="bg1"/>
                </a:solidFill>
              </a:rPr>
              <a:t>, </a:t>
            </a:r>
            <a:r>
              <a:rPr lang="ru-RU" sz="2400" b="1" dirty="0" err="1">
                <a:solidFill>
                  <a:schemeClr val="bg1"/>
                </a:solidFill>
              </a:rPr>
              <a:t>торохтіла</a:t>
            </a:r>
            <a:r>
              <a:rPr lang="ru-RU" sz="2400" b="1" dirty="0">
                <a:solidFill>
                  <a:schemeClr val="bg1"/>
                </a:solidFill>
              </a:rPr>
              <a:t>.</a:t>
            </a:r>
          </a:p>
          <a:p>
            <a:r>
              <a:rPr lang="ru-RU" sz="2400" b="1" dirty="0">
                <a:solidFill>
                  <a:schemeClr val="bg1"/>
                </a:solidFill>
              </a:rPr>
              <a:t>А </a:t>
            </a:r>
            <a:r>
              <a:rPr lang="ru-RU" sz="2400" b="1" dirty="0" err="1">
                <a:solidFill>
                  <a:schemeClr val="bg1"/>
                </a:solidFill>
              </a:rPr>
              <a:t>Ганнушка-щебетушка</a:t>
            </a:r>
            <a:endParaRPr lang="ru-RU" sz="2400" b="1" dirty="0">
              <a:solidFill>
                <a:schemeClr val="bg1"/>
              </a:solidFill>
            </a:endParaRPr>
          </a:p>
          <a:p>
            <a:r>
              <a:rPr lang="ru-RU" sz="2400" b="1" dirty="0">
                <a:solidFill>
                  <a:schemeClr val="bg1"/>
                </a:solidFill>
              </a:rPr>
              <a:t>щебетала </a:t>
            </a:r>
            <a:r>
              <a:rPr lang="ru-RU" sz="2400" b="1" dirty="0" err="1">
                <a:solidFill>
                  <a:schemeClr val="bg1"/>
                </a:solidFill>
              </a:rPr>
              <a:t>всім</a:t>
            </a:r>
            <a:r>
              <a:rPr lang="ru-RU" sz="2400" b="1" dirty="0">
                <a:solidFill>
                  <a:schemeClr val="bg1"/>
                </a:solidFill>
              </a:rPr>
              <a:t> на </a:t>
            </a:r>
            <a:r>
              <a:rPr lang="ru-RU" sz="2400" b="1" dirty="0" err="1">
                <a:solidFill>
                  <a:schemeClr val="bg1"/>
                </a:solidFill>
              </a:rPr>
              <a:t>вушко</a:t>
            </a:r>
            <a:r>
              <a:rPr lang="ru-RU" sz="2400" b="1" dirty="0">
                <a:solidFill>
                  <a:schemeClr val="bg1"/>
                </a:solidFill>
              </a:rPr>
              <a:t>,</a:t>
            </a:r>
          </a:p>
          <a:p>
            <a:r>
              <a:rPr lang="ru-RU" sz="2400" b="1" dirty="0">
                <a:solidFill>
                  <a:schemeClr val="bg1"/>
                </a:solidFill>
              </a:rPr>
              <a:t>щебетала, </a:t>
            </a:r>
            <a:r>
              <a:rPr lang="ru-RU" sz="2400" b="1" dirty="0" err="1">
                <a:solidFill>
                  <a:schemeClr val="bg1"/>
                </a:solidFill>
              </a:rPr>
              <a:t>наче</a:t>
            </a:r>
            <a:r>
              <a:rPr lang="ru-RU" sz="2400" b="1" dirty="0">
                <a:solidFill>
                  <a:schemeClr val="bg1"/>
                </a:solidFill>
              </a:rPr>
              <a:t> пташка,</a:t>
            </a:r>
          </a:p>
          <a:p>
            <a:r>
              <a:rPr lang="ru-RU" sz="2400" b="1" dirty="0">
                <a:solidFill>
                  <a:schemeClr val="bg1"/>
                </a:solidFill>
              </a:rPr>
              <a:t>а про </a:t>
            </a:r>
            <a:r>
              <a:rPr lang="ru-RU" sz="2400" b="1" dirty="0" err="1">
                <a:solidFill>
                  <a:schemeClr val="bg1"/>
                </a:solidFill>
              </a:rPr>
              <a:t>що</a:t>
            </a:r>
            <a:r>
              <a:rPr lang="ru-RU" sz="2400" b="1" dirty="0">
                <a:solidFill>
                  <a:schemeClr val="bg1"/>
                </a:solidFill>
              </a:rPr>
              <a:t> — </a:t>
            </a:r>
            <a:r>
              <a:rPr lang="ru-RU" sz="2400" b="1" dirty="0" err="1">
                <a:solidFill>
                  <a:schemeClr val="bg1"/>
                </a:solidFill>
              </a:rPr>
              <a:t>сказати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важко</a:t>
            </a:r>
            <a:r>
              <a:rPr lang="ru-RU" sz="2400" b="1" dirty="0">
                <a:solidFill>
                  <a:schemeClr val="bg1"/>
                </a:solidFill>
              </a:rPr>
              <a:t>.</a:t>
            </a:r>
          </a:p>
          <a:p>
            <a:r>
              <a:rPr lang="ru-RU" sz="2400" b="1" dirty="0" err="1">
                <a:solidFill>
                  <a:schemeClr val="bg1"/>
                </a:solidFill>
              </a:rPr>
              <a:t>Ціну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слів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Максимко</a:t>
            </a:r>
            <a:r>
              <a:rPr lang="ru-RU" sz="2400" b="1" dirty="0">
                <a:solidFill>
                  <a:schemeClr val="bg1"/>
                </a:solidFill>
              </a:rPr>
              <a:t> знав —</a:t>
            </a:r>
          </a:p>
          <a:p>
            <a:r>
              <a:rPr lang="ru-RU" sz="2400" b="1" dirty="0" err="1">
                <a:solidFill>
                  <a:schemeClr val="bg1"/>
                </a:solidFill>
              </a:rPr>
              <a:t>урочисто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промовляв</a:t>
            </a:r>
            <a:r>
              <a:rPr lang="ru-RU" sz="2400" b="1" dirty="0">
                <a:solidFill>
                  <a:schemeClr val="bg1"/>
                </a:solidFill>
              </a:rPr>
              <a:t>,</a:t>
            </a:r>
          </a:p>
          <a:p>
            <a:r>
              <a:rPr lang="ru-RU" sz="2400" b="1" dirty="0">
                <a:solidFill>
                  <a:schemeClr val="bg1"/>
                </a:solidFill>
              </a:rPr>
              <a:t>не </a:t>
            </a:r>
            <a:r>
              <a:rPr lang="ru-RU" sz="2400" b="1" dirty="0" err="1">
                <a:solidFill>
                  <a:schemeClr val="bg1"/>
                </a:solidFill>
              </a:rPr>
              <a:t>базікав</a:t>
            </a:r>
            <a:r>
              <a:rPr lang="ru-RU" sz="2400" b="1" dirty="0">
                <a:solidFill>
                  <a:schemeClr val="bg1"/>
                </a:solidFill>
              </a:rPr>
              <a:t>, не </a:t>
            </a:r>
            <a:r>
              <a:rPr lang="ru-RU" sz="2400" b="1" dirty="0" err="1">
                <a:solidFill>
                  <a:schemeClr val="bg1"/>
                </a:solidFill>
              </a:rPr>
              <a:t>патякав</a:t>
            </a:r>
            <a:r>
              <a:rPr lang="ru-RU" sz="2400" b="1" dirty="0">
                <a:solidFill>
                  <a:schemeClr val="bg1"/>
                </a:solidFill>
              </a:rPr>
              <a:t>,</a:t>
            </a:r>
          </a:p>
          <a:p>
            <a:r>
              <a:rPr lang="ru-RU" sz="2400" b="1" dirty="0">
                <a:solidFill>
                  <a:schemeClr val="bg1"/>
                </a:solidFill>
              </a:rPr>
              <a:t>говорив, а не балакав</a:t>
            </a:r>
            <a:r>
              <a:rPr lang="ru-RU" sz="2400" b="1" dirty="0" smtClean="0">
                <a:solidFill>
                  <a:schemeClr val="bg1"/>
                </a:solidFill>
              </a:rPr>
              <a:t>.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1840" y="3950186"/>
            <a:ext cx="4566865" cy="2239046"/>
          </a:xfrm>
          <a:prstGeom prst="rect">
            <a:avLst/>
          </a:prstGeom>
        </p:spPr>
      </p:pic>
      <p:sp>
        <p:nvSpPr>
          <p:cNvPr id="10" name="Скругленный прямоугольник 9"/>
          <p:cNvSpPr/>
          <p:nvPr/>
        </p:nvSpPr>
        <p:spPr>
          <a:xfrm>
            <a:off x="5831420" y="1445638"/>
            <a:ext cx="5293780" cy="149276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358775" indent="-358775">
              <a:buAutoNum type="arabicPeriod"/>
            </a:pPr>
            <a:r>
              <a:rPr lang="ru-RU" sz="2400" dirty="0"/>
              <a:t>Що </a:t>
            </a:r>
            <a:r>
              <a:rPr lang="ru-RU" sz="2400" dirty="0" err="1"/>
              <a:t>робила</a:t>
            </a:r>
            <a:r>
              <a:rPr lang="ru-RU" sz="2400" dirty="0"/>
              <a:t> </a:t>
            </a:r>
            <a:r>
              <a:rPr lang="ru-RU" sz="2400" dirty="0" err="1"/>
              <a:t>Миколаєнко</a:t>
            </a:r>
            <a:r>
              <a:rPr lang="ru-RU" sz="2400" dirty="0"/>
              <a:t> Людмила? </a:t>
            </a:r>
          </a:p>
          <a:p>
            <a:pPr marL="358775" indent="-358775">
              <a:buAutoNum type="arabicPeriod"/>
            </a:pPr>
            <a:r>
              <a:rPr lang="ru-RU" sz="2400" dirty="0"/>
              <a:t>Що </a:t>
            </a:r>
            <a:r>
              <a:rPr lang="ru-RU" sz="2400" dirty="0" err="1"/>
              <a:t>робила</a:t>
            </a:r>
            <a:r>
              <a:rPr lang="ru-RU" sz="2400" dirty="0"/>
              <a:t> </a:t>
            </a:r>
            <a:r>
              <a:rPr lang="ru-RU" sz="2400" dirty="0" err="1"/>
              <a:t>Ганнушка-щебетушка</a:t>
            </a:r>
            <a:r>
              <a:rPr lang="ru-RU" sz="2400" dirty="0"/>
              <a:t>? </a:t>
            </a:r>
          </a:p>
          <a:p>
            <a:pPr marL="358775" indent="-358775">
              <a:buAutoNum type="arabicPeriod"/>
            </a:pPr>
            <a:r>
              <a:rPr lang="ru-RU" sz="2400" dirty="0"/>
              <a:t>Що </a:t>
            </a:r>
            <a:r>
              <a:rPr lang="ru-RU" sz="2400" dirty="0" err="1"/>
              <a:t>робив</a:t>
            </a:r>
            <a:r>
              <a:rPr lang="ru-RU" sz="2400" dirty="0"/>
              <a:t> </a:t>
            </a:r>
            <a:r>
              <a:rPr lang="ru-RU" sz="2400" dirty="0" err="1"/>
              <a:t>Максимко</a:t>
            </a:r>
            <a:r>
              <a:rPr lang="ru-RU" sz="2400" dirty="0"/>
              <a:t>? </a:t>
            </a: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3254829" y="2351314"/>
            <a:ext cx="1393371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>
            <a:off x="1458686" y="2677886"/>
            <a:ext cx="1393371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1458686" y="3080658"/>
            <a:ext cx="1393371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>
            <a:off x="3004457" y="3069773"/>
            <a:ext cx="1393371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>
            <a:off x="1458686" y="3817435"/>
            <a:ext cx="1393371" cy="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4117472" y="4916893"/>
            <a:ext cx="683128" cy="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>
            <a:off x="2662893" y="5287007"/>
            <a:ext cx="1615193" cy="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>
            <a:off x="1426028" y="5660573"/>
            <a:ext cx="1393371" cy="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>
            <a:off x="2884715" y="5660573"/>
            <a:ext cx="1574321" cy="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/>
          <p:nvPr/>
        </p:nvCxnSpPr>
        <p:spPr>
          <a:xfrm>
            <a:off x="1550009" y="6008916"/>
            <a:ext cx="1014911" cy="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/>
          <p:cNvCxnSpPr/>
          <p:nvPr/>
        </p:nvCxnSpPr>
        <p:spPr>
          <a:xfrm>
            <a:off x="2852057" y="6008916"/>
            <a:ext cx="1606979" cy="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80676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1584859" y="601161"/>
            <a:ext cx="8732066" cy="89005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Повідомлення теми уроку</a:t>
            </a:r>
            <a:endParaRPr lang="uk-UA" sz="4000" b="1" dirty="0">
              <a:solidFill>
                <a:schemeClr val="bg1"/>
              </a:solidFill>
            </a:endParaRPr>
          </a:p>
        </p:txBody>
      </p:sp>
      <p:pic>
        <p:nvPicPr>
          <p:cNvPr id="15" name="Picture 3" descr="D:\Картинки до тестів\!!!!Эсмира_512х512\_free_2024-01-13-17-38-02_00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314" y="1803682"/>
            <a:ext cx="3861531" cy="3861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4702628" y="2014827"/>
            <a:ext cx="5758543" cy="3439239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Сьогодні на </a:t>
            </a:r>
            <a:r>
              <a:rPr lang="uk-UA" sz="2800" b="1" dirty="0" err="1">
                <a:solidFill>
                  <a:schemeClr val="bg1"/>
                </a:solidFill>
              </a:rPr>
              <a:t>уроці</a:t>
            </a:r>
            <a:r>
              <a:rPr lang="uk-UA" sz="2800" b="1" dirty="0">
                <a:solidFill>
                  <a:schemeClr val="bg1"/>
                </a:solidFill>
              </a:rPr>
              <a:t> письма ми </a:t>
            </a:r>
            <a:r>
              <a:rPr lang="uk-UA" sz="2800" b="1" dirty="0" smtClean="0">
                <a:solidFill>
                  <a:schemeClr val="bg1"/>
                </a:solidFill>
              </a:rPr>
              <a:t>будемо вчитися </a:t>
            </a:r>
            <a:r>
              <a:rPr lang="ru-RU" sz="2800" b="1" dirty="0" err="1" smtClean="0">
                <a:solidFill>
                  <a:schemeClr val="bg1"/>
                </a:solidFill>
              </a:rPr>
              <a:t>розрізняти</a:t>
            </a:r>
            <a:r>
              <a:rPr lang="ru-RU" sz="2800" b="1" dirty="0" smtClean="0">
                <a:solidFill>
                  <a:schemeClr val="bg1"/>
                </a:solidFill>
              </a:rPr>
              <a:t> </a:t>
            </a:r>
            <a:r>
              <a:rPr lang="ru-RU" sz="2800" b="1" dirty="0">
                <a:solidFill>
                  <a:schemeClr val="bg1"/>
                </a:solidFill>
              </a:rPr>
              <a:t>слова, </a:t>
            </a:r>
            <a:r>
              <a:rPr lang="ru-RU" sz="2800" b="1" dirty="0" err="1">
                <a:solidFill>
                  <a:schemeClr val="bg1"/>
                </a:solidFill>
              </a:rPr>
              <a:t>які</a:t>
            </a:r>
            <a:r>
              <a:rPr lang="ru-RU" sz="2800" b="1" dirty="0">
                <a:solidFill>
                  <a:schemeClr val="bg1"/>
                </a:solidFill>
              </a:rPr>
              <a:t> </a:t>
            </a:r>
            <a:r>
              <a:rPr lang="ru-RU" sz="2800" b="1" dirty="0" err="1">
                <a:solidFill>
                  <a:schemeClr val="bg1"/>
                </a:solidFill>
              </a:rPr>
              <a:t>відповідають</a:t>
            </a:r>
            <a:r>
              <a:rPr lang="ru-RU" sz="2800" b="1" dirty="0">
                <a:solidFill>
                  <a:schemeClr val="bg1"/>
                </a:solidFill>
              </a:rPr>
              <a:t> на </a:t>
            </a:r>
            <a:r>
              <a:rPr lang="ru-RU" sz="2800" b="1" dirty="0" err="1">
                <a:solidFill>
                  <a:schemeClr val="bg1"/>
                </a:solidFill>
              </a:rPr>
              <a:t>питання</a:t>
            </a:r>
            <a:r>
              <a:rPr lang="ru-RU" sz="2800" b="1" dirty="0">
                <a:solidFill>
                  <a:schemeClr val="bg1"/>
                </a:solidFill>
              </a:rPr>
              <a:t> </a:t>
            </a:r>
            <a:r>
              <a:rPr lang="ru-RU" sz="2800" b="1" dirty="0" err="1">
                <a:solidFill>
                  <a:schemeClr val="bg1"/>
                </a:solidFill>
              </a:rPr>
              <a:t>що</a:t>
            </a:r>
            <a:r>
              <a:rPr lang="ru-RU" sz="2800" b="1" dirty="0">
                <a:solidFill>
                  <a:schemeClr val="bg1"/>
                </a:solidFill>
              </a:rPr>
              <a:t> </a:t>
            </a:r>
            <a:r>
              <a:rPr lang="ru-RU" sz="2800" b="1" dirty="0" err="1">
                <a:solidFill>
                  <a:schemeClr val="bg1"/>
                </a:solidFill>
              </a:rPr>
              <a:t>робить</a:t>
            </a:r>
            <a:r>
              <a:rPr lang="ru-RU" sz="2800" b="1" dirty="0">
                <a:solidFill>
                  <a:schemeClr val="bg1"/>
                </a:solidFill>
              </a:rPr>
              <a:t>? </a:t>
            </a:r>
            <a:r>
              <a:rPr lang="ru-RU" sz="2800" b="1" dirty="0" err="1">
                <a:solidFill>
                  <a:schemeClr val="bg1"/>
                </a:solidFill>
              </a:rPr>
              <a:t>що</a:t>
            </a:r>
            <a:r>
              <a:rPr lang="ru-RU" sz="2800" b="1" dirty="0">
                <a:solidFill>
                  <a:schemeClr val="bg1"/>
                </a:solidFill>
              </a:rPr>
              <a:t> </a:t>
            </a:r>
            <a:r>
              <a:rPr lang="ru-RU" sz="2800" b="1" dirty="0" err="1">
                <a:solidFill>
                  <a:schemeClr val="bg1"/>
                </a:solidFill>
              </a:rPr>
              <a:t>роблять</a:t>
            </a:r>
            <a:r>
              <a:rPr lang="ru-RU" sz="2800" b="1" dirty="0">
                <a:solidFill>
                  <a:schemeClr val="bg1"/>
                </a:solidFill>
              </a:rPr>
              <a:t>?, </a:t>
            </a:r>
            <a:r>
              <a:rPr lang="ru-RU" sz="2800" b="1" dirty="0" err="1">
                <a:solidFill>
                  <a:schemeClr val="bg1"/>
                </a:solidFill>
              </a:rPr>
              <a:t>знаходити</a:t>
            </a:r>
            <a:r>
              <a:rPr lang="ru-RU" sz="2800" b="1" dirty="0">
                <a:solidFill>
                  <a:schemeClr val="bg1"/>
                </a:solidFill>
              </a:rPr>
              <a:t> </a:t>
            </a:r>
            <a:r>
              <a:rPr lang="ru-RU" sz="2800" b="1" dirty="0" err="1">
                <a:solidFill>
                  <a:schemeClr val="bg1"/>
                </a:solidFill>
              </a:rPr>
              <a:t>їх</a:t>
            </a:r>
            <a:r>
              <a:rPr lang="ru-RU" sz="2800" b="1" dirty="0">
                <a:solidFill>
                  <a:schemeClr val="bg1"/>
                </a:solidFill>
              </a:rPr>
              <a:t> у </a:t>
            </a:r>
            <a:r>
              <a:rPr lang="ru-RU" sz="2800" b="1" dirty="0" err="1">
                <a:solidFill>
                  <a:schemeClr val="bg1"/>
                </a:solidFill>
              </a:rPr>
              <a:t>тексті</a:t>
            </a:r>
            <a:r>
              <a:rPr lang="ru-RU" sz="2800" b="1" dirty="0" smtClean="0">
                <a:solidFill>
                  <a:schemeClr val="bg1"/>
                </a:solidFill>
              </a:rPr>
              <a:t>.</a:t>
            </a:r>
            <a:r>
              <a:rPr lang="ru-RU" sz="28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endParaRPr lang="ru-RU" sz="2800" b="1" dirty="0" smtClean="0">
              <a:solidFill>
                <a:schemeClr val="tx2">
                  <a:lumMod val="75000"/>
                </a:schemeClr>
              </a:solidFill>
            </a:endParaRPr>
          </a:p>
          <a:p>
            <a:pPr algn="ctr"/>
            <a:r>
              <a:rPr lang="ru-RU" sz="2800" b="1" dirty="0" err="1" smtClean="0">
                <a:solidFill>
                  <a:schemeClr val="bg1"/>
                </a:solidFill>
              </a:rPr>
              <a:t>Утворимо</a:t>
            </a:r>
            <a:r>
              <a:rPr lang="ru-RU" sz="2800" b="1" dirty="0" smtClean="0">
                <a:solidFill>
                  <a:schemeClr val="bg1"/>
                </a:solidFill>
              </a:rPr>
              <a:t> </a:t>
            </a:r>
            <a:r>
              <a:rPr lang="ru-RU" sz="2800" b="1" dirty="0">
                <a:solidFill>
                  <a:schemeClr val="bg1"/>
                </a:solidFill>
              </a:rPr>
              <a:t>і </a:t>
            </a:r>
            <a:r>
              <a:rPr lang="ru-RU" sz="2800" b="1" dirty="0" err="1" smtClean="0">
                <a:solidFill>
                  <a:schemeClr val="bg1"/>
                </a:solidFill>
              </a:rPr>
              <a:t>запишемо</a:t>
            </a:r>
            <a:r>
              <a:rPr lang="ru-RU" sz="2800" b="1" dirty="0" smtClean="0">
                <a:solidFill>
                  <a:schemeClr val="bg1"/>
                </a:solidFill>
              </a:rPr>
              <a:t> </a:t>
            </a:r>
            <a:r>
              <a:rPr lang="ru-RU" sz="2800" b="1" dirty="0" err="1" smtClean="0">
                <a:solidFill>
                  <a:schemeClr val="bg1"/>
                </a:solidFill>
              </a:rPr>
              <a:t>речення</a:t>
            </a:r>
            <a:r>
              <a:rPr lang="ru-RU" sz="2800" b="1" dirty="0" smtClean="0">
                <a:solidFill>
                  <a:schemeClr val="bg1"/>
                </a:solidFill>
              </a:rPr>
              <a:t> </a:t>
            </a:r>
            <a:endParaRPr lang="ru-RU" sz="2800" b="1" dirty="0" smtClean="0">
              <a:solidFill>
                <a:schemeClr val="bg1"/>
              </a:solidFill>
            </a:endParaRPr>
          </a:p>
          <a:p>
            <a:pPr algn="ctr"/>
            <a:r>
              <a:rPr lang="ru-RU" sz="2800" b="1" dirty="0" smtClean="0">
                <a:solidFill>
                  <a:schemeClr val="bg1"/>
                </a:solidFill>
              </a:rPr>
              <a:t>з </a:t>
            </a:r>
            <a:r>
              <a:rPr lang="ru-RU" sz="2800" b="1" dirty="0" err="1">
                <a:solidFill>
                  <a:schemeClr val="bg1"/>
                </a:solidFill>
              </a:rPr>
              <a:t>поданими</a:t>
            </a:r>
            <a:r>
              <a:rPr lang="ru-RU" sz="2800" b="1" dirty="0">
                <a:solidFill>
                  <a:schemeClr val="bg1"/>
                </a:solidFill>
              </a:rPr>
              <a:t> </a:t>
            </a:r>
            <a:r>
              <a:rPr lang="ru-RU" sz="2800" b="1" dirty="0" smtClean="0">
                <a:solidFill>
                  <a:schemeClr val="bg1"/>
                </a:solidFill>
              </a:rPr>
              <a:t>словами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9628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4" t="17189" r="32307" b="73939"/>
          <a:stretch/>
        </p:blipFill>
        <p:spPr>
          <a:xfrm>
            <a:off x="1432560" y="1795102"/>
            <a:ext cx="9551126" cy="1097955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5084" t="22370" r="66333" b="67408"/>
          <a:stretch/>
        </p:blipFill>
        <p:spPr>
          <a:xfrm>
            <a:off x="1371269" y="1873236"/>
            <a:ext cx="1097280" cy="735071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5084" t="22370" r="66333" b="67408"/>
          <a:stretch/>
        </p:blipFill>
        <p:spPr>
          <a:xfrm>
            <a:off x="2427909" y="1873611"/>
            <a:ext cx="1097280" cy="735071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3190" t="22101" r="58863" b="62746"/>
          <a:stretch/>
        </p:blipFill>
        <p:spPr>
          <a:xfrm>
            <a:off x="3767258" y="1837508"/>
            <a:ext cx="1087120" cy="1165890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3190" t="22101" r="58863" b="62746"/>
          <a:stretch/>
        </p:blipFill>
        <p:spPr>
          <a:xfrm>
            <a:off x="5081998" y="1815849"/>
            <a:ext cx="1087120" cy="1165890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0914" t="25767" r="54330" b="64859"/>
          <a:stretch/>
        </p:blipFill>
        <p:spPr>
          <a:xfrm>
            <a:off x="6440742" y="2098565"/>
            <a:ext cx="649535" cy="720059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0914" t="25767" r="54330" b="64859"/>
          <a:stretch/>
        </p:blipFill>
        <p:spPr>
          <a:xfrm>
            <a:off x="7510851" y="2098564"/>
            <a:ext cx="649535" cy="720059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6197" t="25106" r="45915" b="65520"/>
          <a:stretch/>
        </p:blipFill>
        <p:spPr>
          <a:xfrm>
            <a:off x="8505548" y="2038765"/>
            <a:ext cx="1077327" cy="720059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6197" t="25106" r="45915" b="65520"/>
          <a:stretch/>
        </p:blipFill>
        <p:spPr>
          <a:xfrm>
            <a:off x="9766936" y="2038766"/>
            <a:ext cx="1077327" cy="720059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1542849" y="486314"/>
            <a:ext cx="8732066" cy="68931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bg1"/>
                </a:solidFill>
              </a:rPr>
              <a:t>Зроби </a:t>
            </a:r>
            <a:r>
              <a:rPr lang="ru-RU" sz="4000" b="1" dirty="0" err="1">
                <a:solidFill>
                  <a:schemeClr val="bg1"/>
                </a:solidFill>
              </a:rPr>
              <a:t>каліграфічну</a:t>
            </a:r>
            <a:r>
              <a:rPr lang="ru-RU" sz="4000" b="1" dirty="0">
                <a:solidFill>
                  <a:schemeClr val="bg1"/>
                </a:solidFill>
              </a:rPr>
              <a:t> </a:t>
            </a:r>
            <a:r>
              <a:rPr lang="ru-RU" sz="4000" b="1" dirty="0" err="1">
                <a:solidFill>
                  <a:schemeClr val="bg1"/>
                </a:solidFill>
              </a:rPr>
              <a:t>розминку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19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-1" y="6041570"/>
            <a:ext cx="1001487" cy="81642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b="1" dirty="0" smtClean="0">
                <a:solidFill>
                  <a:schemeClr val="bg1"/>
                </a:solidFill>
              </a:rPr>
              <a:t>Сторінка</a:t>
            </a:r>
            <a:endParaRPr lang="uk-UA" sz="16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42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4"/>
          <a:srcRect l="59633" t="17894" r="29274" b="54496"/>
          <a:stretch/>
        </p:blipFill>
        <p:spPr>
          <a:xfrm>
            <a:off x="9712508" y="2965228"/>
            <a:ext cx="1944000" cy="2721696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sp>
        <p:nvSpPr>
          <p:cNvPr id="21" name="Прямоугольник 20"/>
          <p:cNvSpPr/>
          <p:nvPr/>
        </p:nvSpPr>
        <p:spPr>
          <a:xfrm>
            <a:off x="1432560" y="401723"/>
            <a:ext cx="9551126" cy="139442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err="1">
                <a:solidFill>
                  <a:schemeClr val="bg1"/>
                </a:solidFill>
              </a:rPr>
              <a:t>Допоможи</a:t>
            </a:r>
            <a:r>
              <a:rPr lang="ru-RU" sz="2800" b="1" dirty="0">
                <a:solidFill>
                  <a:schemeClr val="bg1"/>
                </a:solidFill>
              </a:rPr>
              <a:t> </a:t>
            </a:r>
            <a:r>
              <a:rPr lang="ru-RU" sz="2800" b="1" dirty="0" err="1">
                <a:solidFill>
                  <a:schemeClr val="bg1"/>
                </a:solidFill>
              </a:rPr>
              <a:t>Ґаджикові</a:t>
            </a:r>
            <a:r>
              <a:rPr lang="ru-RU" sz="2800" b="1" dirty="0">
                <a:solidFill>
                  <a:schemeClr val="bg1"/>
                </a:solidFill>
              </a:rPr>
              <a:t> </a:t>
            </a:r>
            <a:r>
              <a:rPr lang="ru-RU" sz="2800" b="1" dirty="0" err="1">
                <a:solidFill>
                  <a:schemeClr val="bg1"/>
                </a:solidFill>
              </a:rPr>
              <a:t>дібрати</a:t>
            </a:r>
            <a:r>
              <a:rPr lang="ru-RU" sz="2800" b="1" dirty="0">
                <a:solidFill>
                  <a:schemeClr val="bg1"/>
                </a:solidFill>
              </a:rPr>
              <a:t> за </a:t>
            </a:r>
            <a:r>
              <a:rPr lang="ru-RU" sz="2800" b="1" dirty="0" err="1">
                <a:solidFill>
                  <a:schemeClr val="bg1"/>
                </a:solidFill>
              </a:rPr>
              <a:t>малюнком</a:t>
            </a:r>
            <a:r>
              <a:rPr lang="ru-RU" sz="2800" b="1" dirty="0">
                <a:solidFill>
                  <a:schemeClr val="bg1"/>
                </a:solidFill>
              </a:rPr>
              <a:t> слова, </a:t>
            </a:r>
            <a:endParaRPr lang="ru-RU" sz="2800" b="1" dirty="0" smtClean="0">
              <a:solidFill>
                <a:schemeClr val="bg1"/>
              </a:solidFill>
            </a:endParaRPr>
          </a:p>
          <a:p>
            <a:pPr algn="ctr"/>
            <a:r>
              <a:rPr lang="ru-RU" sz="2800" b="1" dirty="0" err="1" smtClean="0">
                <a:solidFill>
                  <a:schemeClr val="bg1"/>
                </a:solidFill>
              </a:rPr>
              <a:t>які</a:t>
            </a:r>
            <a:r>
              <a:rPr lang="ru-RU" sz="2800" b="1" dirty="0" smtClean="0">
                <a:solidFill>
                  <a:schemeClr val="bg1"/>
                </a:solidFill>
              </a:rPr>
              <a:t> </a:t>
            </a:r>
            <a:r>
              <a:rPr lang="ru-RU" sz="2800" b="1" dirty="0" err="1">
                <a:solidFill>
                  <a:schemeClr val="bg1"/>
                </a:solidFill>
              </a:rPr>
              <a:t>відповідають</a:t>
            </a:r>
            <a:r>
              <a:rPr lang="ru-RU" sz="2800" b="1" dirty="0">
                <a:solidFill>
                  <a:schemeClr val="bg1"/>
                </a:solidFill>
              </a:rPr>
              <a:t> на </a:t>
            </a:r>
            <a:r>
              <a:rPr lang="ru-RU" sz="2800" b="1" dirty="0" err="1">
                <a:solidFill>
                  <a:schemeClr val="bg1"/>
                </a:solidFill>
              </a:rPr>
              <a:t>питання</a:t>
            </a:r>
            <a:r>
              <a:rPr lang="ru-RU" sz="2800" b="1" dirty="0">
                <a:solidFill>
                  <a:schemeClr val="bg1"/>
                </a:solidFill>
              </a:rPr>
              <a:t> </a:t>
            </a:r>
            <a:r>
              <a:rPr lang="ru-RU" sz="2800" b="1" dirty="0" err="1">
                <a:solidFill>
                  <a:schemeClr val="bg1"/>
                </a:solidFill>
              </a:rPr>
              <a:t>що</a:t>
            </a:r>
            <a:r>
              <a:rPr lang="ru-RU" sz="2800" b="1" dirty="0">
                <a:solidFill>
                  <a:schemeClr val="bg1"/>
                </a:solidFill>
              </a:rPr>
              <a:t> </a:t>
            </a:r>
            <a:r>
              <a:rPr lang="ru-RU" sz="2800" b="1" dirty="0" err="1">
                <a:solidFill>
                  <a:schemeClr val="bg1"/>
                </a:solidFill>
              </a:rPr>
              <a:t>робить</a:t>
            </a:r>
            <a:r>
              <a:rPr lang="ru-RU" sz="2800" b="1" dirty="0">
                <a:solidFill>
                  <a:schemeClr val="bg1"/>
                </a:solidFill>
              </a:rPr>
              <a:t>? </a:t>
            </a:r>
            <a:r>
              <a:rPr lang="ru-RU" sz="2800" b="1" dirty="0" err="1">
                <a:solidFill>
                  <a:schemeClr val="bg1"/>
                </a:solidFill>
              </a:rPr>
              <a:t>що</a:t>
            </a:r>
            <a:r>
              <a:rPr lang="ru-RU" sz="2800" b="1" dirty="0">
                <a:solidFill>
                  <a:schemeClr val="bg1"/>
                </a:solidFill>
              </a:rPr>
              <a:t> </a:t>
            </a:r>
            <a:r>
              <a:rPr lang="ru-RU" sz="2800" b="1" dirty="0" err="1">
                <a:solidFill>
                  <a:schemeClr val="bg1"/>
                </a:solidFill>
              </a:rPr>
              <a:t>роблять</a:t>
            </a:r>
            <a:r>
              <a:rPr lang="ru-RU" sz="2800" b="1" dirty="0">
                <a:solidFill>
                  <a:schemeClr val="bg1"/>
                </a:solidFill>
              </a:rPr>
              <a:t>? </a:t>
            </a:r>
            <a:endParaRPr lang="ru-RU" sz="2800" b="1" dirty="0" smtClean="0">
              <a:solidFill>
                <a:schemeClr val="bg1"/>
              </a:solidFill>
            </a:endParaRPr>
          </a:p>
          <a:p>
            <a:pPr algn="ctr"/>
            <a:r>
              <a:rPr lang="ru-RU" sz="2800" b="1" dirty="0" smtClean="0">
                <a:solidFill>
                  <a:schemeClr val="bg1"/>
                </a:solidFill>
              </a:rPr>
              <a:t>Запиши </a:t>
            </a:r>
            <a:r>
              <a:rPr lang="ru-RU" sz="2800" b="1" dirty="0" err="1">
                <a:solidFill>
                  <a:schemeClr val="bg1"/>
                </a:solidFill>
              </a:rPr>
              <a:t>дібрані</a:t>
            </a:r>
            <a:r>
              <a:rPr lang="ru-RU" sz="2800" b="1" dirty="0">
                <a:solidFill>
                  <a:schemeClr val="bg1"/>
                </a:solidFill>
              </a:rPr>
              <a:t> за </a:t>
            </a:r>
            <a:r>
              <a:rPr lang="ru-RU" sz="2800" b="1" dirty="0" err="1">
                <a:solidFill>
                  <a:schemeClr val="bg1"/>
                </a:solidFill>
              </a:rPr>
              <a:t>малюнком</a:t>
            </a:r>
            <a:r>
              <a:rPr lang="ru-RU" sz="2800" b="1" dirty="0">
                <a:solidFill>
                  <a:schemeClr val="bg1"/>
                </a:solidFill>
              </a:rPr>
              <a:t> слова. </a:t>
            </a:r>
            <a:endParaRPr lang="uk-UA" sz="2800" b="1" dirty="0">
              <a:solidFill>
                <a:schemeClr val="bg1"/>
              </a:solidFill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93250" y="2893057"/>
            <a:ext cx="4794053" cy="3633182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sp>
        <p:nvSpPr>
          <p:cNvPr id="29" name="Прямоугольник: скругленные углы 8">
            <a:extLst>
              <a:ext uri="{FF2B5EF4-FFF2-40B4-BE49-F238E27FC236}">
                <a16:creationId xmlns="" xmlns:a16="http://schemas.microsoft.com/office/drawing/2014/main" id="{DCA788A8-EBFC-4DFC-9AB3-6BE0BC4F9E6A}"/>
              </a:ext>
            </a:extLst>
          </p:cNvPr>
          <p:cNvSpPr/>
          <p:nvPr/>
        </p:nvSpPr>
        <p:spPr>
          <a:xfrm>
            <a:off x="610253" y="3023689"/>
            <a:ext cx="3716591" cy="3201459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/>
              <a:t>Запам’ятай! </a:t>
            </a:r>
          </a:p>
          <a:p>
            <a:pPr algn="ctr"/>
            <a:r>
              <a:rPr lang="uk-UA" sz="2800" b="1" dirty="0" smtClean="0"/>
              <a:t>Слова-назви </a:t>
            </a:r>
          </a:p>
          <a:p>
            <a:pPr algn="ctr"/>
            <a:r>
              <a:rPr lang="uk-UA" sz="2800" b="1" dirty="0" smtClean="0"/>
              <a:t>дій </a:t>
            </a:r>
            <a:r>
              <a:rPr lang="uk-UA" sz="2800" b="1" dirty="0"/>
              <a:t>предметів відповідають на питання </a:t>
            </a:r>
            <a:r>
              <a:rPr lang="uk-UA" sz="2800" b="1" dirty="0">
                <a:solidFill>
                  <a:srgbClr val="FFFF00"/>
                </a:solidFill>
              </a:rPr>
              <a:t>що робити? що робить?</a:t>
            </a:r>
          </a:p>
          <a:p>
            <a:pPr algn="ctr"/>
            <a:r>
              <a:rPr lang="uk-UA" sz="2800" b="1" dirty="0">
                <a:solidFill>
                  <a:srgbClr val="FFFF00"/>
                </a:solidFill>
              </a:rPr>
              <a:t> що роблять?</a:t>
            </a:r>
          </a:p>
        </p:txBody>
      </p:sp>
      <p:sp>
        <p:nvSpPr>
          <p:cNvPr id="30" name="Скругленный прямоугольник 29"/>
          <p:cNvSpPr/>
          <p:nvPr/>
        </p:nvSpPr>
        <p:spPr>
          <a:xfrm>
            <a:off x="3852288" y="2944725"/>
            <a:ext cx="1805596" cy="463161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400" b="1" dirty="0" err="1" smtClean="0"/>
              <a:t>Спускається</a:t>
            </a:r>
            <a:endParaRPr lang="uk-UA" sz="2400" b="1" dirty="0"/>
          </a:p>
        </p:txBody>
      </p:sp>
      <p:sp>
        <p:nvSpPr>
          <p:cNvPr id="31" name="Скругленный прямоугольник 30"/>
          <p:cNvSpPr/>
          <p:nvPr/>
        </p:nvSpPr>
        <p:spPr>
          <a:xfrm>
            <a:off x="7506321" y="2944724"/>
            <a:ext cx="1980982" cy="463161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400" b="1" dirty="0" err="1" smtClean="0"/>
              <a:t>гойдаються</a:t>
            </a:r>
            <a:endParaRPr lang="uk-UA" sz="2400" b="1" dirty="0"/>
          </a:p>
        </p:txBody>
      </p:sp>
      <p:sp>
        <p:nvSpPr>
          <p:cNvPr id="32" name="Скругленный прямоугольник 31"/>
          <p:cNvSpPr/>
          <p:nvPr/>
        </p:nvSpPr>
        <p:spPr>
          <a:xfrm>
            <a:off x="4692410" y="5003432"/>
            <a:ext cx="1216472" cy="463161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400" b="1" dirty="0" err="1" smtClean="0"/>
              <a:t>грають</a:t>
            </a:r>
            <a:endParaRPr lang="uk-UA" sz="2400" b="1" dirty="0"/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9383679" y="5809989"/>
            <a:ext cx="1300829" cy="463161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400" b="1" dirty="0" err="1" smtClean="0"/>
              <a:t>стрибає</a:t>
            </a:r>
            <a:endParaRPr lang="uk-UA" sz="2400" b="1" dirty="0"/>
          </a:p>
        </p:txBody>
      </p:sp>
    </p:spTree>
    <p:extLst>
      <p:ext uri="{BB962C8B-B14F-4D97-AF65-F5344CB8AC3E}">
        <p14:creationId xmlns:p14="http://schemas.microsoft.com/office/powerpoint/2010/main" val="4198713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9" grpId="0" animBg="1"/>
      <p:bldP spid="30" grpId="0" animBg="1"/>
      <p:bldP spid="31" grpId="0" animBg="1"/>
      <p:bldP spid="32" grpId="0" animBg="1"/>
      <p:bldP spid="3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9" t="17188" r="33290" b="66585"/>
          <a:stretch/>
        </p:blipFill>
        <p:spPr>
          <a:xfrm>
            <a:off x="722164" y="1231366"/>
            <a:ext cx="10584000" cy="2008212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1631046" y="493883"/>
            <a:ext cx="8732066" cy="68177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chemeClr val="bg1"/>
                </a:solidFill>
              </a:rPr>
              <a:t>Запиши </a:t>
            </a:r>
            <a:r>
              <a:rPr lang="ru-RU" sz="3600" b="1" dirty="0" err="1">
                <a:solidFill>
                  <a:schemeClr val="bg1"/>
                </a:solidFill>
              </a:rPr>
              <a:t>дібрані</a:t>
            </a:r>
            <a:r>
              <a:rPr lang="ru-RU" sz="3600" b="1" dirty="0">
                <a:solidFill>
                  <a:schemeClr val="bg1"/>
                </a:solidFill>
              </a:rPr>
              <a:t> за </a:t>
            </a:r>
            <a:r>
              <a:rPr lang="ru-RU" sz="3600" b="1" dirty="0" err="1">
                <a:solidFill>
                  <a:schemeClr val="bg1"/>
                </a:solidFill>
              </a:rPr>
              <a:t>малюнком</a:t>
            </a:r>
            <a:r>
              <a:rPr lang="ru-RU" sz="3600" b="1" dirty="0">
                <a:solidFill>
                  <a:schemeClr val="bg1"/>
                </a:solidFill>
              </a:rPr>
              <a:t> слова</a:t>
            </a:r>
            <a:endParaRPr lang="uk-UA" sz="3600" b="1" dirty="0">
              <a:solidFill>
                <a:srgbClr val="FFFF00"/>
              </a:solidFill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5515" t="35820" r="46091" b="49461"/>
          <a:stretch/>
        </p:blipFill>
        <p:spPr>
          <a:xfrm>
            <a:off x="1069182" y="1231366"/>
            <a:ext cx="3878002" cy="1130620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5143" t="53543" r="31783" b="35706"/>
          <a:stretch/>
        </p:blipFill>
        <p:spPr>
          <a:xfrm>
            <a:off x="5061497" y="1536166"/>
            <a:ext cx="5883007" cy="825820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4922" t="63956" r="55908" b="22402"/>
          <a:stretch/>
        </p:blipFill>
        <p:spPr>
          <a:xfrm>
            <a:off x="1077098" y="2233738"/>
            <a:ext cx="2531175" cy="1013088"/>
          </a:xfrm>
          <a:prstGeom prst="rect">
            <a:avLst/>
          </a:prstGeom>
        </p:spPr>
      </p:pic>
      <p:sp>
        <p:nvSpPr>
          <p:cNvPr id="12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-1" y="6041570"/>
            <a:ext cx="1295401" cy="81642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b="1" dirty="0" smtClean="0">
                <a:solidFill>
                  <a:schemeClr val="bg1"/>
                </a:solidFill>
              </a:rPr>
              <a:t>Сторінка</a:t>
            </a:r>
            <a:endParaRPr lang="uk-UA" sz="16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42-43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9" t="17188" r="30726" b="66230"/>
          <a:stretch/>
        </p:blipFill>
        <p:spPr>
          <a:xfrm>
            <a:off x="566766" y="3983955"/>
            <a:ext cx="11016000" cy="2052000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</p:pic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4750" t="22370" r="30250" b="63739"/>
          <a:stretch/>
        </p:blipFill>
        <p:spPr>
          <a:xfrm>
            <a:off x="441627" y="3983954"/>
            <a:ext cx="6533545" cy="1134453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4750" t="35746" r="56632" b="49698"/>
          <a:stretch/>
        </p:blipFill>
        <p:spPr>
          <a:xfrm>
            <a:off x="7102051" y="3929686"/>
            <a:ext cx="2703226" cy="1188721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3548" t="36137" r="33360" b="53040"/>
          <a:stretch/>
        </p:blipFill>
        <p:spPr>
          <a:xfrm>
            <a:off x="790989" y="4982445"/>
            <a:ext cx="3095543" cy="816098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4750" t="52811" r="42686" b="35993"/>
          <a:stretch/>
        </p:blipFill>
        <p:spPr>
          <a:xfrm>
            <a:off x="3994040" y="5196136"/>
            <a:ext cx="4434014" cy="857569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4750" t="66865" r="54532" b="22222"/>
          <a:stretch/>
        </p:blipFill>
        <p:spPr>
          <a:xfrm>
            <a:off x="8453664" y="5156652"/>
            <a:ext cx="3027537" cy="897053"/>
          </a:xfrm>
          <a:prstGeom prst="rect">
            <a:avLst/>
          </a:prstGeom>
        </p:spPr>
      </p:pic>
      <p:cxnSp>
        <p:nvCxnSpPr>
          <p:cNvPr id="30" name="Прямая соединительная линия 29"/>
          <p:cNvCxnSpPr/>
          <p:nvPr/>
        </p:nvCxnSpPr>
        <p:spPr>
          <a:xfrm>
            <a:off x="4231973" y="4752647"/>
            <a:ext cx="2082800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/>
          <p:cNvCxnSpPr/>
          <p:nvPr/>
        </p:nvCxnSpPr>
        <p:spPr>
          <a:xfrm>
            <a:off x="4160853" y="5733227"/>
            <a:ext cx="3139440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Прямоугольник 31"/>
          <p:cNvSpPr/>
          <p:nvPr/>
        </p:nvSpPr>
        <p:spPr>
          <a:xfrm>
            <a:off x="737737" y="3294643"/>
            <a:ext cx="10584000" cy="78750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bg1"/>
                </a:solidFill>
              </a:rPr>
              <a:t>Склади й запиши два </a:t>
            </a:r>
            <a:r>
              <a:rPr lang="ru-RU" sz="2400" b="1" dirty="0" err="1">
                <a:solidFill>
                  <a:schemeClr val="bg1"/>
                </a:solidFill>
              </a:rPr>
              <a:t>речення</a:t>
            </a:r>
            <a:r>
              <a:rPr lang="ru-RU" sz="2400" b="1" dirty="0">
                <a:solidFill>
                  <a:schemeClr val="bg1"/>
                </a:solidFill>
              </a:rPr>
              <a:t> — </a:t>
            </a:r>
            <a:r>
              <a:rPr lang="ru-RU" sz="2400" b="1" dirty="0" err="1">
                <a:solidFill>
                  <a:schemeClr val="bg1"/>
                </a:solidFill>
              </a:rPr>
              <a:t>одне</a:t>
            </a:r>
            <a:r>
              <a:rPr lang="ru-RU" sz="2400" b="1" dirty="0">
                <a:solidFill>
                  <a:schemeClr val="bg1"/>
                </a:solidFill>
              </a:rPr>
              <a:t> про </a:t>
            </a:r>
            <a:r>
              <a:rPr lang="ru-RU" sz="2400" b="1" dirty="0" err="1">
                <a:solidFill>
                  <a:schemeClr val="bg1"/>
                </a:solidFill>
              </a:rPr>
              <a:t>хлопчиків</a:t>
            </a:r>
            <a:r>
              <a:rPr lang="ru-RU" sz="2400" b="1" dirty="0">
                <a:solidFill>
                  <a:schemeClr val="bg1"/>
                </a:solidFill>
              </a:rPr>
              <a:t> і </a:t>
            </a:r>
            <a:r>
              <a:rPr lang="ru-RU" sz="2400" b="1" dirty="0" err="1">
                <a:solidFill>
                  <a:schemeClr val="bg1"/>
                </a:solidFill>
              </a:rPr>
              <a:t>одне</a:t>
            </a:r>
            <a:r>
              <a:rPr lang="ru-RU" sz="2400" b="1" dirty="0">
                <a:solidFill>
                  <a:schemeClr val="bg1"/>
                </a:solidFill>
              </a:rPr>
              <a:t> про </a:t>
            </a:r>
            <a:r>
              <a:rPr lang="ru-RU" sz="2400" b="1" dirty="0" err="1">
                <a:solidFill>
                  <a:schemeClr val="bg1"/>
                </a:solidFill>
              </a:rPr>
              <a:t>дівчаток</a:t>
            </a:r>
            <a:r>
              <a:rPr lang="ru-RU" sz="2400" b="1" dirty="0">
                <a:solidFill>
                  <a:schemeClr val="bg1"/>
                </a:solidFill>
              </a:rPr>
              <a:t>. Підкресли слова, </a:t>
            </a:r>
            <a:r>
              <a:rPr lang="ru-RU" sz="2400" b="1" dirty="0" err="1">
                <a:solidFill>
                  <a:schemeClr val="bg1"/>
                </a:solidFill>
              </a:rPr>
              <a:t>які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відповідають</a:t>
            </a:r>
            <a:r>
              <a:rPr lang="ru-RU" sz="2400" b="1" dirty="0">
                <a:solidFill>
                  <a:schemeClr val="bg1"/>
                </a:solidFill>
              </a:rPr>
              <a:t> на </a:t>
            </a:r>
            <a:r>
              <a:rPr lang="ru-RU" sz="2400" b="1" dirty="0" err="1">
                <a:solidFill>
                  <a:schemeClr val="bg1"/>
                </a:solidFill>
              </a:rPr>
              <a:t>питання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rgbClr val="FFFF00"/>
                </a:solidFill>
              </a:rPr>
              <a:t>що</a:t>
            </a:r>
            <a:r>
              <a:rPr lang="ru-RU" sz="2400" b="1" dirty="0">
                <a:solidFill>
                  <a:srgbClr val="FFFF00"/>
                </a:solidFill>
              </a:rPr>
              <a:t> </a:t>
            </a:r>
            <a:r>
              <a:rPr lang="ru-RU" sz="2400" b="1" dirty="0" err="1">
                <a:solidFill>
                  <a:srgbClr val="FFFF00"/>
                </a:solidFill>
              </a:rPr>
              <a:t>робить</a:t>
            </a:r>
            <a:r>
              <a:rPr lang="ru-RU" sz="2400" b="1" dirty="0">
                <a:solidFill>
                  <a:srgbClr val="FFFF00"/>
                </a:solidFill>
              </a:rPr>
              <a:t>? </a:t>
            </a:r>
            <a:r>
              <a:rPr lang="ru-RU" sz="2400" b="1" dirty="0" err="1">
                <a:solidFill>
                  <a:schemeClr val="bg1"/>
                </a:solidFill>
              </a:rPr>
              <a:t>або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rgbClr val="FFFF00"/>
                </a:solidFill>
              </a:rPr>
              <a:t>що</a:t>
            </a:r>
            <a:r>
              <a:rPr lang="ru-RU" sz="2400" b="1" dirty="0">
                <a:solidFill>
                  <a:srgbClr val="FFFF00"/>
                </a:solidFill>
              </a:rPr>
              <a:t> </a:t>
            </a:r>
            <a:r>
              <a:rPr lang="ru-RU" sz="2400" b="1" dirty="0" err="1">
                <a:solidFill>
                  <a:srgbClr val="FFFF00"/>
                </a:solidFill>
              </a:rPr>
              <a:t>роблять</a:t>
            </a:r>
            <a:r>
              <a:rPr lang="ru-RU" sz="2400" b="1" dirty="0">
                <a:solidFill>
                  <a:srgbClr val="FFFF00"/>
                </a:solidFill>
              </a:rPr>
              <a:t>?</a:t>
            </a:r>
            <a:endParaRPr lang="uk-UA" sz="2400" b="1" dirty="0">
              <a:solidFill>
                <a:srgbClr val="FFFF00"/>
              </a:solidFill>
            </a:endParaRPr>
          </a:p>
        </p:txBody>
      </p:sp>
      <p:cxnSp>
        <p:nvCxnSpPr>
          <p:cNvPr id="33" name="Прямая соединительная линия 32"/>
          <p:cNvCxnSpPr/>
          <p:nvPr/>
        </p:nvCxnSpPr>
        <p:spPr>
          <a:xfrm>
            <a:off x="4253741" y="4828845"/>
            <a:ext cx="2082800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единительная линия 33"/>
          <p:cNvCxnSpPr/>
          <p:nvPr/>
        </p:nvCxnSpPr>
        <p:spPr>
          <a:xfrm>
            <a:off x="4171735" y="5820311"/>
            <a:ext cx="3139440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1236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Скругленный прямоугольник 59"/>
          <p:cNvSpPr/>
          <p:nvPr/>
        </p:nvSpPr>
        <p:spPr>
          <a:xfrm>
            <a:off x="8305439" y="4885713"/>
            <a:ext cx="3338271" cy="117653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9" name="Скругленный прямоугольник 58"/>
          <p:cNvSpPr/>
          <p:nvPr/>
        </p:nvSpPr>
        <p:spPr>
          <a:xfrm>
            <a:off x="3760552" y="4865039"/>
            <a:ext cx="1957202" cy="117653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9" t="17188" r="43378" b="65939"/>
          <a:stretch/>
        </p:blipFill>
        <p:spPr>
          <a:xfrm>
            <a:off x="2489788" y="1906415"/>
            <a:ext cx="7224050" cy="1881814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866722" y="489155"/>
            <a:ext cx="10526486" cy="79534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bg1"/>
                </a:solidFill>
              </a:rPr>
              <a:t>Родзинка </a:t>
            </a:r>
            <a:r>
              <a:rPr lang="ru-RU" sz="3200" b="1" dirty="0" err="1">
                <a:solidFill>
                  <a:schemeClr val="bg1"/>
                </a:solidFill>
              </a:rPr>
              <a:t>пропонує</a:t>
            </a:r>
            <a:r>
              <a:rPr lang="ru-RU" sz="3200" b="1" dirty="0">
                <a:solidFill>
                  <a:schemeClr val="bg1"/>
                </a:solidFill>
              </a:rPr>
              <a:t> </a:t>
            </a:r>
            <a:r>
              <a:rPr lang="ru-RU" sz="3200" b="1" dirty="0" err="1">
                <a:solidFill>
                  <a:schemeClr val="bg1"/>
                </a:solidFill>
              </a:rPr>
              <a:t>утворити</a:t>
            </a:r>
            <a:r>
              <a:rPr lang="ru-RU" sz="3200" b="1" dirty="0">
                <a:solidFill>
                  <a:schemeClr val="bg1"/>
                </a:solidFill>
              </a:rPr>
              <a:t> й </a:t>
            </a:r>
            <a:r>
              <a:rPr lang="ru-RU" sz="3200" b="1" dirty="0" err="1">
                <a:solidFill>
                  <a:schemeClr val="bg1"/>
                </a:solidFill>
              </a:rPr>
              <a:t>записати</a:t>
            </a:r>
            <a:r>
              <a:rPr lang="ru-RU" sz="3200" b="1" dirty="0">
                <a:solidFill>
                  <a:schemeClr val="bg1"/>
                </a:solidFill>
              </a:rPr>
              <a:t> слова за </a:t>
            </a:r>
            <a:r>
              <a:rPr lang="ru-RU" sz="3200" b="1" dirty="0" err="1">
                <a:solidFill>
                  <a:schemeClr val="bg1"/>
                </a:solidFill>
              </a:rPr>
              <a:t>зразком</a:t>
            </a:r>
            <a:endParaRPr lang="uk-UA" sz="3200" b="1" dirty="0">
              <a:solidFill>
                <a:schemeClr val="bg1"/>
              </a:solidFill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6792151" y="1355971"/>
            <a:ext cx="4507474" cy="56133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schemeClr val="bg1"/>
                </a:solidFill>
              </a:rPr>
              <a:t>Біг, </a:t>
            </a:r>
            <a:r>
              <a:rPr lang="ru-RU" sz="2800" dirty="0" err="1">
                <a:solidFill>
                  <a:schemeClr val="bg1"/>
                </a:solidFill>
              </a:rPr>
              <a:t>радісний</a:t>
            </a:r>
            <a:r>
              <a:rPr lang="ru-RU" sz="2800" dirty="0">
                <a:solidFill>
                  <a:schemeClr val="bg1"/>
                </a:solidFill>
              </a:rPr>
              <a:t>, </a:t>
            </a:r>
            <a:r>
              <a:rPr lang="ru-RU" sz="2800" dirty="0" err="1">
                <a:solidFill>
                  <a:schemeClr val="bg1"/>
                </a:solidFill>
              </a:rPr>
              <a:t>сміх</a:t>
            </a:r>
            <a:r>
              <a:rPr lang="ru-RU" sz="2800" dirty="0">
                <a:solidFill>
                  <a:schemeClr val="bg1"/>
                </a:solidFill>
              </a:rPr>
              <a:t>, </a:t>
            </a:r>
            <a:r>
              <a:rPr lang="ru-RU" sz="2800" dirty="0" err="1">
                <a:solidFill>
                  <a:schemeClr val="bg1"/>
                </a:solidFill>
              </a:rPr>
              <a:t>похід</a:t>
            </a:r>
            <a:r>
              <a:rPr lang="ru-RU" sz="2800" dirty="0">
                <a:solidFill>
                  <a:schemeClr val="bg1"/>
                </a:solidFill>
              </a:rPr>
              <a:t>.</a:t>
            </a:r>
            <a:endParaRPr lang="uk-UA" sz="2800" dirty="0">
              <a:solidFill>
                <a:schemeClr val="bg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454104" y="1383195"/>
            <a:ext cx="4338047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uk-UA" sz="2800" b="1" dirty="0">
                <a:solidFill>
                  <a:srgbClr val="FF0000"/>
                </a:solidFill>
              </a:rPr>
              <a:t>Зразок: </a:t>
            </a:r>
            <a:r>
              <a:rPr lang="uk-UA" sz="2800" dirty="0">
                <a:solidFill>
                  <a:srgbClr val="0070C0"/>
                </a:solidFill>
              </a:rPr>
              <a:t>варення — варити.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4833" t="22074" r="42145" b="66273"/>
          <a:stretch/>
        </p:blipFill>
        <p:spPr>
          <a:xfrm>
            <a:off x="2204480" y="1968649"/>
            <a:ext cx="3205296" cy="750153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5411" t="40717" r="49498" b="47630"/>
          <a:stretch/>
        </p:blipFill>
        <p:spPr>
          <a:xfrm>
            <a:off x="5409776" y="2181502"/>
            <a:ext cx="2435515" cy="750153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0436" t="40203" r="30543" b="48144"/>
          <a:stretch/>
        </p:blipFill>
        <p:spPr>
          <a:xfrm>
            <a:off x="7867552" y="2163128"/>
            <a:ext cx="1846286" cy="750153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4978" t="52417" r="36157" b="35930"/>
          <a:stretch/>
        </p:blipFill>
        <p:spPr>
          <a:xfrm>
            <a:off x="2654991" y="2910717"/>
            <a:ext cx="3772441" cy="750153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4978" t="67074" r="58624" b="21273"/>
          <a:stretch/>
        </p:blipFill>
        <p:spPr>
          <a:xfrm>
            <a:off x="6568412" y="2968987"/>
            <a:ext cx="1557813" cy="73419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6917" t="24889" r="55250" b="63259"/>
          <a:stretch/>
        </p:blipFill>
        <p:spPr>
          <a:xfrm>
            <a:off x="8126671" y="3021118"/>
            <a:ext cx="1647960" cy="726336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5"/>
          <a:srcRect r="9681"/>
          <a:stretch/>
        </p:blipFill>
        <p:spPr>
          <a:xfrm>
            <a:off x="494320" y="1383196"/>
            <a:ext cx="1621109" cy="2405034"/>
          </a:xfrm>
          <a:prstGeom prst="roundRect">
            <a:avLst/>
          </a:prstGeom>
          <a:ln w="38100">
            <a:solidFill>
              <a:srgbClr val="0070C0"/>
            </a:solidFill>
          </a:ln>
        </p:spPr>
      </p:pic>
      <p:sp>
        <p:nvSpPr>
          <p:cNvPr id="21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6041570"/>
            <a:ext cx="1088572" cy="81642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b="1" dirty="0" smtClean="0">
                <a:solidFill>
                  <a:schemeClr val="bg1"/>
                </a:solidFill>
              </a:rPr>
              <a:t>Сторінка</a:t>
            </a:r>
            <a:endParaRPr lang="uk-UA" sz="16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43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5236029" y="3920342"/>
            <a:ext cx="6634367" cy="760515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err="1">
                <a:solidFill>
                  <a:schemeClr val="bg1"/>
                </a:solidFill>
              </a:rPr>
              <a:t>Стоїть</a:t>
            </a:r>
            <a:r>
              <a:rPr lang="ru-RU" sz="2800" dirty="0">
                <a:solidFill>
                  <a:schemeClr val="bg1"/>
                </a:solidFill>
              </a:rPr>
              <a:t> у </a:t>
            </a:r>
            <a:r>
              <a:rPr lang="ru-RU" sz="2800" dirty="0" err="1">
                <a:solidFill>
                  <a:schemeClr val="bg1"/>
                </a:solidFill>
              </a:rPr>
              <a:t>куточку</a:t>
            </a:r>
            <a:r>
              <a:rPr lang="ru-RU" sz="2800" dirty="0">
                <a:solidFill>
                  <a:schemeClr val="bg1"/>
                </a:solidFill>
              </a:rPr>
              <a:t>, </a:t>
            </a:r>
            <a:r>
              <a:rPr lang="ru-RU" sz="2800" dirty="0" err="1" smtClean="0">
                <a:solidFill>
                  <a:schemeClr val="bg1"/>
                </a:solidFill>
              </a:rPr>
              <a:t>смокче</a:t>
            </a:r>
            <a:r>
              <a:rPr lang="ru-RU" sz="2800" dirty="0" smtClean="0">
                <a:solidFill>
                  <a:schemeClr val="bg1"/>
                </a:solidFill>
              </a:rPr>
              <a:t> пил </a:t>
            </a:r>
            <a:r>
              <a:rPr lang="ru-RU" sz="2800" dirty="0" err="1" smtClean="0">
                <a:solidFill>
                  <a:schemeClr val="bg1"/>
                </a:solidFill>
              </a:rPr>
              <a:t>хоботочком</a:t>
            </a:r>
            <a:r>
              <a:rPr lang="ru-RU" sz="2800" dirty="0" smtClean="0">
                <a:solidFill>
                  <a:schemeClr val="bg1"/>
                </a:solidFill>
              </a:rPr>
              <a:t>.                           </a:t>
            </a:r>
            <a:endParaRPr lang="uk-UA" sz="2800" dirty="0">
              <a:solidFill>
                <a:schemeClr val="bg1"/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450776" y="3920342"/>
            <a:ext cx="4741709" cy="88025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bg1"/>
                </a:solidFill>
              </a:rPr>
              <a:t>Підкресли в </a:t>
            </a:r>
            <a:r>
              <a:rPr lang="ru-RU" sz="2000" b="1" dirty="0" err="1">
                <a:solidFill>
                  <a:schemeClr val="bg1"/>
                </a:solidFill>
              </a:rPr>
              <a:t>загадці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Родзинки</a:t>
            </a:r>
            <a:r>
              <a:rPr lang="ru-RU" sz="2000" b="1" dirty="0">
                <a:solidFill>
                  <a:schemeClr val="bg1"/>
                </a:solidFill>
              </a:rPr>
              <a:t> слова, </a:t>
            </a:r>
            <a:r>
              <a:rPr lang="ru-RU" sz="2000" b="1" dirty="0" err="1">
                <a:solidFill>
                  <a:schemeClr val="bg1"/>
                </a:solidFill>
              </a:rPr>
              <a:t>які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відповідають</a:t>
            </a:r>
            <a:r>
              <a:rPr lang="ru-RU" sz="2000" b="1" dirty="0">
                <a:solidFill>
                  <a:schemeClr val="bg1"/>
                </a:solidFill>
              </a:rPr>
              <a:t> на </a:t>
            </a:r>
            <a:r>
              <a:rPr lang="ru-RU" sz="2000" b="1" dirty="0" err="1">
                <a:solidFill>
                  <a:schemeClr val="bg1"/>
                </a:solidFill>
              </a:rPr>
              <a:t>питання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 smtClean="0">
                <a:solidFill>
                  <a:srgbClr val="FFFF00"/>
                </a:solidFill>
              </a:rPr>
              <a:t>що</a:t>
            </a:r>
            <a:r>
              <a:rPr lang="ru-RU" sz="2000" b="1" dirty="0" smtClean="0">
                <a:solidFill>
                  <a:srgbClr val="FFFF00"/>
                </a:solidFill>
              </a:rPr>
              <a:t> </a:t>
            </a:r>
            <a:r>
              <a:rPr lang="ru-RU" sz="2000" b="1" dirty="0">
                <a:solidFill>
                  <a:srgbClr val="FFFF00"/>
                </a:solidFill>
              </a:rPr>
              <a:t>робить?</a:t>
            </a:r>
            <a:endParaRPr lang="uk-UA" sz="2000" b="1" dirty="0">
              <a:solidFill>
                <a:srgbClr val="FFFF00"/>
              </a:solidFill>
            </a:endParaRP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30292" y="2384208"/>
            <a:ext cx="1940103" cy="1363245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cxnSp>
        <p:nvCxnSpPr>
          <p:cNvPr id="25" name="Прямая соединительная линия 24"/>
          <p:cNvCxnSpPr/>
          <p:nvPr/>
        </p:nvCxnSpPr>
        <p:spPr>
          <a:xfrm>
            <a:off x="5388008" y="4491390"/>
            <a:ext cx="936592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/>
          <p:cNvCxnSpPr/>
          <p:nvPr/>
        </p:nvCxnSpPr>
        <p:spPr>
          <a:xfrm>
            <a:off x="7973002" y="4480504"/>
            <a:ext cx="1072886" cy="10886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/>
          <p:cNvCxnSpPr/>
          <p:nvPr/>
        </p:nvCxnSpPr>
        <p:spPr>
          <a:xfrm>
            <a:off x="5409776" y="4567588"/>
            <a:ext cx="914824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/>
          <p:cNvCxnSpPr/>
          <p:nvPr/>
        </p:nvCxnSpPr>
        <p:spPr>
          <a:xfrm>
            <a:off x="7983884" y="4567588"/>
            <a:ext cx="1062004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Прямоугольник 37"/>
          <p:cNvSpPr/>
          <p:nvPr/>
        </p:nvSpPr>
        <p:spPr>
          <a:xfrm>
            <a:off x="450776" y="4866398"/>
            <a:ext cx="3275986" cy="78525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bg1"/>
                </a:solidFill>
              </a:rPr>
              <a:t>Розгадай </a:t>
            </a:r>
            <a:r>
              <a:rPr lang="ru-RU" sz="2000" b="1" dirty="0" err="1">
                <a:solidFill>
                  <a:schemeClr val="bg1"/>
                </a:solidFill>
              </a:rPr>
              <a:t>ребуси</a:t>
            </a:r>
            <a:r>
              <a:rPr lang="ru-RU" sz="2000" b="1" dirty="0">
                <a:solidFill>
                  <a:schemeClr val="bg1"/>
                </a:solidFill>
              </a:rPr>
              <a:t>. Постав </a:t>
            </a:r>
            <a:r>
              <a:rPr lang="ru-RU" sz="2000" b="1" dirty="0" err="1">
                <a:solidFill>
                  <a:schemeClr val="bg1"/>
                </a:solidFill>
              </a:rPr>
              <a:t>питання</a:t>
            </a:r>
            <a:r>
              <a:rPr lang="ru-RU" sz="2000" b="1" dirty="0">
                <a:solidFill>
                  <a:schemeClr val="bg1"/>
                </a:solidFill>
              </a:rPr>
              <a:t> до </a:t>
            </a:r>
            <a:r>
              <a:rPr lang="ru-RU" sz="2000" b="1" dirty="0" err="1">
                <a:solidFill>
                  <a:schemeClr val="bg1"/>
                </a:solidFill>
              </a:rPr>
              <a:t>слів-відгадок</a:t>
            </a:r>
            <a:endParaRPr lang="uk-UA" sz="2000" b="1" dirty="0">
              <a:solidFill>
                <a:schemeClr val="bg1"/>
              </a:solidFill>
            </a:endParaRPr>
          </a:p>
        </p:txBody>
      </p:sp>
      <p:pic>
        <p:nvPicPr>
          <p:cNvPr id="39" name="Рисунок 3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38" t="17187" r="48078" b="66380"/>
          <a:stretch/>
        </p:blipFill>
        <p:spPr>
          <a:xfrm>
            <a:off x="5857605" y="4755449"/>
            <a:ext cx="2412000" cy="1792405"/>
          </a:xfrm>
          <a:prstGeom prst="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</p:pic>
      <p:sp>
        <p:nvSpPr>
          <p:cNvPr id="40" name="TextBox 39"/>
          <p:cNvSpPr txBox="1"/>
          <p:nvPr/>
        </p:nvSpPr>
        <p:spPr>
          <a:xfrm>
            <a:off x="4394165" y="5151023"/>
            <a:ext cx="58545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400" b="1" dirty="0">
                <a:solidFill>
                  <a:srgbClr val="0070C0"/>
                </a:solidFill>
              </a:rPr>
              <a:t>ч</a:t>
            </a:r>
            <a:endParaRPr lang="ru-RU" sz="4400" b="1" dirty="0">
              <a:solidFill>
                <a:srgbClr val="0070C0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4862536" y="5151023"/>
            <a:ext cx="74698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400" b="1" dirty="0">
                <a:solidFill>
                  <a:srgbClr val="0070C0"/>
                </a:solidFill>
              </a:rPr>
              <a:t>ти</a:t>
            </a:r>
            <a:endParaRPr lang="ru-RU" sz="4400" b="1" dirty="0">
              <a:solidFill>
                <a:srgbClr val="0070C0"/>
              </a:solidFill>
            </a:endParaRPr>
          </a:p>
        </p:txBody>
      </p:sp>
      <p:cxnSp>
        <p:nvCxnSpPr>
          <p:cNvPr id="42" name="Прямая соединительная линия 41"/>
          <p:cNvCxnSpPr/>
          <p:nvPr/>
        </p:nvCxnSpPr>
        <p:spPr>
          <a:xfrm flipH="1">
            <a:off x="4541211" y="5259025"/>
            <a:ext cx="356497" cy="56889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3" name="Рисунок 4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12639" y="5011977"/>
            <a:ext cx="682550" cy="679930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6500" t="24741" r="58083" b="68296"/>
          <a:stretch/>
        </p:blipFill>
        <p:spPr>
          <a:xfrm>
            <a:off x="6162218" y="4978120"/>
            <a:ext cx="1705374" cy="471990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1807" t="26723" r="39162" b="63506"/>
          <a:stretch/>
        </p:blipFill>
        <p:spPr>
          <a:xfrm>
            <a:off x="5950546" y="5954886"/>
            <a:ext cx="2024709" cy="637036"/>
          </a:xfrm>
          <a:prstGeom prst="rect">
            <a:avLst/>
          </a:prstGeom>
        </p:spPr>
      </p:pic>
      <p:sp>
        <p:nvSpPr>
          <p:cNvPr id="52" name="TextBox 51"/>
          <p:cNvSpPr txBox="1"/>
          <p:nvPr/>
        </p:nvSpPr>
        <p:spPr>
          <a:xfrm>
            <a:off x="9597848" y="5120037"/>
            <a:ext cx="8362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000" b="1" dirty="0" err="1">
                <a:solidFill>
                  <a:srgbClr val="0070C0"/>
                </a:solidFill>
              </a:rPr>
              <a:t>ло</a:t>
            </a:r>
            <a:endParaRPr lang="ru-RU" sz="4000" b="1" dirty="0">
              <a:solidFill>
                <a:srgbClr val="0070C0"/>
              </a:solidFill>
            </a:endParaRPr>
          </a:p>
        </p:txBody>
      </p:sp>
      <p:pic>
        <p:nvPicPr>
          <p:cNvPr id="53" name="Picture 4" descr="Рисунки крыльев ангела (30 фото)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440" y="4806562"/>
            <a:ext cx="1480896" cy="1334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TextBox 53"/>
          <p:cNvSpPr txBox="1"/>
          <p:nvPr/>
        </p:nvSpPr>
        <p:spPr>
          <a:xfrm>
            <a:off x="10239890" y="5134732"/>
            <a:ext cx="13209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000" b="1" dirty="0" err="1">
                <a:solidFill>
                  <a:srgbClr val="0070C0"/>
                </a:solidFill>
              </a:rPr>
              <a:t>чить</a:t>
            </a:r>
            <a:endParaRPr lang="ru-RU" sz="4000" b="1" dirty="0">
              <a:solidFill>
                <a:srgbClr val="0070C0"/>
              </a:solidFill>
            </a:endParaRPr>
          </a:p>
        </p:txBody>
      </p:sp>
      <p:cxnSp>
        <p:nvCxnSpPr>
          <p:cNvPr id="55" name="Прямая соединительная линия 54"/>
          <p:cNvCxnSpPr/>
          <p:nvPr/>
        </p:nvCxnSpPr>
        <p:spPr>
          <a:xfrm flipH="1">
            <a:off x="9713838" y="5351942"/>
            <a:ext cx="608967" cy="33996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23833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  <p:bldP spid="59" grpId="0" animBg="1"/>
      <p:bldP spid="22" grpId="0" animBg="1"/>
      <p:bldP spid="23" grpId="0" animBg="1"/>
      <p:bldP spid="38" grpId="0" animBg="1"/>
      <p:bldP spid="40" grpId="0"/>
      <p:bldP spid="41" grpId="0"/>
      <p:bldP spid="52" grpId="0"/>
      <p:bldP spid="5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>
            <a:extLst>
              <a:ext uri="{FF2B5EF4-FFF2-40B4-BE49-F238E27FC236}">
                <a16:creationId xmlns="" xmlns:a16="http://schemas.microsoft.com/office/drawing/2014/main" id="{EA9D7FA9-ACD8-4EC4-B794-A48A56C7605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7" t="16996" r="44507" b="65819"/>
          <a:stretch/>
        </p:blipFill>
        <p:spPr>
          <a:xfrm>
            <a:off x="1433666" y="3758132"/>
            <a:ext cx="8100000" cy="2148499"/>
          </a:xfrm>
          <a:prstGeom prst="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1397784" y="345467"/>
            <a:ext cx="9307392" cy="93086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Розглянь малюнки. Що робить Івасик? </a:t>
            </a:r>
            <a:endParaRPr lang="uk-UA" sz="2800" b="1" dirty="0" smtClean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Склади </a:t>
            </a:r>
            <a:r>
              <a:rPr lang="uk-UA" sz="2800" b="1" dirty="0">
                <a:solidFill>
                  <a:schemeClr val="bg1"/>
                </a:solidFill>
              </a:rPr>
              <a:t>два речення про нього, запиши</a:t>
            </a:r>
          </a:p>
        </p:txBody>
      </p:sp>
      <p:sp>
        <p:nvSpPr>
          <p:cNvPr id="6" name="AutoShape 8" descr="Lenagold - Клипарт - Кошк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3808704" y="1541951"/>
            <a:ext cx="1886562" cy="168022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000" dirty="0"/>
              <a:t>Івасик розчісує волосся. </a:t>
            </a:r>
            <a:endParaRPr lang="ru-RU" sz="3000" dirty="0">
              <a:solidFill>
                <a:schemeClr val="tx1"/>
              </a:solidFill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8404794" y="1541951"/>
            <a:ext cx="2382950" cy="168022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000" dirty="0"/>
              <a:t>Івасик поливає квіти.</a:t>
            </a:r>
            <a:endParaRPr lang="ru-RU" sz="3000" dirty="0">
              <a:solidFill>
                <a:schemeClr val="tx1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5" t="41177" r="41912" b="43137"/>
          <a:stretch/>
        </p:blipFill>
        <p:spPr>
          <a:xfrm>
            <a:off x="1626008" y="3755100"/>
            <a:ext cx="7153345" cy="1266079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68" t="40262" r="42793" b="45490"/>
          <a:stretch/>
        </p:blipFill>
        <p:spPr>
          <a:xfrm>
            <a:off x="1604578" y="4649953"/>
            <a:ext cx="7079486" cy="1150021"/>
          </a:xfrm>
          <a:prstGeom prst="rect">
            <a:avLst/>
          </a:prstGeom>
        </p:spPr>
      </p:pic>
      <p:pic>
        <p:nvPicPr>
          <p:cNvPr id="1026" name="Picture 2" descr="Kid brush hair: векторна графіка, зображення, Kid brush hair малюнки |  Скачати з Depositphotos®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7109" y="1461626"/>
            <a:ext cx="2172584" cy="2172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Boy watering yellow flower with can 474688 Vector Art at Vecteezy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1681" y="1461626"/>
            <a:ext cx="2190750" cy="2085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8142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9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45709</TotalTime>
  <Words>429</Words>
  <Application>Microsoft Office PowerPoint</Application>
  <PresentationFormat>Произвольный</PresentationFormat>
  <Paragraphs>97</Paragraphs>
  <Slides>13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Vasyl Tsupa</dc:creator>
  <cp:lastModifiedBy>Esmiralda Ivanova</cp:lastModifiedBy>
  <cp:revision>3106</cp:revision>
  <dcterms:created xsi:type="dcterms:W3CDTF">2018-01-05T16:38:53Z</dcterms:created>
  <dcterms:modified xsi:type="dcterms:W3CDTF">2024-04-28T10:49:31Z</dcterms:modified>
</cp:coreProperties>
</file>