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1225" r:id="rId3"/>
    <p:sldId id="1230" r:id="rId4"/>
    <p:sldId id="1215" r:id="rId5"/>
    <p:sldId id="1227" r:id="rId6"/>
    <p:sldId id="1214" r:id="rId7"/>
    <p:sldId id="1218" r:id="rId8"/>
    <p:sldId id="1135" r:id="rId9"/>
    <p:sldId id="1224" r:id="rId10"/>
    <p:sldId id="1229" r:id="rId11"/>
    <p:sldId id="1222" r:id="rId12"/>
    <p:sldId id="1213" r:id="rId13"/>
    <p:sldId id="1228" r:id="rId14"/>
    <p:sldId id="794" r:id="rId15"/>
    <p:sldId id="1231" r:id="rId16"/>
    <p:sldId id="85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95FFF"/>
    <a:srgbClr val="E838BA"/>
    <a:srgbClr val="EF71CE"/>
    <a:srgbClr val="463EDE"/>
    <a:srgbClr val="322ADA"/>
    <a:srgbClr val="FF5050"/>
    <a:srgbClr val="F2B800"/>
    <a:srgbClr val="F6F9FC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46" y="-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38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212otiwn2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290" y="4297860"/>
            <a:ext cx="9762009" cy="1804749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000" b="1" dirty="0" err="1" smtClean="0">
                <a:solidFill>
                  <a:schemeClr val="bg1"/>
                </a:solidFill>
              </a:rPr>
              <a:t>Оповідання</a:t>
            </a:r>
            <a:r>
              <a:rPr lang="ru-RU" sz="5000" b="1" dirty="0" smtClean="0">
                <a:solidFill>
                  <a:schemeClr val="bg1"/>
                </a:solidFill>
              </a:rPr>
              <a:t> </a:t>
            </a:r>
            <a:r>
              <a:rPr lang="ru-RU" sz="5000" b="1" dirty="0">
                <a:solidFill>
                  <a:schemeClr val="bg1"/>
                </a:solidFill>
              </a:rPr>
              <a:t>Василя </a:t>
            </a:r>
            <a:r>
              <a:rPr lang="ru-RU" sz="5000" b="1" dirty="0" smtClean="0">
                <a:solidFill>
                  <a:schemeClr val="bg1"/>
                </a:solidFill>
              </a:rPr>
              <a:t>Шкляра «</a:t>
            </a:r>
            <a:r>
              <a:rPr lang="ru-RU" sz="5000" b="1" dirty="0" err="1">
                <a:solidFill>
                  <a:schemeClr val="bg1"/>
                </a:solidFill>
              </a:rPr>
              <a:t>Маленька</a:t>
            </a:r>
            <a:r>
              <a:rPr lang="ru-RU" sz="5000" b="1" dirty="0">
                <a:solidFill>
                  <a:schemeClr val="bg1"/>
                </a:solidFill>
              </a:rPr>
              <a:t> </a:t>
            </a:r>
            <a:r>
              <a:rPr lang="ru-RU" sz="5000" b="1" dirty="0" err="1">
                <a:solidFill>
                  <a:schemeClr val="bg1"/>
                </a:solidFill>
              </a:rPr>
              <a:t>мураха</a:t>
            </a:r>
            <a:r>
              <a:rPr lang="ru-RU" sz="5000" b="1" dirty="0" smtClean="0">
                <a:solidFill>
                  <a:schemeClr val="bg1"/>
                </a:solidFill>
              </a:rPr>
              <a:t>»</a:t>
            </a:r>
            <a:endParaRPr lang="uk-UA" sz="5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4150" y="1464659"/>
            <a:ext cx="410337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Післябукварний</a:t>
            </a:r>
            <a:r>
              <a:rPr lang="uk-UA" sz="2800" b="1" dirty="0" smtClean="0">
                <a:solidFill>
                  <a:schemeClr val="bg1"/>
                </a:solidFill>
              </a:rPr>
              <a:t>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</a:t>
            </a:r>
            <a:r>
              <a:rPr lang="en-US" sz="2800" b="1" dirty="0" smtClean="0">
                <a:solidFill>
                  <a:schemeClr val="bg1"/>
                </a:solidFill>
              </a:rPr>
              <a:t>1</a:t>
            </a:r>
            <a:r>
              <a:rPr lang="uk-UA" sz="2800" b="1" dirty="0" smtClean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3074" name="Picture 2" descr="D:\Картинки до тестів\Тварини\Мурах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90" y="1012773"/>
            <a:ext cx="4606290" cy="306849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25163" y="1691583"/>
            <a:ext cx="7153377" cy="16345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err="1" smtClean="0"/>
              <a:t>Чому</a:t>
            </a:r>
            <a:r>
              <a:rPr lang="ru-RU" sz="2400" dirty="0" smtClean="0"/>
              <a:t> </a:t>
            </a:r>
            <a:r>
              <a:rPr lang="ru-RU" sz="2400" dirty="0" err="1"/>
              <a:t>Мишко</a:t>
            </a:r>
            <a:r>
              <a:rPr lang="ru-RU" sz="2400" dirty="0"/>
              <a:t> все </a:t>
            </a:r>
            <a:r>
              <a:rPr lang="ru-RU" sz="2400" dirty="0" err="1"/>
              <a:t>заперечував</a:t>
            </a:r>
            <a:r>
              <a:rPr lang="ru-RU" sz="2400" dirty="0"/>
              <a:t>?</a:t>
            </a:r>
          </a:p>
          <a:p>
            <a:pPr algn="just"/>
            <a:r>
              <a:rPr lang="ru-RU" sz="2400" dirty="0"/>
              <a:t>2.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Петрусь </a:t>
            </a:r>
            <a:r>
              <a:rPr lang="ru-RU" sz="2400" dirty="0" err="1"/>
              <a:t>заперечив</a:t>
            </a:r>
            <a:r>
              <a:rPr lang="ru-RU" sz="2400" dirty="0"/>
              <a:t> </a:t>
            </a:r>
            <a:r>
              <a:rPr lang="ru-RU" sz="2400" dirty="0" err="1"/>
              <a:t>Мишкові</a:t>
            </a:r>
            <a:r>
              <a:rPr lang="ru-RU" sz="2400" dirty="0"/>
              <a:t>?</a:t>
            </a:r>
          </a:p>
          <a:p>
            <a:r>
              <a:rPr lang="ru-RU" sz="2400" dirty="0"/>
              <a:t>3. Як </a:t>
            </a:r>
            <a:r>
              <a:rPr lang="ru-RU" sz="2400" dirty="0" err="1"/>
              <a:t>думаєш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далі</a:t>
            </a:r>
            <a:r>
              <a:rPr lang="ru-RU" sz="2400" dirty="0"/>
              <a:t>? Придумай </a:t>
            </a:r>
            <a:r>
              <a:rPr lang="ru-RU" sz="2400" dirty="0" err="1"/>
              <a:t>продовження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тексту.</a:t>
            </a:r>
            <a:endParaRPr lang="uk-UA" sz="2400" dirty="0"/>
          </a:p>
        </p:txBody>
      </p:sp>
      <p:pic>
        <p:nvPicPr>
          <p:cNvPr id="7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9" y="1593516"/>
            <a:ext cx="3990894" cy="3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32536" y="45155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</a:t>
            </a:r>
            <a:r>
              <a:rPr lang="ru-RU" sz="4000" b="1" dirty="0" err="1" smtClean="0">
                <a:solidFill>
                  <a:schemeClr val="bg1"/>
                </a:solidFill>
              </a:rPr>
              <a:t>уважного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читача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48732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836" t="4537" r="3724" b="1889"/>
          <a:stretch/>
        </p:blipFill>
        <p:spPr>
          <a:xfrm>
            <a:off x="5080593" y="3497523"/>
            <a:ext cx="4859635" cy="26203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37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2112" y="452816"/>
            <a:ext cx="8732066" cy="7546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Читаємо швидко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733892"/>
            <a:ext cx="2472130" cy="3617972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643581" y="1441482"/>
            <a:ext cx="3791510" cy="482215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мурашник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височенький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дрібненькі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подушечка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завбільшки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пшенична</a:t>
            </a: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uk-UA" altLang="ru-RU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збудували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>
                <a:latin typeface="+mn-lt"/>
              </a:rPr>
              <a:t>                                          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18358" y="1402949"/>
            <a:ext cx="3725820" cy="486069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натрапили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заперечував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здавався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дивувався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підскочив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гризнула</a:t>
            </a: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alt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усміхнувся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4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4759" y="1239751"/>
            <a:ext cx="10950971" cy="48936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Ого,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великий.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Та де там великий.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комахи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дужі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Та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дужі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Самих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ледве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видно.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глянь. Травинку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тягне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п’ять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разів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більшу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за себе.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Скільки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там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тої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травинки. Сама за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вітром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летить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Подивися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білу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подушечку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тягне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Теж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подушка,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завбільшки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пшеничну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зернину. Та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менших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комах,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ніж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оці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й не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—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бачить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куди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треба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тягти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— Та в них і очей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— Ого, як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гризнула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— Та де там.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Мур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хи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такі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маленькі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них і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зубів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немає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7798" y="494529"/>
            <a:ext cx="8732066" cy="7593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Театралізація</a:t>
            </a:r>
          </a:p>
        </p:txBody>
      </p:sp>
      <p:pic>
        <p:nvPicPr>
          <p:cNvPr id="3078" name="Picture 6" descr="Театральная студия &amp;quot;Восторг&amp;quot; | Главна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4" r="11798"/>
          <a:stretch/>
        </p:blipFill>
        <p:spPr bwMode="auto">
          <a:xfrm>
            <a:off x="9671934" y="1253885"/>
            <a:ext cx="1883795" cy="16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440214" y="560045"/>
            <a:ext cx="9224799" cy="7201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0213" y="1359724"/>
            <a:ext cx="922479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Складемо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сенкан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– твір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із </a:t>
            </a:r>
            <a:r>
              <a:rPr lang="uk-UA" sz="2400" b="1" smtClean="0">
                <a:solidFill>
                  <a:schemeClr val="accent2">
                    <a:lumMod val="75000"/>
                  </a:schemeClr>
                </a:solidFill>
              </a:rPr>
              <a:t>п’яти рядків.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214" y="2654137"/>
            <a:ext cx="2251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Яка?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40214" y="5681452"/>
            <a:ext cx="5528944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перші три рядки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сенкану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0214" y="2024749"/>
            <a:ext cx="2251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Хто?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0214" y="3177357"/>
            <a:ext cx="225167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робить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pic>
        <p:nvPicPr>
          <p:cNvPr id="1026" name="Picture 2" descr="D:\Картинки до тестів\Людина\Руденька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84" y="2286359"/>
            <a:ext cx="2304968" cy="2825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0214" y="3800780"/>
            <a:ext cx="2251676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Речення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82790" y="4508688"/>
            <a:ext cx="2209100" cy="954107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Ключове</a:t>
            </a:r>
            <a:r>
              <a:rPr lang="ru-RU" sz="2800" b="1" dirty="0" smtClean="0"/>
              <a:t> слово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09060" y="2024749"/>
            <a:ext cx="190914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Мураха.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9060" y="2654137"/>
            <a:ext cx="31775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Мала, </a:t>
            </a:r>
            <a:r>
              <a:rPr lang="ru-RU" sz="2800" b="1" dirty="0" err="1" smtClean="0"/>
              <a:t>працьовита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09060" y="3231393"/>
            <a:ext cx="317754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Тягне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несе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лізе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3800780"/>
            <a:ext cx="386334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Мурахи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користь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природі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09060" y="4850197"/>
            <a:ext cx="2045970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Трудівниця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027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8996" y="492419"/>
            <a:ext cx="8755124" cy="7077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«Мікрофон»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4048" y="1351166"/>
            <a:ext cx="5645019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читали на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йшлося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Станіслава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Шаповалова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кого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розповідається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тексті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Василя Шкляра «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мураха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узяв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/ла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уроку для себе?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001048" y="1351167"/>
            <a:ext cx="2886144" cy="3481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6747" r="29640"/>
          <a:stretch/>
        </p:blipFill>
        <p:spPr>
          <a:xfrm>
            <a:off x="498869" y="1351167"/>
            <a:ext cx="2468561" cy="32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 до тестів\!!! Есміра Україна Читання в родині\OIG (2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1" y="3131415"/>
            <a:ext cx="3340815" cy="334081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451609" y="453035"/>
            <a:ext cx="9121141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6435" y="1251620"/>
            <a:ext cx="8778241" cy="95437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речення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«Урок закінчено»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 rot="20903995">
            <a:off x="1594627" y="4822727"/>
            <a:ext cx="2516599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Зі злістю</a:t>
            </a:r>
            <a:endParaRPr lang="ru-RU" sz="36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 rot="840856">
            <a:off x="1600236" y="3206388"/>
            <a:ext cx="2509323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 rot="624937">
            <a:off x="7908322" y="5059381"/>
            <a:ext cx="290836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 rot="20908612">
            <a:off x="7938542" y="3301143"/>
            <a:ext cx="284792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610104" y="2375147"/>
            <a:ext cx="283367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122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678775" y="407564"/>
            <a:ext cx="8811364" cy="7468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85871" y="1727201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6266" y="2209800"/>
            <a:ext cx="1304926" cy="1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81126" y="506286"/>
            <a:ext cx="8732066" cy="8538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954780" y="1789547"/>
            <a:ext cx="6829862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Дзвоник дзвенить, не стихає,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Школярів усіх </a:t>
            </a:r>
            <a:r>
              <a:rPr lang="uk-UA" sz="3600" b="1" dirty="0" err="1">
                <a:solidFill>
                  <a:schemeClr val="bg1"/>
                </a:solidFill>
              </a:rPr>
              <a:t>скликає</a:t>
            </a:r>
            <a:r>
              <a:rPr lang="uk-UA" sz="36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«Гей</a:t>
            </a:r>
            <a:r>
              <a:rPr lang="uk-UA" sz="3600" b="1" dirty="0">
                <a:solidFill>
                  <a:schemeClr val="bg1"/>
                </a:solidFill>
              </a:rPr>
              <a:t>, до класу поспішайте,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місця свої </a:t>
            </a:r>
            <a:r>
              <a:rPr lang="uk-UA" sz="3600" b="1" dirty="0" smtClean="0">
                <a:solidFill>
                  <a:schemeClr val="bg1"/>
                </a:solidFill>
              </a:rPr>
              <a:t>сідайте!»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DCE9616-01C8-4472-BC3F-DFE8861D0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r="17213"/>
          <a:stretch/>
        </p:blipFill>
        <p:spPr>
          <a:xfrm>
            <a:off x="1242431" y="1789547"/>
            <a:ext cx="2466110" cy="39220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489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103445" y="1578354"/>
            <a:ext cx="9793088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з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різними почуттями і різною інтонацією речення-вітання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«Доброго 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ранку. Ми з України!»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3445" y="332656"/>
            <a:ext cx="9793088" cy="12456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</a:t>
            </a:r>
          </a:p>
          <a:p>
            <a:r>
              <a:rPr lang="uk-UA" sz="4000" b="1" dirty="0" smtClean="0">
                <a:solidFill>
                  <a:schemeClr val="bg1"/>
                </a:solidFill>
              </a:rPr>
              <a:t>Вправа «Інтонація»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650141" y="4625129"/>
            <a:ext cx="7246392" cy="12041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гадаєш, 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попри однаковий зміст речень ми сприймаємо їх по-різному?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якій інтонації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тобі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хотілося б залишитися?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869619" y="3737874"/>
            <a:ext cx="2490307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образою</a:t>
            </a:r>
            <a:endParaRPr lang="ru-RU" sz="3600" b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7313" y="3737874"/>
            <a:ext cx="24831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замріяно</a:t>
            </a:r>
            <a:endParaRPr lang="ru-RU" sz="36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596802" y="2929170"/>
            <a:ext cx="2545635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здивовано</a:t>
            </a:r>
            <a:endParaRPr lang="ru-RU" sz="3600" b="1" dirty="0"/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6266487" y="2929170"/>
            <a:ext cx="253309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гордістю</a:t>
            </a:r>
            <a:endParaRPr lang="ru-RU" sz="3600" b="1" dirty="0"/>
          </a:p>
        </p:txBody>
      </p:sp>
      <p:sp>
        <p:nvSpPr>
          <p:cNvPr id="32" name="Заголовок 3"/>
          <p:cNvSpPr txBox="1">
            <a:spLocks/>
          </p:cNvSpPr>
          <p:nvPr/>
        </p:nvSpPr>
        <p:spPr>
          <a:xfrm>
            <a:off x="8924052" y="2929170"/>
            <a:ext cx="241602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з радістю</a:t>
            </a:r>
            <a:endParaRPr lang="ru-RU" sz="3600" b="1" dirty="0"/>
          </a:p>
        </p:txBody>
      </p:sp>
      <p:pic>
        <p:nvPicPr>
          <p:cNvPr id="1026" name="Picture 2" descr="D:\Картинки до тестів\!!! Есміра Україна Читання в родині\OIG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929170"/>
            <a:ext cx="2987040" cy="298704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6826" y="499040"/>
            <a:ext cx="8732066" cy="95736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1132337" y="1627409"/>
            <a:ext cx="2092514" cy="437627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3685707" y="1627409"/>
            <a:ext cx="6813185" cy="152727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Великі</a:t>
            </a:r>
            <a:r>
              <a:rPr lang="ru-RU" sz="3200" b="1" dirty="0"/>
              <a:t> </a:t>
            </a:r>
            <a:r>
              <a:rPr lang="ru-RU" sz="3200" b="1" dirty="0" err="1"/>
              <a:t>мурахи</a:t>
            </a:r>
            <a:r>
              <a:rPr lang="ru-RU" sz="3200" b="1" dirty="0"/>
              <a:t> </a:t>
            </a:r>
            <a:r>
              <a:rPr lang="ru-RU" sz="3200" b="1" dirty="0" err="1"/>
              <a:t>грали</a:t>
            </a:r>
            <a:r>
              <a:rPr lang="ru-RU" sz="3200" b="1" dirty="0"/>
              <a:t> у шахи, </a:t>
            </a:r>
          </a:p>
          <a:p>
            <a:pPr algn="ctr"/>
            <a:r>
              <a:rPr lang="ru-RU" sz="3200" b="1" dirty="0"/>
              <a:t>А </a:t>
            </a:r>
            <a:r>
              <a:rPr lang="ru-RU" sz="3200" b="1" dirty="0" err="1"/>
              <a:t>маленькі</a:t>
            </a:r>
            <a:r>
              <a:rPr lang="ru-RU" sz="3200" b="1" dirty="0"/>
              <a:t> мурашки — у шашки.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57" y="3396936"/>
            <a:ext cx="1649442" cy="26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ипарт шахматы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19" y="4406659"/>
            <a:ext cx="1943343" cy="163817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Нарисованный муравей - 67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4769" y="3396936"/>
            <a:ext cx="1600197" cy="26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4141"/>
            <a:ext cx="3846560" cy="38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20540" y="2108471"/>
            <a:ext cx="6252762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оповіданням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Василя Шкляра «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мураха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мурах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 діалог за ролями.</a:t>
            </a:r>
            <a:endParaRPr lang="uk-UA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5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6244" y="554516"/>
            <a:ext cx="8732066" cy="8856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244" y="1629096"/>
            <a:ext cx="4552078" cy="20621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Заповзята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трудівниця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Вона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праці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боїться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сильна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ця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комаха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Називається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192" y="3094994"/>
            <a:ext cx="2000250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мураха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2" descr="картинки муравей для детей нарисованные онлайн | Рисунки цветов, Муравьи,  Детские рису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87" y="1675860"/>
            <a:ext cx="2567923" cy="34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14129" y="5377817"/>
            <a:ext cx="8844271" cy="6915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Про </a:t>
            </a:r>
            <a:r>
              <a:rPr lang="ru-RU" sz="2400" b="1" dirty="0" err="1"/>
              <a:t>що</a:t>
            </a:r>
            <a:r>
              <a:rPr lang="ru-RU" sz="2400" b="1" dirty="0"/>
              <a:t>, на </a:t>
            </a:r>
            <a:r>
              <a:rPr lang="ru-RU" sz="2400" b="1" dirty="0" smtClean="0"/>
              <a:t>твою </a:t>
            </a:r>
            <a:r>
              <a:rPr lang="ru-RU" sz="2400" b="1" dirty="0"/>
              <a:t>думку, </a:t>
            </a:r>
            <a:r>
              <a:rPr lang="ru-RU" sz="2400" b="1" dirty="0" smtClean="0"/>
              <a:t>буде </a:t>
            </a:r>
            <a:r>
              <a:rPr lang="ru-RU" sz="2400" b="1" dirty="0" err="1" smtClean="0"/>
              <a:t>розповідатися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творах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14129" y="3895207"/>
            <a:ext cx="6043921" cy="1372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FontTx/>
              <a:buAutoNum type="arabicPeriod"/>
            </a:pP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знаєш</a:t>
            </a:r>
            <a:r>
              <a:rPr lang="ru-RU" sz="2400" b="1" dirty="0"/>
              <a:t> про </a:t>
            </a:r>
            <a:r>
              <a:rPr lang="ru-RU" sz="2400" b="1" dirty="0" err="1"/>
              <a:t>мурах</a:t>
            </a:r>
            <a:r>
              <a:rPr lang="ru-RU" sz="2400" b="1" dirty="0"/>
              <a:t>? </a:t>
            </a:r>
          </a:p>
          <a:p>
            <a:pPr marL="446088" indent="-446088">
              <a:buAutoNum type="arabicPeriod"/>
            </a:pPr>
            <a:r>
              <a:rPr lang="ru-RU" sz="2400" b="1" dirty="0"/>
              <a:t>Чи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/>
              <a:t>бачити</a:t>
            </a:r>
            <a:r>
              <a:rPr lang="ru-RU" sz="2400" b="1" dirty="0"/>
              <a:t> </a:t>
            </a:r>
            <a:r>
              <a:rPr lang="ru-RU" sz="2400" b="1" dirty="0" err="1"/>
              <a:t>цю</a:t>
            </a:r>
            <a:r>
              <a:rPr lang="ru-RU" sz="2400" b="1" dirty="0"/>
              <a:t> </a:t>
            </a:r>
            <a:r>
              <a:rPr lang="ru-RU" sz="2400" b="1" dirty="0" err="1"/>
              <a:t>комаху</a:t>
            </a:r>
            <a:r>
              <a:rPr lang="ru-RU" sz="2400" b="1" dirty="0"/>
              <a:t> живою, де </a:t>
            </a:r>
            <a:r>
              <a:rPr lang="ru-RU" sz="2400" b="1" dirty="0" err="1"/>
              <a:t>саме</a:t>
            </a:r>
            <a:r>
              <a:rPr lang="ru-RU" sz="2400" b="1" dirty="0"/>
              <a:t> </a:t>
            </a:r>
            <a:r>
              <a:rPr lang="ru-RU" sz="2400" b="1" dirty="0" smtClean="0"/>
              <a:t>й </a:t>
            </a:r>
            <a:r>
              <a:rPr lang="ru-RU" sz="2400" b="1" dirty="0"/>
              <a:t>коли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924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45745"/>
            <a:ext cx="10044430" cy="794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ru-RU" sz="4000" b="1" dirty="0" err="1">
                <a:solidFill>
                  <a:schemeClr val="bg1"/>
                </a:solidFill>
              </a:rPr>
              <a:t>вірш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Станіслава </a:t>
            </a:r>
            <a:r>
              <a:rPr lang="uk-UA" sz="4000" b="1" dirty="0" err="1" smtClean="0">
                <a:solidFill>
                  <a:schemeClr val="bg1"/>
                </a:solidFill>
              </a:rPr>
              <a:t>Шаповалова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40730"/>
            <a:ext cx="1054100" cy="10172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7262" y="1326317"/>
            <a:ext cx="4265178" cy="30513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Їду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їду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 мурашка —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Геть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важко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так везти мурашку,</a:t>
            </a:r>
          </a:p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я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їду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коні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а мурашка — на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мені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818881" y="1452047"/>
            <a:ext cx="2425451" cy="2925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7334" t="4500" r="30999"/>
          <a:stretch/>
        </p:blipFill>
        <p:spPr>
          <a:xfrm flipH="1">
            <a:off x="8860575" y="1412041"/>
            <a:ext cx="1517865" cy="287992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367411" y="4549140"/>
            <a:ext cx="7184879" cy="13830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6088" indent="-446088">
              <a:buAutoNum type="arabicPeriod"/>
            </a:pPr>
            <a:r>
              <a:rPr lang="ru-RU" sz="2400" b="1" dirty="0" smtClean="0"/>
              <a:t>Яку </a:t>
            </a:r>
            <a:r>
              <a:rPr lang="ru-RU" sz="2400" b="1" dirty="0"/>
              <a:t>картину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уявив</a:t>
            </a:r>
            <a:r>
              <a:rPr lang="ru-RU" sz="2400" b="1" dirty="0" smtClean="0"/>
              <a:t>/ла </a:t>
            </a:r>
            <a:r>
              <a:rPr lang="ru-RU" sz="2400" b="1" dirty="0" err="1"/>
              <a:t>під</a:t>
            </a:r>
            <a:r>
              <a:rPr lang="ru-RU" sz="2400" b="1" dirty="0"/>
              <a:t> час </a:t>
            </a:r>
            <a:r>
              <a:rPr lang="ru-RU" sz="2400" b="1" dirty="0" err="1"/>
              <a:t>читання</a:t>
            </a:r>
            <a:r>
              <a:rPr lang="ru-RU" sz="2400" b="1" dirty="0"/>
              <a:t> </a:t>
            </a:r>
            <a:r>
              <a:rPr lang="ru-RU" sz="2400" b="1" dirty="0" err="1"/>
              <a:t>вірша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/>
              <a:t>Чому мурашку везти не </a:t>
            </a:r>
            <a:r>
              <a:rPr lang="ru-RU" sz="2400" b="1" dirty="0" err="1"/>
              <a:t>важко</a:t>
            </a:r>
            <a:r>
              <a:rPr lang="ru-RU" sz="2400" b="1" dirty="0"/>
              <a:t>?</a:t>
            </a:r>
          </a:p>
          <a:p>
            <a:pPr marL="446088" indent="-446088">
              <a:buAutoNum type="arabicPeriod"/>
            </a:pPr>
            <a:r>
              <a:rPr lang="ru-RU" sz="2400" b="1" dirty="0" smtClean="0"/>
              <a:t>Придумай </a:t>
            </a:r>
            <a:r>
              <a:rPr lang="ru-RU" sz="2400" b="1" dirty="0"/>
              <a:t>заголовок до </a:t>
            </a:r>
            <a:r>
              <a:rPr lang="ru-RU" sz="2400" b="1" dirty="0" err="1"/>
              <a:t>вірша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3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48664" y="1017269"/>
            <a:ext cx="1079563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Якось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Петрусь із Мишком гуляли в садку й натр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пили на мурашник. Височенький такий, аж не віриться, що його збудували дрібненькі комашки.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Ого, який великий, — сказав Петрусь.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Та де там великий, — заперечив Мишко.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Він завжди заперечував щось Петрусеві, аби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показати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що більше знає.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які ці комахи дужі!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Та які вони дужі? Самих ледве видно, — вів своєї Мишко.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Ні, ти тільки глянь. Травинку тягне в п’ять разів більшу за себе.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там тої травинки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,—не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здавався Мишко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Сама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        за вітром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летить.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50141" y="393164"/>
            <a:ext cx="8732066" cy="62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Василь Шкляр. </a:t>
            </a:r>
            <a:r>
              <a:rPr lang="uk-UA" sz="4000" b="1" dirty="0" smtClean="0">
                <a:solidFill>
                  <a:schemeClr val="bg1"/>
                </a:solidFill>
              </a:rPr>
              <a:t>Маленька </a:t>
            </a:r>
            <a:r>
              <a:rPr lang="uk-UA" sz="4000" b="1" dirty="0">
                <a:solidFill>
                  <a:schemeClr val="bg1"/>
                </a:solidFill>
              </a:rPr>
              <a:t>мураха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3590"/>
            <a:ext cx="1497330" cy="994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108-109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836" t="4537" r="3724" b="1889"/>
          <a:stretch/>
        </p:blipFill>
        <p:spPr>
          <a:xfrm>
            <a:off x="8318342" y="2206476"/>
            <a:ext cx="3496678" cy="188546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38503" y="1139588"/>
            <a:ext cx="11183815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А ця! Подивися: білу подушечку тягне, — дивувався Петрусь.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Теж мені подушка, завбільшки з пшеничну зернину. Та менших комах, ніж оці, й не буває.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І бачить, куди треба тягти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 в них і очей немає! — не вгавав Мишко.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Саме тут якась із мурах залізла Мишкові під холошу і так куснула, що він аж підскочив.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Ого, як гризнула! — скрикнув Мишко.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     — Та де там, — усміхнувся Петрусь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.—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Мур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à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хи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такі маленькі, що в них і зубів немає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63590"/>
            <a:ext cx="1497330" cy="994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108-109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0141" y="393164"/>
            <a:ext cx="8732066" cy="6241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Василь Шкляр. </a:t>
            </a:r>
            <a:r>
              <a:rPr lang="uk-UA" sz="4000" b="1" dirty="0" smtClean="0">
                <a:solidFill>
                  <a:schemeClr val="bg1"/>
                </a:solidFill>
              </a:rPr>
              <a:t>Маленька </a:t>
            </a:r>
            <a:r>
              <a:rPr lang="uk-UA" sz="4000" b="1" dirty="0">
                <a:solidFill>
                  <a:schemeClr val="bg1"/>
                </a:solidFill>
              </a:rPr>
              <a:t>мураха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836" t="4537" r="3724" b="1889"/>
          <a:stretch/>
        </p:blipFill>
        <p:spPr>
          <a:xfrm>
            <a:off x="8001000" y="4494984"/>
            <a:ext cx="3879000" cy="20916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73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54663</TotalTime>
  <Words>810</Words>
  <Application>Microsoft Office PowerPoint</Application>
  <PresentationFormat>Произвольный</PresentationFormat>
  <Paragraphs>138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3647</cp:revision>
  <dcterms:created xsi:type="dcterms:W3CDTF">2018-01-05T16:38:53Z</dcterms:created>
  <dcterms:modified xsi:type="dcterms:W3CDTF">2024-05-01T10:54:45Z</dcterms:modified>
</cp:coreProperties>
</file>