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220" r:id="rId3"/>
    <p:sldId id="1221" r:id="rId4"/>
    <p:sldId id="1215" r:id="rId5"/>
    <p:sldId id="1217" r:id="rId6"/>
    <p:sldId id="1222" r:id="rId7"/>
    <p:sldId id="1218" r:id="rId8"/>
    <p:sldId id="1219" r:id="rId9"/>
    <p:sldId id="1135" r:id="rId10"/>
    <p:sldId id="1223" r:id="rId11"/>
    <p:sldId id="1212" r:id="rId12"/>
    <p:sldId id="1225" r:id="rId13"/>
    <p:sldId id="794" r:id="rId14"/>
    <p:sldId id="1224" r:id="rId15"/>
    <p:sldId id="85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FF3300"/>
    <a:srgbClr val="295FFF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0789ief5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1580" y="4343043"/>
            <a:ext cx="9555480" cy="1736646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Миколи</a:t>
            </a:r>
            <a:r>
              <a:rPr lang="ru-RU" sz="4800" b="1" dirty="0" smtClean="0">
                <a:solidFill>
                  <a:schemeClr val="bg1"/>
                </a:solidFill>
              </a:rPr>
              <a:t> Стеценка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«</a:t>
            </a:r>
            <a:r>
              <a:rPr lang="ru-RU" sz="4800" b="1" dirty="0" err="1">
                <a:solidFill>
                  <a:schemeClr val="bg1"/>
                </a:solidFill>
              </a:rPr>
              <a:t>Новий</a:t>
            </a:r>
            <a:r>
              <a:rPr lang="ru-RU" sz="4800" b="1" dirty="0">
                <a:solidFill>
                  <a:schemeClr val="bg1"/>
                </a:solidFill>
              </a:rPr>
              <a:t> велосипед»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478" t="7369" r="4849" b="8513"/>
          <a:stretch/>
        </p:blipFill>
        <p:spPr>
          <a:xfrm>
            <a:off x="1211580" y="1264588"/>
            <a:ext cx="3600450" cy="26962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63690" y="1464659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42333" y="1593517"/>
            <a:ext cx="7016217" cy="3990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uk-UA" sz="2400" dirty="0"/>
              <a:t>Про кого розповідається в тексті?</a:t>
            </a:r>
          </a:p>
          <a:p>
            <a:pPr marL="354013" indent="-354013">
              <a:buAutoNum type="arabicPeriod"/>
            </a:pPr>
            <a:r>
              <a:rPr lang="uk-UA" sz="2400" dirty="0"/>
              <a:t>Чому діти оточили Левка?</a:t>
            </a:r>
          </a:p>
          <a:p>
            <a:pPr marL="354013" indent="-354013">
              <a:buAutoNum type="arabicPeriod"/>
            </a:pPr>
            <a:r>
              <a:rPr lang="uk-UA" sz="2400" dirty="0"/>
              <a:t>Що відповів Левко дітям на їхнє прохання покататися на велосипеді?</a:t>
            </a:r>
          </a:p>
          <a:p>
            <a:pPr marL="354013" indent="-354013">
              <a:buAutoNum type="arabicPeriod"/>
            </a:pPr>
            <a:r>
              <a:rPr lang="uk-UA" sz="2400" dirty="0"/>
              <a:t>Чому автор назвав текст саме так?</a:t>
            </a:r>
          </a:p>
          <a:p>
            <a:pPr marL="354013" indent="-354013">
              <a:buAutoNum type="arabicPeriod"/>
            </a:pPr>
            <a:r>
              <a:rPr lang="uk-UA" sz="2400" dirty="0"/>
              <a:t>Який інший заголовок </a:t>
            </a:r>
            <a:r>
              <a:rPr lang="uk-UA" sz="2400" dirty="0" smtClean="0"/>
              <a:t>можеш запропонувати</a:t>
            </a:r>
            <a:r>
              <a:rPr lang="uk-UA" sz="2400" dirty="0"/>
              <a:t>?</a:t>
            </a:r>
          </a:p>
          <a:p>
            <a:pPr marL="354013" indent="-354013">
              <a:buAutoNum type="arabicPeriod"/>
            </a:pPr>
            <a:r>
              <a:rPr lang="uk-UA" sz="2400" dirty="0"/>
              <a:t>Чому діти не подавали Левкові м’яча, не зупинили для нього гойдалку і не звертали на Левка уваги?</a:t>
            </a:r>
          </a:p>
          <a:p>
            <a:pPr marL="354013" indent="-354013">
              <a:buAutoNum type="arabicPeriod"/>
            </a:pPr>
            <a:r>
              <a:rPr lang="uk-UA" sz="2400" dirty="0" smtClean="0"/>
              <a:t>Дай </a:t>
            </a:r>
            <a:r>
              <a:rPr lang="uk-UA" sz="2400" dirty="0"/>
              <a:t>Левкові пораду.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23810" y="455314"/>
            <a:ext cx="9617454" cy="84770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Вибіркове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309" t="1872" r="7868" b="12436"/>
          <a:stretch/>
        </p:blipFill>
        <p:spPr>
          <a:xfrm>
            <a:off x="6407100" y="3177090"/>
            <a:ext cx="4680000" cy="234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7297" t="2578" r="4809" b="5138"/>
          <a:stretch/>
        </p:blipFill>
        <p:spPr>
          <a:xfrm>
            <a:off x="986057" y="1538402"/>
            <a:ext cx="4860000" cy="2520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86057" y="4244220"/>
            <a:ext cx="4860000" cy="117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 smtClean="0"/>
              <a:t>траплялися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 smtClean="0"/>
              <a:t>твоєму</a:t>
            </a:r>
            <a:r>
              <a:rPr lang="ru-RU" sz="2800" dirty="0" smtClean="0"/>
              <a:t>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 smtClean="0"/>
              <a:t>подібні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63714" y="1538402"/>
            <a:ext cx="4577550" cy="13653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уривки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тексті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малюнкам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сторінці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букваря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40214" y="560045"/>
            <a:ext cx="9224799" cy="720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0213" y="1359724"/>
            <a:ext cx="9224799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Добери з довідки до назв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тварин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слова-дії їх руху. </a:t>
            </a:r>
          </a:p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утворені словосполучення.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241" y="4106536"/>
            <a:ext cx="166312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Щука 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40213" y="2286359"/>
            <a:ext cx="5143467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</a:rPr>
              <a:t>Довідка: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плаває, бігає, стрибає,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повзає, ходить, літає.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242" y="3374637"/>
            <a:ext cx="16631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Вуж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8049" y="3351416"/>
            <a:ext cx="17513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Зозуля </a:t>
            </a:r>
            <a:endParaRPr lang="ru-RU" sz="3200" b="1" dirty="0"/>
          </a:p>
        </p:txBody>
      </p:sp>
      <p:pic>
        <p:nvPicPr>
          <p:cNvPr id="1026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73" y="2286358"/>
            <a:ext cx="2636740" cy="32321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58047" y="4131641"/>
            <a:ext cx="175130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Мураха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80472" y="4933717"/>
            <a:ext cx="167447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Слон 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52898" y="3374277"/>
            <a:ext cx="16157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повзає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1482" y="4113833"/>
            <a:ext cx="161549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плаває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09358" y="3350232"/>
            <a:ext cx="16154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літає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40467" y="4131642"/>
            <a:ext cx="163483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бігає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66367" y="4933718"/>
            <a:ext cx="1615490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ходить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58049" y="4933718"/>
            <a:ext cx="1751309" cy="584775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Жабка 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40469" y="4933719"/>
            <a:ext cx="1634837" cy="584775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стрибає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366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4490" y="469232"/>
            <a:ext cx="9026800" cy="9252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2035" y="1597164"/>
            <a:ext cx="538317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Юхниці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Миколи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Стеценка «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велосипед»?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/ла з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 для себе?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875209" y="1597165"/>
            <a:ext cx="2750508" cy="3317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765810" y="1710875"/>
            <a:ext cx="2511700" cy="33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1" y="3131415"/>
            <a:ext cx="3340815" cy="33408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09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5" y="1251620"/>
            <a:ext cx="8778241" cy="954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«Урок закінчено»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594627" y="4822727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00236" y="3206388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2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938542" y="330114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10104" y="2375147"/>
            <a:ext cx="283367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5466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86126" y="483658"/>
            <a:ext cx="8811364" cy="852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249" y="2171699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81126" y="506286"/>
            <a:ext cx="8732066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466110" cy="39220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430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03445" y="1578354"/>
            <a:ext cx="9793088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речення-вітання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«Доброго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ранку. Ми з України!»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332656"/>
            <a:ext cx="9793088" cy="12456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650141" y="4625129"/>
            <a:ext cx="7246392" cy="12041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гадаєш, 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якій інтонації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хотілося б залишитися?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869619" y="3737874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7313" y="3737874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596802" y="2929170"/>
            <a:ext cx="254563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6266487" y="2929170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гордістю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8924052" y="2929170"/>
            <a:ext cx="24160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1026" name="Picture 2" descr="D:\Картинки до тестів\!!! Есміра Україна Читання в родині\OIG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929170"/>
            <a:ext cx="2987040" cy="29870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7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3068" y="471669"/>
            <a:ext cx="8732066" cy="717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 чистомовкою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1566630" y="1386038"/>
            <a:ext cx="2102399" cy="411179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4063519" y="1386038"/>
            <a:ext cx="6401624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Ра-ра-ра - весела гра,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C59A1651-FD8A-4372-BE56-FA757739FF7D}"/>
              </a:ext>
            </a:extLst>
          </p:cNvPr>
          <p:cNvSpPr/>
          <p:nvPr/>
        </p:nvSpPr>
        <p:spPr>
          <a:xfrm>
            <a:off x="4063511" y="2248438"/>
            <a:ext cx="6401624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ро-ро-ро - воронове перо,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421F980-FEF3-4B6D-B243-05B2637F54C7}"/>
              </a:ext>
            </a:extLst>
          </p:cNvPr>
          <p:cNvSpPr/>
          <p:nvPr/>
        </p:nvSpPr>
        <p:spPr>
          <a:xfrm>
            <a:off x="4063510" y="3061726"/>
            <a:ext cx="6401624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ру-ру-ру</a:t>
            </a:r>
            <a:r>
              <a:rPr lang="ru-RU" sz="3600" b="1" dirty="0"/>
              <a:t> - до рук беру,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D8609BDE-5712-4F49-91B5-22C0866E885D}"/>
              </a:ext>
            </a:extLst>
          </p:cNvPr>
          <p:cNvSpPr/>
          <p:nvPr/>
        </p:nvSpPr>
        <p:spPr>
          <a:xfrm>
            <a:off x="4063511" y="4029112"/>
            <a:ext cx="6401624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рі-рі-рі</a:t>
            </a:r>
            <a:r>
              <a:rPr lang="ru-RU" sz="3600" b="1" dirty="0"/>
              <a:t> - </a:t>
            </a:r>
            <a:r>
              <a:rPr lang="ru-RU" sz="3600" b="1" dirty="0" err="1"/>
              <a:t>маленькі</a:t>
            </a:r>
            <a:r>
              <a:rPr lang="ru-RU" sz="3600" b="1" dirty="0"/>
              <a:t> </a:t>
            </a:r>
            <a:r>
              <a:rPr lang="ru-RU" sz="3600" b="1" dirty="0" err="1"/>
              <a:t>снігурі</a:t>
            </a:r>
            <a:r>
              <a:rPr lang="ru-RU" sz="3600" b="1" dirty="0"/>
              <a:t>,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4063510" y="4912953"/>
            <a:ext cx="6401624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ри-ри-ри</a:t>
            </a:r>
            <a:r>
              <a:rPr lang="uk-UA" sz="3600" b="1" dirty="0"/>
              <a:t> - за мною повтори.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3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6244" y="451974"/>
            <a:ext cx="8732066" cy="7824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6466" y="1446929"/>
            <a:ext cx="436603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Його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можна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осідлати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Можна</a:t>
            </a:r>
            <a:r>
              <a:rPr lang="ru-RU" sz="3200" b="1" dirty="0">
                <a:solidFill>
                  <a:schemeClr val="bg1"/>
                </a:solidFill>
              </a:rPr>
              <a:t> і за </a:t>
            </a:r>
            <a:r>
              <a:rPr lang="ru-RU" sz="3200" b="1" dirty="0" err="1">
                <a:solidFill>
                  <a:schemeClr val="bg1"/>
                </a:solidFill>
              </a:rPr>
              <a:t>роги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взяти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</a:rPr>
              <a:t>щоб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міг</a:t>
            </a:r>
            <a:r>
              <a:rPr lang="ru-RU" sz="3200" b="1" dirty="0">
                <a:solidFill>
                  <a:schemeClr val="bg1"/>
                </a:solidFill>
              </a:rPr>
              <a:t> тебе везти,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Слід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йому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допомогти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9260" y="2924257"/>
            <a:ext cx="23469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велосипед </a:t>
            </a:r>
          </a:p>
        </p:txBody>
      </p:sp>
      <p:pic>
        <p:nvPicPr>
          <p:cNvPr id="5122" name="Picture 2" descr="Велосипед рисунок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1446929"/>
            <a:ext cx="2886456" cy="22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135" y="3965447"/>
            <a:ext cx="392514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Добери слова-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ознаки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до слова ВЕЛОСИПЕД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9260" y="3965447"/>
            <a:ext cx="51777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Новий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старий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триколісний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двоколісний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спортивний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6466" y="4998541"/>
            <a:ext cx="392514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Добери слова-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дії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до слова ВЕЛОСИПЕД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9260" y="5018784"/>
            <a:ext cx="51777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Їде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летить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мчить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везе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гальмує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радує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9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2108471"/>
            <a:ext cx="6252762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Стеценка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велосипед».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розуміє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78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07975" y="1390552"/>
            <a:ext cx="5140228" cy="38786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261938">
              <a:buAutoNum type="arabicPeriod"/>
            </a:pPr>
            <a:r>
              <a:rPr lang="ru-RU" sz="2400" dirty="0"/>
              <a:t>Про кого </a:t>
            </a:r>
            <a:r>
              <a:rPr lang="ru-RU" sz="2400" dirty="0" err="1"/>
              <a:t>розповідається</a:t>
            </a:r>
            <a:r>
              <a:rPr lang="ru-RU" sz="2400" dirty="0"/>
              <a:t> у </a:t>
            </a:r>
            <a:r>
              <a:rPr lang="ru-RU" sz="2400" dirty="0" err="1"/>
              <a:t>вірші</a:t>
            </a:r>
            <a:r>
              <a:rPr lang="ru-RU" sz="2400" dirty="0"/>
              <a:t>?</a:t>
            </a:r>
          </a:p>
          <a:p>
            <a:pPr marL="354013" indent="-261938">
              <a:buAutoNum type="arabicPeriod"/>
            </a:pPr>
            <a:r>
              <a:rPr lang="ru-RU" sz="2400" dirty="0"/>
              <a:t>Який </a:t>
            </a:r>
            <a:r>
              <a:rPr lang="ru-RU" sz="2400" dirty="0" err="1"/>
              <a:t>настрій</a:t>
            </a:r>
            <a:r>
              <a:rPr lang="ru-RU" sz="2400" dirty="0"/>
              <a:t> у хлопчика?</a:t>
            </a:r>
          </a:p>
          <a:p>
            <a:pPr marL="354013" indent="-261938">
              <a:buAutoNum type="arabicPeriod"/>
            </a:pPr>
            <a:r>
              <a:rPr lang="ru-RU" sz="2400" dirty="0"/>
              <a:t>Чому </a:t>
            </a:r>
            <a:r>
              <a:rPr lang="ru-RU" sz="2400" dirty="0" err="1"/>
              <a:t>він</a:t>
            </a:r>
            <a:r>
              <a:rPr lang="ru-RU" sz="2400" dirty="0"/>
              <a:t> забрав у братика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іграшки</a:t>
            </a:r>
            <a:r>
              <a:rPr lang="ru-RU" sz="2400" dirty="0"/>
              <a:t>?</a:t>
            </a:r>
          </a:p>
          <a:p>
            <a:pPr marL="354013" indent="-261938">
              <a:buAutoNum type="arabicPeriod"/>
            </a:pPr>
            <a:r>
              <a:rPr lang="ru-RU" sz="2400" dirty="0"/>
              <a:t>Чи одержав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задоволення</a:t>
            </a:r>
            <a:r>
              <a:rPr lang="ru-RU" sz="2400" dirty="0"/>
              <a:t>? </a:t>
            </a:r>
          </a:p>
          <a:p>
            <a:pPr marL="354013" indent="-261938">
              <a:buAutoNum type="arabicPeriod"/>
            </a:pPr>
            <a:r>
              <a:rPr lang="ru-RU" sz="2400" dirty="0" smtClean="0"/>
              <a:t>Дай </a:t>
            </a:r>
            <a:r>
              <a:rPr lang="ru-RU" sz="2400" dirty="0" err="1"/>
              <a:t>пораду</a:t>
            </a:r>
            <a:r>
              <a:rPr lang="ru-RU" sz="2400" dirty="0"/>
              <a:t> </a:t>
            </a:r>
            <a:r>
              <a:rPr lang="ru-RU" sz="2400" dirty="0" err="1"/>
              <a:t>хлопчикові</a:t>
            </a:r>
            <a:r>
              <a:rPr lang="ru-RU" sz="2400" dirty="0"/>
              <a:t>?</a:t>
            </a:r>
          </a:p>
          <a:p>
            <a:pPr marL="354013" indent="-261938">
              <a:buAutoNum type="arabicPeriod"/>
            </a:pPr>
            <a:r>
              <a:rPr lang="ru-RU" sz="2400" dirty="0" smtClean="0"/>
              <a:t>Поясни, </a:t>
            </a:r>
            <a:r>
              <a:rPr lang="ru-RU" sz="2400" dirty="0" err="1"/>
              <a:t>чому</a:t>
            </a:r>
            <a:r>
              <a:rPr lang="ru-RU" sz="2400" dirty="0"/>
              <a:t> самому не весело.</a:t>
            </a:r>
          </a:p>
          <a:p>
            <a:pPr marL="354013" indent="-261938">
              <a:buAutoNum type="arabicPeriod"/>
            </a:pPr>
            <a:r>
              <a:rPr lang="ru-RU" sz="2400" dirty="0" smtClean="0"/>
              <a:t>Придумай </a:t>
            </a:r>
            <a:r>
              <a:rPr lang="ru-RU" sz="2400" dirty="0"/>
              <a:t>заголовок до </a:t>
            </a:r>
            <a:r>
              <a:rPr lang="ru-RU" sz="2400" dirty="0" err="1"/>
              <a:t>вірша</a:t>
            </a:r>
            <a:r>
              <a:rPr lang="ru-RU" sz="2400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6358" y="619404"/>
            <a:ext cx="8756193" cy="685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вірш</a:t>
            </a:r>
            <a:r>
              <a:rPr lang="ru-RU" sz="4000" b="1" dirty="0" smtClean="0">
                <a:solidFill>
                  <a:schemeClr val="bg1"/>
                </a:solidFill>
              </a:rPr>
              <a:t>  </a:t>
            </a:r>
            <a:r>
              <a:rPr lang="uk-UA" sz="4000" i="1" dirty="0">
                <a:solidFill>
                  <a:schemeClr val="bg1"/>
                </a:solidFill>
              </a:rPr>
              <a:t>Євген </a:t>
            </a:r>
            <a:r>
              <a:rPr lang="uk-UA" sz="4000" i="1" dirty="0" err="1" smtClean="0">
                <a:solidFill>
                  <a:schemeClr val="bg1"/>
                </a:solidFill>
              </a:rPr>
              <a:t>Юхниця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9279" y="1304524"/>
            <a:ext cx="4624802" cy="414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Посварився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з братиком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один гуляю,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грі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Піратики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перемагає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Заберу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свисточок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човники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крейсери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Граю сам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куточку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щось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весело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581660" y="1800743"/>
            <a:ext cx="2610340" cy="31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8650" y="1128772"/>
            <a:ext cx="10687049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Левко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приїхав на майданчик на новенькому велосипеді, що аж виблискував на сонці. Відразу його оточили діти.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Дай проїхатись, — просять.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І мені, і мені…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Нікому не дам, — відмахнувся Левко. — Я ще й сам не накатався… — і, гучно сигналячи, закружляв навколо квітника.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А хлоп’ятам ще дужче закортіло проїхатися на новому велосипеді.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Дай хоч спробувати, — не відставали вони.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Левко і слухати не хотів — їздив сам. Просили, просили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хлоп’ята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та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почали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розходитись — хто до пісочниці, хто на гойдалку.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3926" y="399279"/>
            <a:ext cx="8732066" cy="6637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Микола </a:t>
            </a:r>
            <a:r>
              <a:rPr lang="uk-UA" sz="3200" b="1" dirty="0" smtClean="0"/>
              <a:t>Стеценко. Новий велосипед</a:t>
            </a:r>
            <a:endParaRPr lang="uk-UA" sz="32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532120"/>
            <a:ext cx="1211580" cy="13258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110-111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7142" t="2812" r="6444" b="489"/>
          <a:stretch/>
        </p:blipFill>
        <p:spPr>
          <a:xfrm>
            <a:off x="9441180" y="1602270"/>
            <a:ext cx="2432520" cy="13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5790" y="1100614"/>
            <a:ext cx="11075670" cy="46782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Врешті набридло Левкові кататися. Відвіз велосипед додому, 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сам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знову вибіг на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майданчик. 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Став </a:t>
            </a: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з усіма в коло м’яча грати. Та м’яч чомусь пролітав повз 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нього. Образився </a:t>
            </a: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Левко, підійшов до гойдалки.</a:t>
            </a:r>
          </a:p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     — Зупиніть, і я сяду, — просить він.</a:t>
            </a:r>
          </a:p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     Хлоп’ята ніби й не чули — ще дужче розгойдувалися. Набурмосився Левко, підійшов до </a:t>
            </a:r>
            <a:r>
              <a:rPr lang="uk-UA" sz="3000" b="1" dirty="0" err="1">
                <a:solidFill>
                  <a:schemeClr val="accent2">
                    <a:lumMod val="75000"/>
                  </a:schemeClr>
                </a:solidFill>
              </a:rPr>
              <a:t>дівчаток</a:t>
            </a: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 — вони в піску гралися. Але й ті не звернули на нього увагу. Тільки хтось проказав:</a:t>
            </a:r>
          </a:p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     — Іди, катайся на своєму велосипеді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532120"/>
            <a:ext cx="1211580" cy="13258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110-111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3926" y="399279"/>
            <a:ext cx="8732066" cy="6637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Микола </a:t>
            </a:r>
            <a:r>
              <a:rPr lang="uk-UA" sz="3200" b="1" dirty="0" smtClean="0"/>
              <a:t>Стеценко. Новий велосипед</a:t>
            </a:r>
            <a:endParaRPr lang="uk-UA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039" t="2482" r="12165" b="13853"/>
          <a:stretch/>
        </p:blipFill>
        <p:spPr>
          <a:xfrm>
            <a:off x="8276940" y="4777740"/>
            <a:ext cx="3404520" cy="17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54630</TotalTime>
  <Words>721</Words>
  <Application>Microsoft Office PowerPoint</Application>
  <PresentationFormat>Произвольный</PresentationFormat>
  <Paragraphs>125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3644</cp:revision>
  <dcterms:created xsi:type="dcterms:W3CDTF">2018-01-05T16:38:53Z</dcterms:created>
  <dcterms:modified xsi:type="dcterms:W3CDTF">2024-05-02T19:40:57Z</dcterms:modified>
</cp:coreProperties>
</file>