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1216" r:id="rId3"/>
    <p:sldId id="1212" r:id="rId4"/>
    <p:sldId id="1204" r:id="rId5"/>
    <p:sldId id="1215" r:id="rId6"/>
    <p:sldId id="1090" r:id="rId7"/>
    <p:sldId id="1151" r:id="rId8"/>
    <p:sldId id="1213" r:id="rId9"/>
    <p:sldId id="1214" r:id="rId10"/>
    <p:sldId id="1210" r:id="rId11"/>
    <p:sldId id="1075" r:id="rId12"/>
    <p:sldId id="1208" r:id="rId13"/>
    <p:sldId id="35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CF61BD"/>
    <a:srgbClr val="FF66FF"/>
    <a:srgbClr val="CC00CC"/>
    <a:srgbClr val="295FFF"/>
    <a:srgbClr val="78B64E"/>
    <a:srgbClr val="F5F6F9"/>
    <a:srgbClr val="F7F8FB"/>
    <a:srgbClr val="FCFCFE"/>
    <a:srgbClr val="F0F2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6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709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06.05.2024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06.05.2024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06.05.2024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2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mh4fskc3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91543" y="4378134"/>
            <a:ext cx="10177200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Слова, </a:t>
            </a:r>
            <a:r>
              <a:rPr lang="ru-RU" sz="4400" b="1" dirty="0" err="1">
                <a:solidFill>
                  <a:schemeClr val="bg1"/>
                </a:solidFill>
              </a:rPr>
              <a:t>які</a:t>
            </a:r>
            <a:r>
              <a:rPr lang="ru-RU" sz="4400" b="1" dirty="0">
                <a:solidFill>
                  <a:schemeClr val="bg1"/>
                </a:solidFill>
              </a:rPr>
              <a:t> </a:t>
            </a:r>
            <a:r>
              <a:rPr lang="ru-RU" sz="4400" b="1" dirty="0" err="1">
                <a:solidFill>
                  <a:schemeClr val="bg1"/>
                </a:solidFill>
              </a:rPr>
              <a:t>відповідають</a:t>
            </a:r>
            <a:r>
              <a:rPr lang="ru-RU" sz="4400" b="1" dirty="0">
                <a:solidFill>
                  <a:schemeClr val="bg1"/>
                </a:solidFill>
              </a:rPr>
              <a:t> на </a:t>
            </a:r>
            <a:r>
              <a:rPr lang="ru-RU" sz="4400" b="1" dirty="0" err="1">
                <a:solidFill>
                  <a:schemeClr val="bg1"/>
                </a:solidFill>
              </a:rPr>
              <a:t>питання</a:t>
            </a:r>
            <a:r>
              <a:rPr lang="ru-RU" sz="4400" b="1" dirty="0">
                <a:solidFill>
                  <a:schemeClr val="bg1"/>
                </a:solidFill>
              </a:rPr>
              <a:t> </a:t>
            </a:r>
            <a:r>
              <a:rPr lang="ru-RU" sz="4400" b="1" dirty="0" smtClean="0">
                <a:solidFill>
                  <a:schemeClr val="bg1"/>
                </a:solidFill>
              </a:rPr>
              <a:t>СКІЛЬКИ</a:t>
            </a:r>
            <a:r>
              <a:rPr lang="ru-RU" sz="4400" b="1" dirty="0" smtClean="0">
                <a:solidFill>
                  <a:schemeClr val="bg1"/>
                </a:solidFill>
              </a:rPr>
              <a:t>? 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75159" y="1159972"/>
            <a:ext cx="4093584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Післябукварний</a:t>
            </a:r>
            <a:r>
              <a:rPr lang="uk-UA" sz="2800" b="1" dirty="0" smtClean="0">
                <a:solidFill>
                  <a:schemeClr val="bg1"/>
                </a:solidFill>
              </a:rPr>
              <a:t>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11</a:t>
            </a:r>
            <a:r>
              <a:rPr lang="en-US" sz="2800" b="1" smtClean="0">
                <a:solidFill>
                  <a:schemeClr val="bg1"/>
                </a:solidFill>
              </a:rPr>
              <a:t>3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Числа | Тест з математики – «На Урок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43" y="1159972"/>
            <a:ext cx="5321203" cy="212848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A9D7FA9-ACD8-4EC4-B794-A48A56C76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16604" r="34383" b="66368"/>
          <a:stretch/>
        </p:blipFill>
        <p:spPr>
          <a:xfrm>
            <a:off x="979714" y="3129299"/>
            <a:ext cx="9684000" cy="2128888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979714" y="551023"/>
            <a:ext cx="10058400" cy="7267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Відгадай ребуси та запиши слова-відгадки</a:t>
            </a:r>
          </a:p>
        </p:txBody>
      </p:sp>
      <p:sp>
        <p:nvSpPr>
          <p:cNvPr id="6" name="AutoShape 8" descr="Lenagold - Клипарт - Кош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4477" y="1554615"/>
            <a:ext cx="1882588" cy="5827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dirty="0"/>
              <a:t>р1а </a:t>
            </a:r>
            <a:endParaRPr lang="ru-RU" sz="3000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749792" y="1554615"/>
            <a:ext cx="1882588" cy="5827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dirty="0"/>
              <a:t>пі2л </a:t>
            </a:r>
            <a:endParaRPr lang="ru-RU" sz="3000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338795" y="1505563"/>
            <a:ext cx="1882588" cy="5827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dirty="0"/>
              <a:t>ві3на </a:t>
            </a:r>
            <a:endParaRPr lang="ru-RU" sz="3000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006629" y="1505563"/>
            <a:ext cx="1882588" cy="5827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dirty="0"/>
              <a:t>ві7 </a:t>
            </a:r>
            <a:endParaRPr lang="ru-RU" sz="3000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123026" y="2278074"/>
            <a:ext cx="1882588" cy="5827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dirty="0"/>
              <a:t>7я </a:t>
            </a:r>
            <a:endParaRPr lang="ru-RU" sz="3000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671838" y="2293281"/>
            <a:ext cx="1882588" cy="5827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dirty="0"/>
              <a:t>40а </a:t>
            </a:r>
            <a:endParaRPr lang="ru-RU" sz="3000" dirty="0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338795" y="2304621"/>
            <a:ext cx="1882588" cy="5827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dirty="0"/>
              <a:t>100ю </a:t>
            </a:r>
            <a:endParaRPr lang="ru-RU" sz="3000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9041406" y="2291852"/>
            <a:ext cx="1882588" cy="5827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dirty="0"/>
              <a:t>100лиця </a:t>
            </a:r>
            <a:endParaRPr lang="ru-RU" sz="3000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74477" y="1552053"/>
            <a:ext cx="1882588" cy="582706"/>
          </a:xfrm>
          <a:prstGeom prst="round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dirty="0" smtClean="0"/>
              <a:t>Родина </a:t>
            </a:r>
            <a:endParaRPr lang="ru-RU" sz="3000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749792" y="1552053"/>
            <a:ext cx="1882588" cy="582706"/>
          </a:xfrm>
          <a:prstGeom prst="round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dirty="0"/>
              <a:t>підвал </a:t>
            </a:r>
            <a:endParaRPr lang="ru-RU" sz="3000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338793" y="1505563"/>
            <a:ext cx="1882588" cy="582706"/>
          </a:xfrm>
          <a:prstGeom prst="round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dirty="0"/>
              <a:t>вітрина </a:t>
            </a:r>
            <a:endParaRPr lang="ru-RU" sz="3000" dirty="0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9006629" y="1511714"/>
            <a:ext cx="1882588" cy="582706"/>
          </a:xfrm>
          <a:prstGeom prst="round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dirty="0"/>
              <a:t>вісім </a:t>
            </a:r>
            <a:endParaRPr lang="ru-RU" sz="3000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112134" y="2278074"/>
            <a:ext cx="1882588" cy="5827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dirty="0"/>
              <a:t>сім'я </a:t>
            </a:r>
            <a:endParaRPr lang="ru-RU" sz="3000" dirty="0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671838" y="2293735"/>
            <a:ext cx="1882588" cy="5827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dirty="0"/>
              <a:t>сорока </a:t>
            </a:r>
            <a:endParaRPr lang="ru-RU" sz="3000" dirty="0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6338793" y="2291852"/>
            <a:ext cx="1882588" cy="5827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dirty="0"/>
              <a:t>стою </a:t>
            </a:r>
            <a:endParaRPr lang="ru-RU" sz="3000" dirty="0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9041406" y="2293281"/>
            <a:ext cx="1882588" cy="5827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dirty="0"/>
              <a:t>столиця </a:t>
            </a:r>
            <a:endParaRPr lang="ru-RU" sz="3000" dirty="0"/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6" t="40261" r="27288" b="44837"/>
          <a:stretch/>
        </p:blipFill>
        <p:spPr>
          <a:xfrm>
            <a:off x="1090426" y="3129299"/>
            <a:ext cx="8928000" cy="115409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44392" r="27904" b="44917"/>
          <a:stretch/>
        </p:blipFill>
        <p:spPr>
          <a:xfrm>
            <a:off x="1074539" y="4421323"/>
            <a:ext cx="8873384" cy="828000"/>
          </a:xfrm>
          <a:prstGeom prst="rect">
            <a:avLst/>
          </a:prstGeom>
        </p:spPr>
      </p:pic>
      <p:pic>
        <p:nvPicPr>
          <p:cNvPr id="2050" name="Picture 2" descr="D:\1 клас\2 Матем\1 УРОКИ Листопад\Малюнки для завдань\2023-12-19_19494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3" y="5113266"/>
            <a:ext cx="1520825" cy="154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1 клас\2 Матем\1 УРОКИ Листопад\Малюнки для завдань\2023-12-19_19500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657" y="4990330"/>
            <a:ext cx="1561895" cy="156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13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88053" y="570728"/>
            <a:ext cx="8732066" cy="8553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47010" y="1773896"/>
            <a:ext cx="4970091" cy="33239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sz="3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якими</a:t>
            </a:r>
            <a:r>
              <a:rPr lang="ru-RU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словами </a:t>
            </a:r>
            <a:r>
              <a:rPr lang="ru-RU" sz="3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познайомились</a:t>
            </a:r>
            <a:r>
              <a:rPr lang="ru-RU" sz="3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3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ru-RU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Назви</a:t>
            </a:r>
            <a:r>
              <a:rPr lang="ru-RU" sz="3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кілька</a:t>
            </a:r>
            <a:r>
              <a:rPr lang="ru-RU" sz="3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слів</a:t>
            </a:r>
            <a:r>
              <a:rPr lang="ru-RU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відповідають</a:t>
            </a:r>
            <a:r>
              <a:rPr lang="ru-RU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3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</a:t>
            </a:r>
            <a:r>
              <a:rPr lang="ru-RU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скільки</a:t>
            </a:r>
            <a:r>
              <a:rPr lang="ru-RU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endParaRPr lang="uk-UA" sz="3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29852" y="1641585"/>
            <a:ext cx="3061129" cy="36924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713043" y="1885604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4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8948" y="491571"/>
            <a:ext cx="8732066" cy="7985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 «Все в твоїх руках»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" t="1792" r="5671" b="934"/>
          <a:stretch/>
        </p:blipFill>
        <p:spPr>
          <a:xfrm>
            <a:off x="1191491" y="1290146"/>
            <a:ext cx="9430327" cy="5172118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631273" y="1304579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accent4">
                    <a:lumMod val="75000"/>
                  </a:schemeClr>
                </a:solidFill>
              </a:rPr>
              <a:t>Яким був твій настрій? Яке завдання сподобалось </a:t>
            </a:r>
          </a:p>
          <a:p>
            <a:pPr algn="ctr"/>
            <a:r>
              <a:rPr lang="uk-UA" b="1" dirty="0">
                <a:solidFill>
                  <a:schemeClr val="accent4">
                    <a:lumMod val="75000"/>
                  </a:schemeClr>
                </a:solidFill>
              </a:rPr>
              <a:t>найбільше?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90053" y="1304579"/>
            <a:ext cx="2805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0070C0"/>
                </a:solidFill>
              </a:rPr>
              <a:t>Чим ти сьогодні </a:t>
            </a:r>
            <a:endParaRPr lang="uk-UA" b="1" dirty="0" smtClean="0">
              <a:solidFill>
                <a:srgbClr val="0070C0"/>
              </a:solidFill>
            </a:endParaRPr>
          </a:p>
          <a:p>
            <a:pPr algn="ctr"/>
            <a:r>
              <a:rPr lang="uk-UA" b="1" dirty="0" smtClean="0">
                <a:solidFill>
                  <a:srgbClr val="0070C0"/>
                </a:solidFill>
              </a:rPr>
              <a:t>допоміг </a:t>
            </a:r>
            <a:r>
              <a:rPr lang="uk-UA" b="1" dirty="0">
                <a:solidFill>
                  <a:srgbClr val="0070C0"/>
                </a:solidFill>
              </a:rPr>
              <a:t>іншим? </a:t>
            </a:r>
            <a:endParaRPr lang="uk-UA" b="1" dirty="0" smtClean="0">
              <a:solidFill>
                <a:srgbClr val="0070C0"/>
              </a:solidFill>
            </a:endParaRPr>
          </a:p>
          <a:p>
            <a:pPr algn="ctr"/>
            <a:r>
              <a:rPr lang="uk-UA" b="1" dirty="0" smtClean="0">
                <a:solidFill>
                  <a:srgbClr val="0070C0"/>
                </a:solidFill>
              </a:rPr>
              <a:t>Чи </a:t>
            </a:r>
            <a:r>
              <a:rPr lang="uk-UA" b="1" dirty="0">
                <a:solidFill>
                  <a:srgbClr val="0070C0"/>
                </a:solidFill>
              </a:rPr>
              <a:t>покращилися </a:t>
            </a:r>
            <a:r>
              <a:rPr lang="uk-UA" b="1" dirty="0" smtClean="0">
                <a:solidFill>
                  <a:srgbClr val="0070C0"/>
                </a:solidFill>
              </a:rPr>
              <a:t>твої </a:t>
            </a:r>
            <a:r>
              <a:rPr lang="uk-UA" b="1" dirty="0">
                <a:solidFill>
                  <a:srgbClr val="0070C0"/>
                </a:solidFill>
              </a:rPr>
              <a:t>стосунки з оточуючими?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99137" y="3640386"/>
            <a:ext cx="2678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00B050"/>
                </a:solidFill>
              </a:rPr>
              <a:t>Які труднощі ти сьогодні </a:t>
            </a:r>
            <a:r>
              <a:rPr lang="uk-UA" b="1" dirty="0" smtClean="0">
                <a:solidFill>
                  <a:srgbClr val="00B050"/>
                </a:solidFill>
              </a:rPr>
              <a:t>відчув/ла? </a:t>
            </a:r>
            <a:endParaRPr lang="uk-UA" b="1" dirty="0">
              <a:solidFill>
                <a:srgbClr val="00B050"/>
              </a:solidFill>
            </a:endParaRPr>
          </a:p>
          <a:p>
            <a:pPr algn="ctr"/>
            <a:r>
              <a:rPr lang="uk-UA" b="1" dirty="0">
                <a:solidFill>
                  <a:srgbClr val="00B050"/>
                </a:solidFill>
              </a:rPr>
              <a:t>Над чим ще потрібно подумати?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71600" y="2994055"/>
            <a:ext cx="181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7030A0"/>
                </a:solidFill>
              </a:rPr>
              <a:t>Що ти сьогодні </a:t>
            </a:r>
            <a:r>
              <a:rPr lang="uk-UA" b="1" dirty="0" smtClean="0">
                <a:solidFill>
                  <a:srgbClr val="7030A0"/>
                </a:solidFill>
              </a:rPr>
              <a:t>виконав/ла?</a:t>
            </a:r>
            <a:endParaRPr lang="uk-UA" b="1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8948" y="4673517"/>
            <a:ext cx="233548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0070C0"/>
                </a:solidFill>
              </a:rPr>
              <a:t>Про що нове ти сьогодні </a:t>
            </a:r>
            <a:r>
              <a:rPr lang="uk-UA" b="1" dirty="0" err="1" smtClean="0">
                <a:solidFill>
                  <a:srgbClr val="0070C0"/>
                </a:solidFill>
              </a:rPr>
              <a:t>дізнав</a:t>
            </a:r>
            <a:r>
              <a:rPr lang="uk-UA" b="1" dirty="0" smtClean="0">
                <a:solidFill>
                  <a:srgbClr val="0070C0"/>
                </a:solidFill>
              </a:rPr>
              <a:t>/</a:t>
            </a:r>
            <a:r>
              <a:rPr lang="uk-UA" b="1" dirty="0" err="1" smtClean="0">
                <a:solidFill>
                  <a:srgbClr val="0070C0"/>
                </a:solidFill>
              </a:rPr>
              <a:t>лася</a:t>
            </a:r>
            <a:r>
              <a:rPr lang="uk-UA" b="1" dirty="0">
                <a:solidFill>
                  <a:srgbClr val="0070C0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26343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733747" y="466130"/>
            <a:ext cx="8811364" cy="7639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1668" y="2199640"/>
            <a:ext cx="12446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4207" y="513688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94222" y="1934580"/>
            <a:ext cx="4822635" cy="3046988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0070C0"/>
                </a:solidFill>
              </a:rPr>
              <a:t>Продзвенів уже дзвінок,                                  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Починається урок. 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Приготуйте без мороки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Все, що треба до уроку.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Зошит, </a:t>
            </a:r>
            <a:r>
              <a:rPr lang="uk-UA" sz="3200" b="1" dirty="0" smtClean="0">
                <a:solidFill>
                  <a:srgbClr val="0070C0"/>
                </a:solidFill>
              </a:rPr>
              <a:t>гумку</a:t>
            </a:r>
            <a:r>
              <a:rPr lang="uk-UA" sz="3200" b="1" dirty="0">
                <a:solidFill>
                  <a:srgbClr val="0070C0"/>
                </a:solidFill>
              </a:rPr>
              <a:t>, олівці. 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Все готове? Молодці!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1780275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1667048"/>
            <a:ext cx="2380068" cy="34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8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60713" y="527183"/>
            <a:ext cx="9209315" cy="76821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Психологічне налаштування «Парасолька»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8" name="Прямокутник: округлені кути 11">
            <a:extLst>
              <a:ext uri="{FF2B5EF4-FFF2-40B4-BE49-F238E27FC236}">
                <a16:creationId xmlns="" xmlns:a16="http://schemas.microsoft.com/office/drawing/2014/main" id="{4CB1A838-0F8E-457D-A2C3-133F69AC06B6}"/>
              </a:ext>
            </a:extLst>
          </p:cNvPr>
          <p:cNvSpPr/>
          <p:nvPr/>
        </p:nvSpPr>
        <p:spPr>
          <a:xfrm>
            <a:off x="2046514" y="1349829"/>
            <a:ext cx="7772400" cy="712854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rgbClr val="0070C0"/>
                </a:solidFill>
              </a:rPr>
              <a:t>Уяви</a:t>
            </a:r>
            <a:r>
              <a:rPr lang="ru-RU" sz="2000" b="1" dirty="0">
                <a:solidFill>
                  <a:srgbClr val="0070C0"/>
                </a:solidFill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</a:rPr>
              <a:t>що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квітка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кульбабки</a:t>
            </a:r>
            <a:r>
              <a:rPr lang="ru-RU" sz="2000" b="1" dirty="0" smtClean="0">
                <a:solidFill>
                  <a:srgbClr val="0070C0"/>
                </a:solidFill>
              </a:rPr>
              <a:t> – </a:t>
            </a:r>
            <a:r>
              <a:rPr lang="ru-RU" sz="2000" b="1" dirty="0" err="1" smtClean="0">
                <a:solidFill>
                  <a:srgbClr val="0070C0"/>
                </a:solidFill>
              </a:rPr>
              <a:t>парасолька</a:t>
            </a:r>
            <a:r>
              <a:rPr lang="ru-RU" sz="2000" b="1" dirty="0" smtClean="0">
                <a:solidFill>
                  <a:srgbClr val="0070C0"/>
                </a:solidFill>
              </a:rPr>
              <a:t>. 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Яку «</a:t>
            </a:r>
            <a:r>
              <a:rPr lang="ru-RU" sz="2000" b="1" dirty="0" err="1" smtClean="0">
                <a:solidFill>
                  <a:srgbClr val="0070C0"/>
                </a:solidFill>
              </a:rPr>
              <a:t>парасольку</a:t>
            </a:r>
            <a:r>
              <a:rPr lang="ru-RU" sz="2000" b="1" dirty="0" smtClean="0">
                <a:solidFill>
                  <a:srgbClr val="0070C0"/>
                </a:solidFill>
              </a:rPr>
              <a:t>» </a:t>
            </a:r>
            <a:r>
              <a:rPr lang="ru-RU" sz="2000" b="1" dirty="0" err="1" smtClean="0">
                <a:solidFill>
                  <a:srgbClr val="0070C0"/>
                </a:solidFill>
              </a:rPr>
              <a:t>вибереш</a:t>
            </a:r>
            <a:r>
              <a:rPr lang="ru-RU" sz="2000" b="1" dirty="0" smtClean="0">
                <a:solidFill>
                  <a:srgbClr val="0070C0"/>
                </a:solidFill>
              </a:rPr>
              <a:t>?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Купити Картину Парасольки кульбаби (255048514k) – Замовити під свій розмі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09" y="2278460"/>
            <a:ext cx="2467712" cy="2467713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одульні картини Кульбаби: купити картини для інтер'єру | Arts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12" y="2278458"/>
            <a:ext cx="3690036" cy="2467713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hytosvit - Що лікує кульбаба: 15 хвороб, від яких легко позбутись У  народній медицині кульбаба використовується дуже часто. Травники  рекомендують її вживати при таких захворюваннях, як атеросклероз, при  запальних процесах в нирках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077" y="2278458"/>
            <a:ext cx="3294520" cy="246771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: округлені кути 11">
            <a:extLst>
              <a:ext uri="{FF2B5EF4-FFF2-40B4-BE49-F238E27FC236}">
                <a16:creationId xmlns="" xmlns:a16="http://schemas.microsoft.com/office/drawing/2014/main" id="{4CB1A838-0F8E-457D-A2C3-133F69AC06B6}"/>
              </a:ext>
            </a:extLst>
          </p:cNvPr>
          <p:cNvSpPr/>
          <p:nvPr/>
        </p:nvSpPr>
        <p:spPr>
          <a:xfrm>
            <a:off x="8034077" y="4941461"/>
            <a:ext cx="3417273" cy="903514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70C0"/>
                </a:solidFill>
              </a:rPr>
              <a:t>Дає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можливість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бачити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всіх</a:t>
            </a:r>
            <a:r>
              <a:rPr lang="ru-RU" sz="2000" b="1" dirty="0" smtClean="0">
                <a:solidFill>
                  <a:srgbClr val="0070C0"/>
                </a:solidFill>
              </a:rPr>
              <a:t>, а тебе </a:t>
            </a:r>
            <a:r>
              <a:rPr lang="ru-RU" sz="2000" b="1" dirty="0" err="1" smtClean="0">
                <a:solidFill>
                  <a:srgbClr val="0070C0"/>
                </a:solidFill>
              </a:rPr>
              <a:t>ніхто</a:t>
            </a:r>
            <a:r>
              <a:rPr lang="ru-RU" sz="2000" b="1" dirty="0" smtClean="0">
                <a:solidFill>
                  <a:srgbClr val="0070C0"/>
                </a:solidFill>
              </a:rPr>
              <a:t> не </a:t>
            </a:r>
            <a:r>
              <a:rPr lang="ru-RU" sz="2000" b="1" dirty="0" err="1" smtClean="0">
                <a:solidFill>
                  <a:srgbClr val="0070C0"/>
                </a:solidFill>
              </a:rPr>
              <a:t>бачить</a:t>
            </a:r>
            <a:r>
              <a:rPr lang="ru-RU" sz="2000" b="1" dirty="0" smtClean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10" name="Прямокутник: округлені кути 11">
            <a:extLst>
              <a:ext uri="{FF2B5EF4-FFF2-40B4-BE49-F238E27FC236}">
                <a16:creationId xmlns="" xmlns:a16="http://schemas.microsoft.com/office/drawing/2014/main" id="{4CB1A838-0F8E-457D-A2C3-133F69AC06B6}"/>
              </a:ext>
            </a:extLst>
          </p:cNvPr>
          <p:cNvSpPr/>
          <p:nvPr/>
        </p:nvSpPr>
        <p:spPr>
          <a:xfrm>
            <a:off x="467680" y="4951695"/>
            <a:ext cx="3145970" cy="903514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70C0"/>
                </a:solidFill>
              </a:rPr>
              <a:t>Захищає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rgbClr val="0070C0"/>
                </a:solidFill>
              </a:rPr>
              <a:t>тебе </a:t>
            </a:r>
            <a:r>
              <a:rPr lang="ru-RU" sz="2000" b="1" dirty="0" err="1">
                <a:solidFill>
                  <a:srgbClr val="0070C0"/>
                </a:solidFill>
              </a:rPr>
              <a:t>від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непорозумінь</a:t>
            </a:r>
            <a:r>
              <a:rPr lang="ru-RU" sz="2000" b="1" dirty="0" smtClean="0">
                <a:solidFill>
                  <a:srgbClr val="0070C0"/>
                </a:solidFill>
              </a:rPr>
              <a:t> з </a:t>
            </a:r>
            <a:r>
              <a:rPr lang="ru-RU" sz="2000" b="1" dirty="0" err="1" smtClean="0">
                <a:solidFill>
                  <a:srgbClr val="0070C0"/>
                </a:solidFill>
              </a:rPr>
              <a:t>рідними</a:t>
            </a:r>
            <a:r>
              <a:rPr lang="ru-RU" sz="2000" b="1" dirty="0" smtClean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="" xmlns:a16="http://schemas.microsoft.com/office/drawing/2014/main" id="{4CB1A838-0F8E-457D-A2C3-133F69AC06B6}"/>
              </a:ext>
            </a:extLst>
          </p:cNvPr>
          <p:cNvSpPr/>
          <p:nvPr/>
        </p:nvSpPr>
        <p:spPr>
          <a:xfrm>
            <a:off x="3913206" y="4930575"/>
            <a:ext cx="3635828" cy="91440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70C0"/>
                </a:solidFill>
              </a:rPr>
              <a:t>Допомагає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фільтрувати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події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життя</a:t>
            </a:r>
            <a:r>
              <a:rPr lang="ru-RU" sz="2000" b="1" dirty="0" smtClean="0">
                <a:solidFill>
                  <a:srgbClr val="0070C0"/>
                </a:solidFill>
              </a:rPr>
              <a:t>, </a:t>
            </a:r>
            <a:r>
              <a:rPr lang="ru-RU" sz="2000" b="1" dirty="0" err="1">
                <a:solidFill>
                  <a:srgbClr val="0070C0"/>
                </a:solidFill>
              </a:rPr>
              <a:t>щоденну</a:t>
            </a:r>
            <a:r>
              <a:rPr lang="ru-RU" sz="2000" b="1" dirty="0">
                <a:solidFill>
                  <a:srgbClr val="0070C0"/>
                </a:solidFill>
              </a:rPr>
              <a:t>  </a:t>
            </a:r>
            <a:r>
              <a:rPr lang="ru-RU" sz="2000" b="1" dirty="0" err="1" smtClean="0">
                <a:solidFill>
                  <a:srgbClr val="0070C0"/>
                </a:solidFill>
              </a:rPr>
              <a:t>інформацію</a:t>
            </a:r>
            <a:r>
              <a:rPr lang="ru-RU" sz="2000" b="1" dirty="0" smtClean="0">
                <a:solidFill>
                  <a:srgbClr val="0070C0"/>
                </a:solidFill>
              </a:rPr>
              <a:t>. 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6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0227" y="483042"/>
            <a:ext cx="8848029" cy="8499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Гра «Бліц»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154276" y="1700036"/>
            <a:ext cx="6393979" cy="275973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hangingPunct="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  <a:tabLst>
                <a:tab pos="3060700" algn="l"/>
              </a:tabLst>
            </a:pPr>
            <a:r>
              <a:rPr lang="uk-UA" sz="3200" b="1" dirty="0" smtClean="0">
                <a:solidFill>
                  <a:srgbClr val="0070C0"/>
                </a:solidFill>
                <a:effectLst/>
                <a:ea typeface="Batang"/>
                <a:cs typeface="Arial" panose="020B0604020202020204" pitchFamily="34" charset="0"/>
              </a:rPr>
              <a:t>Скільки тобі років?</a:t>
            </a:r>
          </a:p>
          <a:p>
            <a:pPr marL="342900" indent="-342900" hangingPunct="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  <a:tabLst>
                <a:tab pos="3060700" algn="l"/>
              </a:tabLst>
            </a:pPr>
            <a:r>
              <a:rPr lang="uk-UA" sz="3200" b="1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Скільки пір року?</a:t>
            </a:r>
          </a:p>
          <a:p>
            <a:pPr marL="342900" indent="-342900" hangingPunct="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  <a:tabLst>
                <a:tab pos="3060700" algn="l"/>
              </a:tabLst>
            </a:pPr>
            <a:r>
              <a:rPr lang="uk-UA" sz="3200" b="1" dirty="0" smtClean="0">
                <a:solidFill>
                  <a:srgbClr val="0070C0"/>
                </a:solidFill>
                <a:effectLst/>
                <a:ea typeface="Batang"/>
                <a:cs typeface="Arial" panose="020B0604020202020204" pitchFamily="34" charset="0"/>
              </a:rPr>
              <a:t>Скільки кольорів має веселка?</a:t>
            </a:r>
          </a:p>
          <a:p>
            <a:pPr marL="342900" indent="-342900" hangingPunct="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  <a:tabLst>
                <a:tab pos="3060700" algn="l"/>
              </a:tabLst>
            </a:pPr>
            <a:r>
              <a:rPr lang="uk-UA" sz="3200" b="1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Скільки лапок у комашок?</a:t>
            </a:r>
          </a:p>
          <a:p>
            <a:pPr marL="342900" indent="-342900" hangingPunct="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  <a:tabLst>
                <a:tab pos="3060700" algn="l"/>
              </a:tabLst>
            </a:pPr>
            <a:r>
              <a:rPr lang="uk-UA" sz="3200" b="1" dirty="0" smtClean="0">
                <a:solidFill>
                  <a:srgbClr val="0070C0"/>
                </a:solidFill>
                <a:effectLst/>
                <a:ea typeface="Batang"/>
                <a:cs typeface="Arial" panose="020B0604020202020204" pitchFamily="34" charset="0"/>
              </a:rPr>
              <a:t>Скільки букв в абетці?</a:t>
            </a:r>
            <a:endParaRPr lang="ru-RU" sz="3200" b="1" dirty="0">
              <a:solidFill>
                <a:srgbClr val="0070C0"/>
              </a:solidFill>
              <a:effectLst/>
              <a:ea typeface="Batang"/>
            </a:endParaRPr>
          </a:p>
        </p:txBody>
      </p:sp>
      <p:pic>
        <p:nvPicPr>
          <p:cNvPr id="3074" name="Picture 2" descr="D:\Картинки до тестів\Людина\Дівчинка запитує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61" y="1700035"/>
            <a:ext cx="2890810" cy="3679213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38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1803682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02628" y="2014827"/>
            <a:ext cx="5758543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письма ми </a:t>
            </a:r>
            <a:r>
              <a:rPr lang="uk-UA" sz="2800" b="1" dirty="0" smtClean="0">
                <a:solidFill>
                  <a:schemeClr val="bg1"/>
                </a:solidFill>
              </a:rPr>
              <a:t>будемо вчитися </a:t>
            </a:r>
            <a:r>
              <a:rPr lang="ru-RU" sz="2800" b="1" dirty="0" err="1" smtClean="0">
                <a:solidFill>
                  <a:schemeClr val="bg1"/>
                </a:solidFill>
              </a:rPr>
              <a:t>розрізняти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слова, </a:t>
            </a:r>
            <a:r>
              <a:rPr lang="ru-RU" sz="2800" b="1" dirty="0" err="1">
                <a:solidFill>
                  <a:schemeClr val="bg1"/>
                </a:solidFill>
              </a:rPr>
              <a:t>які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відповідають</a:t>
            </a:r>
            <a:r>
              <a:rPr lang="ru-RU" sz="2800" b="1" dirty="0">
                <a:solidFill>
                  <a:schemeClr val="bg1"/>
                </a:solidFill>
              </a:rPr>
              <a:t> на </a:t>
            </a:r>
            <a:r>
              <a:rPr lang="ru-RU" sz="2800" b="1" dirty="0" err="1">
                <a:solidFill>
                  <a:schemeClr val="bg1"/>
                </a:solidFill>
              </a:rPr>
              <a:t>питання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i="1" dirty="0" smtClean="0">
                <a:solidFill>
                  <a:schemeClr val="bg1"/>
                </a:solidFill>
              </a:rPr>
              <a:t>СКІЛЬКИ?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знаходити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їх</a:t>
            </a:r>
            <a:r>
              <a:rPr lang="ru-RU" sz="2800" b="1" dirty="0">
                <a:solidFill>
                  <a:schemeClr val="bg1"/>
                </a:solidFill>
              </a:rPr>
              <a:t> у </a:t>
            </a:r>
            <a:r>
              <a:rPr lang="ru-RU" sz="2800" b="1" dirty="0" err="1">
                <a:solidFill>
                  <a:schemeClr val="bg1"/>
                </a:solidFill>
              </a:rPr>
              <a:t>тексті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Повправляємось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у </a:t>
            </a:r>
            <a:r>
              <a:rPr lang="ru-RU" sz="2800" b="1" dirty="0" err="1">
                <a:solidFill>
                  <a:schemeClr val="bg1"/>
                </a:solidFill>
              </a:rPr>
              <a:t>читанні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числових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виразів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65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" t="18698" r="37004" b="73738"/>
          <a:stretch/>
        </p:blipFill>
        <p:spPr>
          <a:xfrm>
            <a:off x="1088571" y="1894900"/>
            <a:ext cx="9936000" cy="936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0" t="23556" r="67000" b="69333"/>
          <a:stretch/>
        </p:blipFill>
        <p:spPr>
          <a:xfrm>
            <a:off x="1279275" y="1975521"/>
            <a:ext cx="857732" cy="54894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0" t="23556" r="67000" b="69333"/>
          <a:stretch/>
        </p:blipFill>
        <p:spPr>
          <a:xfrm>
            <a:off x="2418358" y="1975520"/>
            <a:ext cx="857732" cy="54894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747" t="24399" r="60188" b="65385"/>
          <a:stretch/>
        </p:blipFill>
        <p:spPr>
          <a:xfrm>
            <a:off x="3422490" y="2036633"/>
            <a:ext cx="969492" cy="78863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747" t="24399" r="60188" b="65385"/>
          <a:stretch/>
        </p:blipFill>
        <p:spPr>
          <a:xfrm>
            <a:off x="4722172" y="2041712"/>
            <a:ext cx="969492" cy="78863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629" t="22688" r="52192" b="67096"/>
          <a:stretch/>
        </p:blipFill>
        <p:spPr>
          <a:xfrm>
            <a:off x="6093521" y="1914846"/>
            <a:ext cx="1017132" cy="81423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629" t="22688" r="52192" b="67096"/>
          <a:stretch/>
        </p:blipFill>
        <p:spPr>
          <a:xfrm>
            <a:off x="7401517" y="1901276"/>
            <a:ext cx="1017132" cy="81423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302" t="24473" r="46261" b="65311"/>
          <a:stretch/>
        </p:blipFill>
        <p:spPr>
          <a:xfrm>
            <a:off x="8739024" y="2036633"/>
            <a:ext cx="770324" cy="81423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302" t="24473" r="46261" b="65311"/>
          <a:stretch/>
        </p:blipFill>
        <p:spPr>
          <a:xfrm>
            <a:off x="9719120" y="2058599"/>
            <a:ext cx="770324" cy="81423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727488" y="664141"/>
            <a:ext cx="8732066" cy="689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Зроби </a:t>
            </a:r>
            <a:r>
              <a:rPr lang="ru-RU" sz="4000" b="1" dirty="0" err="1">
                <a:solidFill>
                  <a:schemeClr val="bg1"/>
                </a:solidFill>
              </a:rPr>
              <a:t>каліграфічну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розминку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6041570"/>
            <a:ext cx="1001487" cy="8164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l="59633" t="17894" r="29274" b="54496"/>
          <a:stretch/>
        </p:blipFill>
        <p:spPr>
          <a:xfrm>
            <a:off x="9343272" y="2908771"/>
            <a:ext cx="1944000" cy="272169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3" name="Прямоугольник 22"/>
          <p:cNvSpPr/>
          <p:nvPr/>
        </p:nvSpPr>
        <p:spPr>
          <a:xfrm>
            <a:off x="1088571" y="664141"/>
            <a:ext cx="9916886" cy="10381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Допоможи </a:t>
            </a:r>
            <a:r>
              <a:rPr lang="ru-RU" sz="3200" b="1" dirty="0" err="1">
                <a:solidFill>
                  <a:schemeClr val="bg1"/>
                </a:solidFill>
              </a:rPr>
              <a:t>Ґаджикові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знайти</a:t>
            </a:r>
            <a:r>
              <a:rPr lang="ru-RU" sz="3200" b="1" dirty="0">
                <a:solidFill>
                  <a:schemeClr val="bg1"/>
                </a:solidFill>
              </a:rPr>
              <a:t> слова, </a:t>
            </a:r>
            <a:r>
              <a:rPr lang="ru-RU" sz="3200" b="1" dirty="0" err="1">
                <a:solidFill>
                  <a:schemeClr val="bg1"/>
                </a:solidFill>
              </a:rPr>
              <a:t>які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відповідають</a:t>
            </a:r>
            <a:r>
              <a:rPr lang="ru-RU" sz="3200" b="1" dirty="0">
                <a:solidFill>
                  <a:schemeClr val="bg1"/>
                </a:solidFill>
              </a:rPr>
              <a:t> на </a:t>
            </a:r>
            <a:r>
              <a:rPr lang="ru-RU" sz="3200" b="1" dirty="0" err="1">
                <a:solidFill>
                  <a:schemeClr val="bg1"/>
                </a:solidFill>
              </a:rPr>
              <a:t>питання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скільки</a:t>
            </a:r>
            <a:r>
              <a:rPr lang="ru-RU" sz="3200" b="1" dirty="0">
                <a:solidFill>
                  <a:schemeClr val="bg1"/>
                </a:solidFill>
              </a:rPr>
              <a:t>? Постав </a:t>
            </a:r>
            <a:r>
              <a:rPr lang="ru-RU" sz="3200" b="1" dirty="0" err="1">
                <a:solidFill>
                  <a:schemeClr val="bg1"/>
                </a:solidFill>
              </a:rPr>
              <a:t>біля</a:t>
            </a:r>
            <a:r>
              <a:rPr lang="ru-RU" sz="3200" b="1" dirty="0">
                <a:solidFill>
                  <a:schemeClr val="bg1"/>
                </a:solidFill>
              </a:rPr>
              <a:t> них значок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4541" y="1147073"/>
            <a:ext cx="360101" cy="41275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/>
          <a:srcRect l="10833" t="28445" r="38500" b="33481"/>
          <a:stretch/>
        </p:blipFill>
        <p:spPr>
          <a:xfrm>
            <a:off x="1088571" y="2908771"/>
            <a:ext cx="8053040" cy="3403999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324" y="3255528"/>
            <a:ext cx="311247" cy="35676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212" y="5307364"/>
            <a:ext cx="311247" cy="35676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8582" y="3938073"/>
            <a:ext cx="311247" cy="35676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8581" y="4664530"/>
            <a:ext cx="311247" cy="35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1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" t="17188" r="40054" b="66585"/>
          <a:stretch/>
        </p:blipFill>
        <p:spPr>
          <a:xfrm>
            <a:off x="1476000" y="1241030"/>
            <a:ext cx="9216000" cy="200821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465243" y="492702"/>
            <a:ext cx="9258274" cy="689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Запиши слова, </a:t>
            </a:r>
            <a:r>
              <a:rPr lang="ru-RU" sz="4000" b="1" dirty="0" err="1">
                <a:solidFill>
                  <a:schemeClr val="bg1"/>
                </a:solidFill>
              </a:rPr>
              <a:t>позначені</a:t>
            </a:r>
            <a:r>
              <a:rPr lang="ru-RU" sz="4000" b="1" dirty="0">
                <a:solidFill>
                  <a:schemeClr val="bg1"/>
                </a:solidFill>
              </a:rPr>
              <a:t> значком</a:t>
            </a:r>
            <a:endParaRPr lang="uk-UA" sz="4000" b="1" dirty="0">
              <a:solidFill>
                <a:srgbClr val="FFFF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8645" y="492702"/>
            <a:ext cx="421324" cy="4829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253" t="19628" r="31083" b="67733"/>
          <a:stretch/>
        </p:blipFill>
        <p:spPr>
          <a:xfrm>
            <a:off x="1732798" y="1184340"/>
            <a:ext cx="2075026" cy="10061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995" t="33881" r="26207" b="51289"/>
          <a:stretch/>
        </p:blipFill>
        <p:spPr>
          <a:xfrm>
            <a:off x="3807824" y="1233782"/>
            <a:ext cx="6710550" cy="114723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284" t="52007" r="40505" b="37777"/>
          <a:stretch/>
        </p:blipFill>
        <p:spPr>
          <a:xfrm>
            <a:off x="1814929" y="2517722"/>
            <a:ext cx="4643247" cy="77998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484473" y="3297707"/>
            <a:ext cx="8032879" cy="8824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Яке </a:t>
            </a:r>
            <a:r>
              <a:rPr lang="ru-RU" sz="2800" b="1" dirty="0" err="1">
                <a:solidFill>
                  <a:schemeClr val="bg1"/>
                </a:solidFill>
              </a:rPr>
              <a:t>із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записаних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слів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називає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найбільше</a:t>
            </a:r>
            <a:r>
              <a:rPr lang="ru-RU" sz="2800" b="1" dirty="0">
                <a:solidFill>
                  <a:schemeClr val="bg1"/>
                </a:solidFill>
              </a:rPr>
              <a:t> число? Склади й запиши </a:t>
            </a:r>
            <a:r>
              <a:rPr lang="ru-RU" sz="2800" b="1" dirty="0" err="1">
                <a:solidFill>
                  <a:schemeClr val="bg1"/>
                </a:solidFill>
              </a:rPr>
              <a:t>речення</a:t>
            </a:r>
            <a:r>
              <a:rPr lang="ru-RU" sz="2800" b="1" dirty="0">
                <a:solidFill>
                  <a:schemeClr val="bg1"/>
                </a:solidFill>
              </a:rPr>
              <a:t> з </a:t>
            </a:r>
            <a:r>
              <a:rPr lang="ru-RU" sz="2800" b="1" dirty="0" err="1">
                <a:solidFill>
                  <a:schemeClr val="bg1"/>
                </a:solidFill>
              </a:rPr>
              <a:t>цим</a:t>
            </a:r>
            <a:r>
              <a:rPr lang="ru-RU" sz="2800" b="1" dirty="0">
                <a:solidFill>
                  <a:schemeClr val="bg1"/>
                </a:solidFill>
              </a:rPr>
              <a:t> словом</a:t>
            </a:r>
            <a:endParaRPr lang="uk-UA" sz="2800" b="1" dirty="0">
              <a:solidFill>
                <a:srgbClr val="FFFF0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17188" r="40762" b="66585"/>
          <a:stretch/>
        </p:blipFill>
        <p:spPr>
          <a:xfrm>
            <a:off x="1481183" y="4195737"/>
            <a:ext cx="9324000" cy="200821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917" t="47626" r="26177" b="37893"/>
          <a:stretch/>
        </p:blipFill>
        <p:spPr>
          <a:xfrm>
            <a:off x="1620870" y="4195737"/>
            <a:ext cx="1087120" cy="112022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216" t="64164" r="35547" b="23708"/>
          <a:stretch/>
        </p:blipFill>
        <p:spPr>
          <a:xfrm>
            <a:off x="2868584" y="4377769"/>
            <a:ext cx="5395669" cy="93818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51" t="76040" r="54583" b="9130"/>
          <a:stretch/>
        </p:blipFill>
        <p:spPr>
          <a:xfrm>
            <a:off x="1716032" y="5198960"/>
            <a:ext cx="2767812" cy="110661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231" t="79290" r="40657" b="9393"/>
          <a:stretch/>
        </p:blipFill>
        <p:spPr>
          <a:xfrm>
            <a:off x="4596138" y="5430067"/>
            <a:ext cx="1940560" cy="875504"/>
          </a:xfrm>
          <a:prstGeom prst="rect">
            <a:avLst/>
          </a:prstGeom>
        </p:spPr>
      </p:pic>
      <p:sp>
        <p:nvSpPr>
          <p:cNvPr id="2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6041570"/>
            <a:ext cx="1001487" cy="8164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2 Матем\1 УРОКИ Листопад\Малюнки для завдань\2023-12-19_19434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352" y="3021309"/>
            <a:ext cx="1882813" cy="117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2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6041570"/>
            <a:ext cx="1001487" cy="8164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07532" y="2763219"/>
            <a:ext cx="4403774" cy="34771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err="1">
                <a:solidFill>
                  <a:schemeClr val="bg1"/>
                </a:solidFill>
              </a:rPr>
              <a:t>Сперечалися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вітри</a:t>
            </a:r>
            <a:r>
              <a:rPr lang="ru-RU" sz="2800" dirty="0">
                <a:solidFill>
                  <a:schemeClr val="bg1"/>
                </a:solidFill>
              </a:rPr>
              <a:t>:</a:t>
            </a:r>
          </a:p>
          <a:p>
            <a:r>
              <a:rPr lang="ru-RU" sz="2800" dirty="0">
                <a:solidFill>
                  <a:schemeClr val="bg1"/>
                </a:solidFill>
              </a:rPr>
              <a:t>— </a:t>
            </a:r>
            <a:r>
              <a:rPr lang="ru-RU" sz="2800" dirty="0" err="1">
                <a:solidFill>
                  <a:schemeClr val="bg1"/>
                </a:solidFill>
              </a:rPr>
              <a:t>Скільки</a:t>
            </a:r>
            <a:r>
              <a:rPr lang="ru-RU" sz="2800" dirty="0">
                <a:solidFill>
                  <a:schemeClr val="bg1"/>
                </a:solidFill>
              </a:rPr>
              <a:t> буде два і три?</a:t>
            </a:r>
          </a:p>
          <a:p>
            <a:r>
              <a:rPr lang="ru-RU" sz="2800" dirty="0">
                <a:solidFill>
                  <a:schemeClr val="bg1"/>
                </a:solidFill>
              </a:rPr>
              <a:t>Перший аж гуде:</a:t>
            </a:r>
          </a:p>
          <a:p>
            <a:r>
              <a:rPr lang="ru-RU" sz="2800" dirty="0">
                <a:solidFill>
                  <a:schemeClr val="bg1"/>
                </a:solidFill>
              </a:rPr>
              <a:t>— </a:t>
            </a:r>
            <a:r>
              <a:rPr lang="ru-RU" sz="2800" dirty="0" err="1">
                <a:solidFill>
                  <a:schemeClr val="bg1"/>
                </a:solidFill>
              </a:rPr>
              <a:t>Чотири</a:t>
            </a:r>
            <a:r>
              <a:rPr lang="ru-RU" sz="2800" dirty="0">
                <a:solidFill>
                  <a:schemeClr val="bg1"/>
                </a:solidFill>
              </a:rPr>
              <a:t>.</a:t>
            </a:r>
          </a:p>
          <a:p>
            <a:r>
              <a:rPr lang="ru-RU" sz="2800" dirty="0" err="1">
                <a:solidFill>
                  <a:schemeClr val="bg1"/>
                </a:solidFill>
              </a:rPr>
              <a:t>Другий</a:t>
            </a:r>
            <a:r>
              <a:rPr lang="ru-RU" sz="2800" dirty="0">
                <a:solidFill>
                  <a:schemeClr val="bg1"/>
                </a:solidFill>
              </a:rPr>
              <a:t> твердить:</a:t>
            </a:r>
          </a:p>
          <a:p>
            <a:r>
              <a:rPr lang="ru-RU" sz="2800" dirty="0">
                <a:solidFill>
                  <a:schemeClr val="bg1"/>
                </a:solidFill>
              </a:rPr>
              <a:t>— </a:t>
            </a:r>
            <a:r>
              <a:rPr lang="ru-RU" sz="2800" dirty="0" err="1">
                <a:solidFill>
                  <a:schemeClr val="bg1"/>
                </a:solidFill>
              </a:rPr>
              <a:t>Тільки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шість</a:t>
            </a:r>
            <a:r>
              <a:rPr lang="ru-RU" sz="2800" dirty="0">
                <a:solidFill>
                  <a:schemeClr val="bg1"/>
                </a:solidFill>
              </a:rPr>
              <a:t>.</a:t>
            </a:r>
          </a:p>
          <a:p>
            <a:r>
              <a:rPr lang="ru-RU" sz="2800" dirty="0" err="1">
                <a:solidFill>
                  <a:schemeClr val="bg1"/>
                </a:solidFill>
              </a:rPr>
              <a:t>Діти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>
                <a:solidFill>
                  <a:schemeClr val="bg1"/>
                </a:solidFill>
              </a:rPr>
              <a:t>хто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вітри</a:t>
            </a:r>
            <a:r>
              <a:rPr lang="ru-RU" sz="2800" dirty="0">
                <a:solidFill>
                  <a:schemeClr val="bg1"/>
                </a:solidFill>
              </a:rPr>
              <a:t> помирить,</a:t>
            </a:r>
          </a:p>
          <a:p>
            <a:r>
              <a:rPr lang="ru-RU" sz="2800" dirty="0" err="1">
                <a:solidFill>
                  <a:schemeClr val="bg1"/>
                </a:solidFill>
              </a:rPr>
              <a:t>скільки</a:t>
            </a:r>
            <a:r>
              <a:rPr lang="ru-RU" sz="2800" dirty="0">
                <a:solidFill>
                  <a:schemeClr val="bg1"/>
                </a:solidFill>
              </a:rPr>
              <a:t> буде — </a:t>
            </a:r>
            <a:r>
              <a:rPr lang="ru-RU" sz="2800" dirty="0" err="1">
                <a:solidFill>
                  <a:schemeClr val="bg1"/>
                </a:solidFill>
              </a:rPr>
              <a:t>відповість</a:t>
            </a:r>
            <a:r>
              <a:rPr lang="ru-RU" sz="2800" dirty="0">
                <a:solidFill>
                  <a:schemeClr val="bg1"/>
                </a:solidFill>
              </a:rPr>
              <a:t>?</a:t>
            </a:r>
            <a:endParaRPr lang="uk-UA" sz="2800" dirty="0">
              <a:solidFill>
                <a:schemeClr val="bg1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t="17188" r="57699" b="66585"/>
          <a:stretch/>
        </p:blipFill>
        <p:spPr>
          <a:xfrm>
            <a:off x="7714296" y="1683813"/>
            <a:ext cx="3148335" cy="1829434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026604" y="509945"/>
            <a:ext cx="10185682" cy="10654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Прочитай </a:t>
            </a:r>
            <a:r>
              <a:rPr lang="ru-RU" sz="3200" b="1" dirty="0" err="1">
                <a:solidFill>
                  <a:schemeClr val="bg1"/>
                </a:solidFill>
              </a:rPr>
              <a:t>числові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вирази</a:t>
            </a:r>
            <a:r>
              <a:rPr lang="ru-RU" sz="3200" b="1" dirty="0">
                <a:solidFill>
                  <a:schemeClr val="bg1"/>
                </a:solidFill>
              </a:rPr>
              <a:t>. </a:t>
            </a:r>
            <a:endParaRPr lang="ru-RU" sz="3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Перший </a:t>
            </a:r>
            <a:r>
              <a:rPr lang="ru-RU" sz="3200" b="1" dirty="0">
                <a:solidFill>
                  <a:schemeClr val="bg1"/>
                </a:solidFill>
              </a:rPr>
              <a:t>починай </a:t>
            </a:r>
            <a:r>
              <a:rPr lang="ru-RU" sz="3200" b="1" dirty="0" err="1">
                <a:solidFill>
                  <a:schemeClr val="bg1"/>
                </a:solidFill>
              </a:rPr>
              <a:t>зі</a:t>
            </a:r>
            <a:r>
              <a:rPr lang="ru-RU" sz="3200" b="1" dirty="0">
                <a:solidFill>
                  <a:schemeClr val="bg1"/>
                </a:solidFill>
              </a:rPr>
              <a:t> слова до, а </a:t>
            </a:r>
            <a:r>
              <a:rPr lang="ru-RU" sz="3200" b="1" dirty="0" err="1">
                <a:solidFill>
                  <a:schemeClr val="bg1"/>
                </a:solidFill>
              </a:rPr>
              <a:t>другий</a:t>
            </a:r>
            <a:r>
              <a:rPr lang="ru-RU" sz="3200" b="1" dirty="0">
                <a:solidFill>
                  <a:schemeClr val="bg1"/>
                </a:solidFill>
              </a:rPr>
              <a:t> — </a:t>
            </a:r>
            <a:r>
              <a:rPr lang="ru-RU" sz="3200" b="1" dirty="0" err="1">
                <a:solidFill>
                  <a:schemeClr val="bg1"/>
                </a:solidFill>
              </a:rPr>
              <a:t>зі</a:t>
            </a:r>
            <a:r>
              <a:rPr lang="ru-RU" sz="3200" b="1" dirty="0">
                <a:solidFill>
                  <a:schemeClr val="bg1"/>
                </a:solidFill>
              </a:rPr>
              <a:t> слова </a:t>
            </a:r>
            <a:r>
              <a:rPr lang="ru-RU" sz="3200" b="1" dirty="0" err="1">
                <a:solidFill>
                  <a:schemeClr val="bg1"/>
                </a:solidFill>
              </a:rPr>
              <a:t>від</a:t>
            </a:r>
            <a:r>
              <a:rPr lang="ru-RU" sz="3200" b="1" dirty="0">
                <a:solidFill>
                  <a:schemeClr val="bg1"/>
                </a:solidFill>
              </a:rPr>
              <a:t>. </a:t>
            </a:r>
            <a:endParaRPr lang="uk-UA" sz="3200" b="1" dirty="0">
              <a:solidFill>
                <a:srgbClr val="FFFF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07551" y="1770569"/>
            <a:ext cx="142378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3600" dirty="0"/>
              <a:t>5 + 4 =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31339" y="1770569"/>
            <a:ext cx="629430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/>
          </a:p>
        </p:txBody>
      </p:sp>
      <p:sp>
        <p:nvSpPr>
          <p:cNvPr id="15" name="Прямоугольник 14"/>
          <p:cNvSpPr/>
          <p:nvPr/>
        </p:nvSpPr>
        <p:spPr>
          <a:xfrm>
            <a:off x="5475135" y="2758398"/>
            <a:ext cx="142378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3600" dirty="0"/>
              <a:t>8 – 2 =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898923" y="2758397"/>
            <a:ext cx="629430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667" t="22815" r="50917" b="63555"/>
          <a:stretch/>
        </p:blipFill>
        <p:spPr>
          <a:xfrm>
            <a:off x="7732775" y="1752321"/>
            <a:ext cx="3089011" cy="96992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248" t="26349" r="26336" b="68582"/>
          <a:stretch/>
        </p:blipFill>
        <p:spPr>
          <a:xfrm>
            <a:off x="7911364" y="2885415"/>
            <a:ext cx="3089011" cy="36074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026604" y="1688124"/>
            <a:ext cx="3514181" cy="100316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0070C0"/>
                </a:solidFill>
              </a:rPr>
              <a:t>Обчисли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їх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результати</a:t>
            </a:r>
            <a:r>
              <a:rPr lang="ru-RU" sz="2400" b="1" dirty="0">
                <a:solidFill>
                  <a:srgbClr val="0070C0"/>
                </a:solidFill>
              </a:rPr>
              <a:t> і запиши числом і словом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59828" y="3673305"/>
            <a:ext cx="4239643" cy="157360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Прочитай і </a:t>
            </a:r>
            <a:r>
              <a:rPr lang="ru-RU" sz="2400" b="1" dirty="0" err="1">
                <a:solidFill>
                  <a:srgbClr val="0070C0"/>
                </a:solidFill>
              </a:rPr>
              <a:t>відгадай</a:t>
            </a:r>
            <a:r>
              <a:rPr lang="ru-RU" sz="2400" b="1" dirty="0">
                <a:solidFill>
                  <a:srgbClr val="0070C0"/>
                </a:solidFill>
              </a:rPr>
              <a:t> загадку </a:t>
            </a:r>
            <a:r>
              <a:rPr lang="ru-RU" sz="2400" b="1" dirty="0" err="1">
                <a:solidFill>
                  <a:srgbClr val="0070C0"/>
                </a:solidFill>
              </a:rPr>
              <a:t>Родзинки</a:t>
            </a:r>
            <a:r>
              <a:rPr lang="ru-RU" sz="2400" b="1" dirty="0">
                <a:solidFill>
                  <a:srgbClr val="0070C0"/>
                </a:solidFill>
              </a:rPr>
              <a:t>. </a:t>
            </a:r>
            <a:r>
              <a:rPr lang="ru-RU" sz="2400" b="1" dirty="0" err="1">
                <a:solidFill>
                  <a:srgbClr val="0070C0"/>
                </a:solidFill>
              </a:rPr>
              <a:t>Підкресли</a:t>
            </a:r>
            <a:r>
              <a:rPr lang="ru-RU" sz="2400" b="1" dirty="0">
                <a:solidFill>
                  <a:srgbClr val="0070C0"/>
                </a:solidFill>
              </a:rPr>
              <a:t> слова, </a:t>
            </a:r>
            <a:r>
              <a:rPr lang="ru-RU" sz="2400" b="1" dirty="0" err="1">
                <a:solidFill>
                  <a:srgbClr val="0070C0"/>
                </a:solidFill>
              </a:rPr>
              <a:t>які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відповідають</a:t>
            </a:r>
            <a:r>
              <a:rPr lang="ru-RU" sz="2400" b="1" dirty="0">
                <a:solidFill>
                  <a:srgbClr val="0070C0"/>
                </a:solidFill>
              </a:rPr>
              <a:t> на </a:t>
            </a:r>
            <a:r>
              <a:rPr lang="ru-RU" sz="2400" b="1" dirty="0" err="1">
                <a:solidFill>
                  <a:srgbClr val="0070C0"/>
                </a:solidFill>
              </a:rPr>
              <a:t>питання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скільки</a:t>
            </a:r>
            <a:r>
              <a:rPr lang="ru-RU" sz="2400" b="1" dirty="0">
                <a:solidFill>
                  <a:srgbClr val="0070C0"/>
                </a:solidFill>
              </a:rPr>
              <a:t>?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/>
          <a:srcRect r="9681"/>
          <a:stretch/>
        </p:blipFill>
        <p:spPr>
          <a:xfrm flipH="1">
            <a:off x="9440004" y="3657598"/>
            <a:ext cx="1993936" cy="270501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/>
          <a:srcRect l="18592" t="12148" r="17259" b="11111"/>
          <a:stretch/>
        </p:blipFill>
        <p:spPr>
          <a:xfrm>
            <a:off x="3843445" y="3954148"/>
            <a:ext cx="860414" cy="1029317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3076002" y="3673305"/>
            <a:ext cx="566058" cy="482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3990623" y="3620117"/>
            <a:ext cx="566058" cy="482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1284513" y="4486951"/>
            <a:ext cx="1045030" cy="482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2194260" y="5354525"/>
            <a:ext cx="88174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5671516" y="5323110"/>
            <a:ext cx="3216265" cy="9173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bg1"/>
                </a:solidFill>
              </a:rPr>
              <a:t>Склади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зі</a:t>
            </a:r>
            <a:r>
              <a:rPr lang="ru-RU" sz="2400" b="1" dirty="0">
                <a:solidFill>
                  <a:schemeClr val="bg1"/>
                </a:solidFill>
              </a:rPr>
              <a:t> словом-</a:t>
            </a:r>
            <a:r>
              <a:rPr lang="ru-RU" sz="2400" b="1" dirty="0" err="1">
                <a:solidFill>
                  <a:schemeClr val="bg1"/>
                </a:solidFill>
              </a:rPr>
              <a:t>відгадкою</a:t>
            </a:r>
            <a:endParaRPr lang="uk-UA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/>
          <p:cNvSpPr/>
          <p:nvPr/>
        </p:nvSpPr>
        <p:spPr>
          <a:xfrm>
            <a:off x="6791198" y="4387381"/>
            <a:ext cx="2125529" cy="17425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t="17188" r="38415" b="66585"/>
          <a:stretch/>
        </p:blipFill>
        <p:spPr>
          <a:xfrm>
            <a:off x="1286765" y="1482462"/>
            <a:ext cx="9720000" cy="200821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253165" y="460963"/>
            <a:ext cx="9753600" cy="850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Запиши </a:t>
            </a:r>
            <a:r>
              <a:rPr lang="ru-RU" sz="3600" b="1" dirty="0" err="1">
                <a:solidFill>
                  <a:schemeClr val="bg1"/>
                </a:solidFill>
              </a:rPr>
              <a:t>речення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зі</a:t>
            </a:r>
            <a:r>
              <a:rPr lang="ru-RU" sz="3600" b="1" dirty="0">
                <a:solidFill>
                  <a:schemeClr val="bg1"/>
                </a:solidFill>
              </a:rPr>
              <a:t> словом-</a:t>
            </a:r>
            <a:r>
              <a:rPr lang="ru-RU" sz="3600" b="1" dirty="0" err="1">
                <a:solidFill>
                  <a:schemeClr val="bg1"/>
                </a:solidFill>
              </a:rPr>
              <a:t>відгадкою</a:t>
            </a:r>
            <a:endParaRPr lang="uk-UA" sz="3600" b="1" dirty="0">
              <a:solidFill>
                <a:srgbClr val="FFFF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34" t="36023" r="47209" b="49670"/>
          <a:stretch/>
        </p:blipFill>
        <p:spPr>
          <a:xfrm>
            <a:off x="1381520" y="1492622"/>
            <a:ext cx="3675222" cy="11176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34" t="49940" r="36925" b="35753"/>
          <a:stretch/>
        </p:blipFill>
        <p:spPr>
          <a:xfrm>
            <a:off x="5425085" y="1496882"/>
            <a:ext cx="5036907" cy="11176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741" t="64507" r="60378" b="21186"/>
          <a:stretch/>
        </p:blipFill>
        <p:spPr>
          <a:xfrm>
            <a:off x="1506012" y="2515428"/>
            <a:ext cx="1919539" cy="108873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06012" y="3632295"/>
            <a:ext cx="6995731" cy="689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Розгадай </a:t>
            </a:r>
            <a:r>
              <a:rPr lang="ru-RU" sz="3600" b="1" dirty="0" err="1">
                <a:solidFill>
                  <a:schemeClr val="bg1"/>
                </a:solidFill>
              </a:rPr>
              <a:t>ребуси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Родзинки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r="9681"/>
          <a:stretch/>
        </p:blipFill>
        <p:spPr>
          <a:xfrm flipH="1">
            <a:off x="9440004" y="3657598"/>
            <a:ext cx="1993936" cy="270501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2" t="17187" r="42512" b="66380"/>
          <a:stretch/>
        </p:blipFill>
        <p:spPr>
          <a:xfrm>
            <a:off x="3703179" y="4455882"/>
            <a:ext cx="2868719" cy="1658965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19" name="Скругленный прямоугольник 18"/>
          <p:cNvSpPr/>
          <p:nvPr/>
        </p:nvSpPr>
        <p:spPr>
          <a:xfrm>
            <a:off x="1253166" y="4389514"/>
            <a:ext cx="2334062" cy="16827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361886" y="5285365"/>
            <a:ext cx="735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rgbClr val="0070C0"/>
                </a:solidFill>
              </a:rPr>
              <a:t>ь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05924" y="5376174"/>
            <a:ext cx="673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rgbClr val="0070C0"/>
                </a:solidFill>
              </a:rPr>
              <a:t>к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3876" y="5298932"/>
            <a:ext cx="1793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err="1">
                <a:solidFill>
                  <a:srgbClr val="0070C0"/>
                </a:solidFill>
              </a:rPr>
              <a:t>ниця</a:t>
            </a:r>
            <a:endParaRPr lang="ru-RU" sz="4800" b="1" dirty="0">
              <a:solidFill>
                <a:srgbClr val="0070C0"/>
              </a:solidFill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H="1">
            <a:off x="1665826" y="5345798"/>
            <a:ext cx="128050" cy="770564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7943538" y="5523633"/>
            <a:ext cx="218565" cy="633078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162103" y="5376174"/>
            <a:ext cx="754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rgbClr val="0070C0"/>
                </a:solidFill>
              </a:rPr>
              <a:t>ю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7039" y="4584167"/>
            <a:ext cx="601425" cy="72326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0588" y="4508123"/>
            <a:ext cx="560908" cy="101551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9076" y="4545380"/>
            <a:ext cx="655146" cy="80041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535" t="67518" r="37482" b="26682"/>
          <a:stretch/>
        </p:blipFill>
        <p:spPr>
          <a:xfrm>
            <a:off x="3808096" y="4716000"/>
            <a:ext cx="2548929" cy="3600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440" t="80858" r="54828" b="8704"/>
          <a:stretch/>
        </p:blipFill>
        <p:spPr>
          <a:xfrm>
            <a:off x="3956473" y="5450228"/>
            <a:ext cx="2190292" cy="648000"/>
          </a:xfrm>
          <a:prstGeom prst="rect">
            <a:avLst/>
          </a:prstGeom>
        </p:spPr>
      </p:pic>
      <p:sp>
        <p:nvSpPr>
          <p:cNvPr id="3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6041570"/>
            <a:ext cx="1001487" cy="8164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45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 animBg="1"/>
      <p:bldP spid="19" grpId="0" animBg="1"/>
      <p:bldP spid="21" grpId="0"/>
      <p:bldP spid="23" grpId="0"/>
      <p:bldP spid="24" grpId="0"/>
      <p:bldP spid="2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45914</TotalTime>
  <Words>399</Words>
  <Application>Microsoft Office PowerPoint</Application>
  <PresentationFormat>Произвольный</PresentationFormat>
  <Paragraphs>94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3127</cp:revision>
  <dcterms:created xsi:type="dcterms:W3CDTF">2018-01-05T16:38:53Z</dcterms:created>
  <dcterms:modified xsi:type="dcterms:W3CDTF">2024-05-06T13:28:22Z</dcterms:modified>
</cp:coreProperties>
</file>