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1248" r:id="rId3"/>
    <p:sldId id="1246" r:id="rId4"/>
    <p:sldId id="1245" r:id="rId5"/>
    <p:sldId id="1242" r:id="rId6"/>
    <p:sldId id="1218" r:id="rId7"/>
    <p:sldId id="1222" r:id="rId8"/>
    <p:sldId id="1135" r:id="rId9"/>
    <p:sldId id="1239" r:id="rId10"/>
    <p:sldId id="1243" r:id="rId11"/>
    <p:sldId id="1244" r:id="rId12"/>
    <p:sldId id="1233" r:id="rId13"/>
    <p:sldId id="1236" r:id="rId14"/>
    <p:sldId id="794" r:id="rId15"/>
    <p:sldId id="1247" r:id="rId16"/>
    <p:sldId id="85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838BA"/>
    <a:srgbClr val="FF3300"/>
    <a:srgbClr val="295FFF"/>
    <a:srgbClr val="EF71CE"/>
    <a:srgbClr val="463EDE"/>
    <a:srgbClr val="322ADA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jcfyaapc23" TargetMode="External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1589" y="4246059"/>
            <a:ext cx="9475471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bg1"/>
                </a:solidFill>
              </a:rPr>
              <a:t>«</a:t>
            </a:r>
            <a:r>
              <a:rPr lang="ru-RU" sz="5000" b="1" dirty="0">
                <a:solidFill>
                  <a:schemeClr val="bg1"/>
                </a:solidFill>
              </a:rPr>
              <a:t>Є на </a:t>
            </a:r>
            <a:r>
              <a:rPr lang="ru-RU" sz="5000" b="1" dirty="0" err="1">
                <a:solidFill>
                  <a:schemeClr val="bg1"/>
                </a:solidFill>
              </a:rPr>
              <a:t>світі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чарівні</a:t>
            </a:r>
            <a:r>
              <a:rPr lang="ru-RU" sz="5000" b="1" dirty="0">
                <a:solidFill>
                  <a:schemeClr val="bg1"/>
                </a:solidFill>
              </a:rPr>
              <a:t> слова» </a:t>
            </a:r>
            <a:endParaRPr lang="ru-RU" sz="5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5000" b="1" dirty="0" smtClean="0">
                <a:solidFill>
                  <a:schemeClr val="bg1"/>
                </a:solidFill>
              </a:rPr>
              <a:t>за </a:t>
            </a:r>
            <a:r>
              <a:rPr lang="ru-RU" sz="5000" b="1" dirty="0" err="1">
                <a:solidFill>
                  <a:schemeClr val="bg1"/>
                </a:solidFill>
              </a:rPr>
              <a:t>Марією</a:t>
            </a:r>
            <a:r>
              <a:rPr lang="ru-RU" sz="5000" b="1" dirty="0">
                <a:solidFill>
                  <a:schemeClr val="bg1"/>
                </a:solidFill>
              </a:rPr>
              <a:t> Бабенко</a:t>
            </a:r>
            <a:endParaRPr lang="uk-UA" sz="500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89" y="1112382"/>
            <a:ext cx="4194811" cy="2962584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3690" y="1112382"/>
            <a:ext cx="410337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593516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32536" y="45155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48732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55232" y="1745391"/>
            <a:ext cx="6946167" cy="33180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dirty="0" smtClean="0"/>
              <a:t>Про кого </a:t>
            </a:r>
            <a:r>
              <a:rPr lang="ru-RU" sz="2400" dirty="0" err="1"/>
              <a:t>розповідається</a:t>
            </a:r>
            <a:r>
              <a:rPr lang="ru-RU" sz="2400" dirty="0"/>
              <a:t> в </a:t>
            </a:r>
            <a:r>
              <a:rPr lang="ru-RU" sz="2400" dirty="0" err="1" smtClean="0"/>
              <a:t>тексті</a:t>
            </a:r>
            <a:r>
              <a:rPr lang="ru-RU" sz="2400" dirty="0" smtClean="0"/>
              <a:t>?</a:t>
            </a:r>
          </a:p>
          <a:p>
            <a:pPr marL="354013" indent="-354013">
              <a:buAutoNum type="arabicPeriod"/>
            </a:pPr>
            <a:r>
              <a:rPr lang="ru-RU" sz="2400" dirty="0" err="1" smtClean="0"/>
              <a:t>Яким</a:t>
            </a:r>
            <a:r>
              <a:rPr lang="ru-RU" sz="2400" dirty="0" smtClean="0"/>
              <a:t> </a:t>
            </a:r>
            <a:r>
              <a:rPr lang="ru-RU" sz="2400" dirty="0"/>
              <a:t>Сашко </a:t>
            </a:r>
            <a:r>
              <a:rPr lang="ru-RU" sz="2400" dirty="0" err="1"/>
              <a:t>був</a:t>
            </a:r>
            <a:r>
              <a:rPr lang="ru-RU" sz="2400" dirty="0"/>
              <a:t> на початку тексту і </a:t>
            </a:r>
            <a:r>
              <a:rPr lang="ru-RU" sz="2400" dirty="0" err="1"/>
              <a:t>яким</a:t>
            </a:r>
            <a:r>
              <a:rPr lang="ru-RU" sz="2400" dirty="0"/>
              <a:t> став у </a:t>
            </a:r>
            <a:r>
              <a:rPr lang="ru-RU" sz="2400" dirty="0" err="1" smtClean="0"/>
              <a:t>кінці</a:t>
            </a:r>
            <a:r>
              <a:rPr lang="ru-RU" sz="2400" dirty="0" smtClean="0"/>
              <a:t>?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 smtClean="0"/>
              <a:t>змінило</a:t>
            </a:r>
            <a:r>
              <a:rPr lang="ru-RU" sz="2400" dirty="0" smtClean="0"/>
              <a:t>?</a:t>
            </a:r>
            <a:endParaRPr lang="ru-RU" sz="2400" dirty="0"/>
          </a:p>
          <a:p>
            <a:pPr marL="354013" indent="-354013">
              <a:buAutoNum type="arabicPeriod"/>
            </a:pPr>
            <a:r>
              <a:rPr lang="ru-RU" sz="2400" dirty="0" smtClean="0"/>
              <a:t>Чому </a:t>
            </a:r>
            <a:r>
              <a:rPr lang="ru-RU" sz="2400" dirty="0"/>
              <a:t>автор назвав текст </a:t>
            </a: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smtClean="0"/>
              <a:t>так?</a:t>
            </a:r>
          </a:p>
          <a:p>
            <a:pPr marL="354013" indent="-354013">
              <a:buAutoNum type="arabicPeriod"/>
            </a:pPr>
            <a:r>
              <a:rPr lang="ru-RU" sz="2400" dirty="0" smtClean="0"/>
              <a:t>Який </a:t>
            </a:r>
            <a:r>
              <a:rPr lang="ru-RU" sz="2400" dirty="0" err="1"/>
              <a:t>інший</a:t>
            </a:r>
            <a:r>
              <a:rPr lang="ru-RU" sz="2400" dirty="0"/>
              <a:t> заголовок </a:t>
            </a:r>
            <a:r>
              <a:rPr lang="ru-RU" sz="2400" dirty="0" err="1" smtClean="0"/>
              <a:t>можеш</a:t>
            </a:r>
            <a:r>
              <a:rPr lang="ru-RU" sz="2400" dirty="0" smtClean="0"/>
              <a:t> </a:t>
            </a:r>
            <a:r>
              <a:rPr lang="ru-RU" sz="2400" dirty="0" err="1" smtClean="0"/>
              <a:t>запропонувати</a:t>
            </a:r>
            <a:r>
              <a:rPr lang="ru-RU" sz="2400" dirty="0" smtClean="0"/>
              <a:t>? </a:t>
            </a:r>
          </a:p>
          <a:p>
            <a:pPr marL="354013" indent="-354013">
              <a:buAutoNum type="arabicPeriod"/>
            </a:pPr>
            <a:r>
              <a:rPr lang="ru-RU" sz="2400" dirty="0"/>
              <a:t>Щ</a:t>
            </a:r>
            <a:r>
              <a:rPr lang="ru-RU" sz="2400" dirty="0" smtClean="0"/>
              <a:t>о </a:t>
            </a:r>
            <a:r>
              <a:rPr lang="ru-RU" sz="2400" dirty="0"/>
              <a:t>могло </a:t>
            </a:r>
            <a:r>
              <a:rPr lang="ru-RU" sz="2400" dirty="0" err="1"/>
              <a:t>статися</a:t>
            </a:r>
            <a:r>
              <a:rPr lang="ru-RU" sz="2400" dirty="0"/>
              <a:t>, </a:t>
            </a:r>
            <a:r>
              <a:rPr lang="ru-RU" sz="2400" dirty="0" err="1"/>
              <a:t>якби</a:t>
            </a:r>
            <a:r>
              <a:rPr lang="ru-RU" sz="2400" dirty="0"/>
              <a:t> Петрик не </a:t>
            </a:r>
            <a:r>
              <a:rPr lang="ru-RU" sz="2400" dirty="0" err="1" smtClean="0"/>
              <a:t>вибачився</a:t>
            </a:r>
            <a:r>
              <a:rPr lang="ru-RU" sz="2400" dirty="0" smtClean="0"/>
              <a:t>?</a:t>
            </a:r>
          </a:p>
          <a:p>
            <a:pPr marL="354013" indent="-354013">
              <a:buAutoNum type="arabicPeriod"/>
            </a:pPr>
            <a:r>
              <a:rPr lang="ru-RU" sz="2400" dirty="0" smtClean="0"/>
              <a:t>Яку </a:t>
            </a:r>
            <a:r>
              <a:rPr lang="ru-RU" sz="2400" dirty="0" err="1"/>
              <a:t>магічну</a:t>
            </a:r>
            <a:r>
              <a:rPr lang="ru-RU" sz="2400" dirty="0"/>
              <a:t> силу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ввічливі</a:t>
            </a:r>
            <a:r>
              <a:rPr lang="ru-RU" sz="2400" dirty="0"/>
              <a:t> слова, та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чарівними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386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593516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32536" y="45155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48732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25163" y="1616376"/>
            <a:ext cx="7049037" cy="31499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dirty="0" err="1" smtClean="0"/>
              <a:t>Знайди</a:t>
            </a:r>
            <a:r>
              <a:rPr lang="ru-RU" sz="2400" dirty="0" smtClean="0"/>
              <a:t> і прочитай </a:t>
            </a:r>
            <a:r>
              <a:rPr lang="ru-RU" sz="2400" dirty="0" err="1"/>
              <a:t>уривок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відповідає</a:t>
            </a:r>
            <a:r>
              <a:rPr lang="ru-RU" sz="2400" dirty="0"/>
              <a:t> </a:t>
            </a:r>
            <a:r>
              <a:rPr lang="ru-RU" sz="2400" dirty="0" err="1"/>
              <a:t>малюнкові</a:t>
            </a:r>
            <a:r>
              <a:rPr lang="ru-RU" sz="2400" dirty="0"/>
              <a:t> до </a:t>
            </a:r>
            <a:r>
              <a:rPr lang="ru-RU" sz="2400" dirty="0" smtClean="0"/>
              <a:t>тексту.</a:t>
            </a:r>
          </a:p>
          <a:p>
            <a:pPr marL="354013" indent="-354013">
              <a:buFontTx/>
              <a:buAutoNum type="arabicPeriod"/>
            </a:pP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розлючений</a:t>
            </a:r>
            <a:r>
              <a:rPr lang="ru-RU" sz="2400" dirty="0"/>
              <a:t> Сашко став </a:t>
            </a:r>
            <a:r>
              <a:rPr lang="ru-RU" sz="2400" dirty="0" err="1"/>
              <a:t>раптом</a:t>
            </a:r>
            <a:r>
              <a:rPr lang="ru-RU" sz="2400" dirty="0"/>
              <a:t> </a:t>
            </a:r>
            <a:r>
              <a:rPr lang="ru-RU" sz="2400" dirty="0" err="1"/>
              <a:t>добрим</a:t>
            </a:r>
            <a:r>
              <a:rPr lang="ru-RU" sz="2400" dirty="0"/>
              <a:t>?</a:t>
            </a:r>
          </a:p>
          <a:p>
            <a:pPr marL="354013" indent="-354013">
              <a:buFontTx/>
              <a:buAutoNum type="arabicPeriod"/>
            </a:pP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/>
              <a:t>не </a:t>
            </a:r>
            <a:r>
              <a:rPr lang="ru-RU" sz="2400" dirty="0" err="1"/>
              <a:t>траплялося</a:t>
            </a:r>
            <a:r>
              <a:rPr lang="ru-RU" sz="2400" dirty="0"/>
              <a:t> в </a:t>
            </a:r>
            <a:r>
              <a:rPr lang="ru-RU" sz="2400" dirty="0" err="1" smtClean="0"/>
              <a:t>твоєму</a:t>
            </a:r>
            <a:r>
              <a:rPr lang="ru-RU" sz="2400" dirty="0" smtClean="0"/>
              <a:t> </a:t>
            </a:r>
            <a:r>
              <a:rPr lang="ru-RU" sz="2400" dirty="0" err="1"/>
              <a:t>житті</a:t>
            </a:r>
            <a:r>
              <a:rPr lang="ru-RU" sz="2400" dirty="0"/>
              <a:t> </a:t>
            </a:r>
            <a:r>
              <a:rPr lang="ru-RU" sz="2400" dirty="0" err="1"/>
              <a:t>подібних</a:t>
            </a:r>
            <a:r>
              <a:rPr lang="ru-RU" sz="2400" dirty="0"/>
              <a:t> </a:t>
            </a:r>
            <a:r>
              <a:rPr lang="ru-RU" sz="2400" dirty="0" err="1"/>
              <a:t>випадків</a:t>
            </a:r>
            <a:r>
              <a:rPr lang="ru-RU" sz="2400" dirty="0"/>
              <a:t>?</a:t>
            </a:r>
          </a:p>
          <a:p>
            <a:pPr algn="just"/>
            <a:r>
              <a:rPr lang="ru-RU" sz="2400" dirty="0" smtClean="0"/>
              <a:t>3.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/>
              <a:t>чарівні</a:t>
            </a:r>
            <a:r>
              <a:rPr lang="ru-RU" sz="2400" dirty="0"/>
              <a:t> слова 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 smtClean="0"/>
              <a:t>знаєш</a:t>
            </a:r>
            <a:r>
              <a:rPr lang="ru-RU" sz="2400" dirty="0" smtClean="0"/>
              <a:t>?</a:t>
            </a:r>
          </a:p>
          <a:p>
            <a:pPr algn="just"/>
            <a:r>
              <a:rPr lang="ru-RU" sz="2400" dirty="0" smtClean="0"/>
              <a:t>Поясни</a:t>
            </a:r>
            <a:r>
              <a:rPr lang="ru-RU" sz="2400" dirty="0"/>
              <a:t>, коли </a:t>
            </a:r>
            <a:r>
              <a:rPr lang="ru-RU" sz="2400" dirty="0" err="1"/>
              <a:t>їх</a:t>
            </a:r>
            <a:r>
              <a:rPr lang="ru-RU" sz="2400" dirty="0"/>
              <a:t> треба </a:t>
            </a:r>
            <a:r>
              <a:rPr lang="ru-RU" sz="2400" dirty="0" err="1"/>
              <a:t>вживати</a:t>
            </a:r>
            <a:r>
              <a:rPr lang="ru-RU" sz="2400" dirty="0"/>
              <a:t>.</a:t>
            </a:r>
            <a:endParaRPr lang="uk-UA" sz="2400" dirty="0"/>
          </a:p>
          <a:p>
            <a:pPr marL="354013" indent="-354013">
              <a:buAutoNum type="arabicPeriod"/>
            </a:pP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6917" t="6722" r="4102" b="5502"/>
          <a:stretch/>
        </p:blipFill>
        <p:spPr>
          <a:xfrm>
            <a:off x="8363384" y="3291783"/>
            <a:ext cx="3554296" cy="325810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1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3364" y="405926"/>
            <a:ext cx="8865086" cy="794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Гра «Збери </a:t>
            </a:r>
            <a:r>
              <a:rPr lang="ru-RU" sz="4000" b="1" dirty="0" err="1">
                <a:solidFill>
                  <a:schemeClr val="bg1"/>
                </a:solidFill>
              </a:rPr>
              <a:t>прислів'я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8246"/>
              </p:ext>
            </p:extLst>
          </p:nvPr>
        </p:nvGraphicFramePr>
        <p:xfrm>
          <a:off x="1195437" y="1344024"/>
          <a:ext cx="9715501" cy="11582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663441"/>
                <a:gridCol w="1280160"/>
                <a:gridCol w="37719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chemeClr val="bg1"/>
                          </a:solidFill>
                        </a:rPr>
                        <a:t>Від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 теплого слова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той сам </a:t>
                      </a:r>
                      <a:r>
                        <a:rPr lang="ru-RU" sz="3200" b="1" dirty="0" err="1" smtClean="0">
                          <a:solidFill>
                            <a:schemeClr val="bg1"/>
                          </a:solidFill>
                        </a:rPr>
                        <a:t>його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3200" b="1" dirty="0" err="1" smtClean="0">
                          <a:solidFill>
                            <a:schemeClr val="bg1"/>
                          </a:solidFill>
                        </a:rPr>
                        <a:t>має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err="1" smtClean="0">
                          <a:solidFill>
                            <a:schemeClr val="bg1"/>
                          </a:solidFill>
                        </a:rPr>
                        <a:t>Хто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 людям добра </a:t>
                      </a:r>
                      <a:r>
                        <a:rPr lang="ru-RU" sz="3200" b="1" dirty="0" err="1" smtClean="0">
                          <a:solidFill>
                            <a:schemeClr val="bg1"/>
                          </a:solidFill>
                        </a:rPr>
                        <a:t>бажає</a:t>
                      </a:r>
                      <a:endParaRPr lang="ru-RU" sz="3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і </a:t>
                      </a:r>
                      <a:r>
                        <a:rPr lang="ru-RU" sz="3200" b="1" dirty="0" err="1" smtClean="0">
                          <a:solidFill>
                            <a:schemeClr val="bg1"/>
                          </a:solidFill>
                        </a:rPr>
                        <a:t>лід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3200" b="1" dirty="0" err="1" smtClean="0">
                          <a:solidFill>
                            <a:schemeClr val="bg1"/>
                          </a:solidFill>
                        </a:rPr>
                        <a:t>розмерзає</a:t>
                      </a: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5834198" y="1671833"/>
            <a:ext cx="1240972" cy="50812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928904" y="1600350"/>
            <a:ext cx="1240972" cy="6455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655" y="3260771"/>
            <a:ext cx="2335385" cy="29031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66314" y="2632471"/>
            <a:ext cx="590885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Розкажи, як ти їх розумієш.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6314" y="3205020"/>
            <a:ext cx="8069580" cy="1200329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Добре </a:t>
            </a:r>
            <a:r>
              <a:rPr lang="ru-RU" sz="2400" b="1" dirty="0">
                <a:solidFill>
                  <a:schemeClr val="bg1"/>
                </a:solidFill>
              </a:rPr>
              <a:t>та </a:t>
            </a:r>
            <a:r>
              <a:rPr lang="ru-RU" sz="2400" b="1" dirty="0" err="1">
                <a:solidFill>
                  <a:schemeClr val="bg1"/>
                </a:solidFill>
              </a:rPr>
              <a:t>щире</a:t>
            </a:r>
            <a:r>
              <a:rPr lang="ru-RU" sz="2400" b="1" dirty="0">
                <a:solidFill>
                  <a:schemeClr val="bg1"/>
                </a:solidFill>
              </a:rPr>
              <a:t> слово </a:t>
            </a:r>
            <a:r>
              <a:rPr lang="ru-RU" sz="2400" b="1" dirty="0" err="1">
                <a:solidFill>
                  <a:schemeClr val="bg1"/>
                </a:solidFill>
              </a:rPr>
              <a:t>має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велике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значення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житті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кожної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людини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Воно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заспокоює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важку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хвилину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вселяє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надію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одужання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заставляє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задуматися</a:t>
            </a:r>
            <a:r>
              <a:rPr lang="ru-RU" sz="2400" b="1" dirty="0">
                <a:solidFill>
                  <a:schemeClr val="bg1"/>
                </a:solidFill>
              </a:rPr>
              <a:t> над </a:t>
            </a:r>
            <a:r>
              <a:rPr lang="ru-RU" sz="2400" b="1" dirty="0" err="1">
                <a:solidFill>
                  <a:schemeClr val="bg1"/>
                </a:solidFill>
              </a:rPr>
              <a:t>поведінкою</a:t>
            </a:r>
            <a:r>
              <a:rPr lang="ru-RU" sz="2400" b="1" dirty="0">
                <a:solidFill>
                  <a:schemeClr val="bg1"/>
                </a:solidFill>
              </a:rPr>
              <a:t> ...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6314" y="4507647"/>
            <a:ext cx="8069580" cy="1200329"/>
          </a:xfrm>
          <a:prstGeom prst="rect">
            <a:avLst/>
          </a:prstGeom>
          <a:solidFill>
            <a:srgbClr val="FF5050"/>
          </a:solidFill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Людина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серце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якої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сповнене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щирого</a:t>
            </a:r>
            <a:r>
              <a:rPr lang="ru-RU" sz="2400" b="1" dirty="0">
                <a:solidFill>
                  <a:schemeClr val="bg1"/>
                </a:solidFill>
              </a:rPr>
              <a:t> добра та </a:t>
            </a:r>
            <a:r>
              <a:rPr lang="ru-RU" sz="2400" b="1" dirty="0" err="1">
                <a:solidFill>
                  <a:schemeClr val="bg1"/>
                </a:solidFill>
              </a:rPr>
              <a:t>любові</a:t>
            </a:r>
            <a:r>
              <a:rPr lang="ru-RU" sz="2400" b="1" dirty="0">
                <a:solidFill>
                  <a:schemeClr val="bg1"/>
                </a:solidFill>
              </a:rPr>
              <a:t> до </a:t>
            </a:r>
            <a:r>
              <a:rPr lang="ru-RU" sz="2400" b="1" dirty="0" smtClean="0">
                <a:solidFill>
                  <a:schemeClr val="bg1"/>
                </a:solidFill>
              </a:rPr>
              <a:t>людей, </a:t>
            </a:r>
            <a:r>
              <a:rPr lang="ru-RU" sz="2400" b="1" dirty="0" err="1" smtClean="0">
                <a:solidFill>
                  <a:schemeClr val="bg1"/>
                </a:solidFill>
              </a:rPr>
              <a:t>отримує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задоволення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від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допомоги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комусь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скрутну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мить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7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3535" y="494529"/>
            <a:ext cx="8732066" cy="8199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Робота в </a:t>
            </a:r>
            <a:r>
              <a:rPr lang="ru-RU" sz="4000" b="1" dirty="0" err="1" smtClean="0">
                <a:solidFill>
                  <a:schemeClr val="bg1"/>
                </a:solidFill>
              </a:rPr>
              <a:t>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04" y="5107431"/>
            <a:ext cx="1845717" cy="1448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76" y="3658691"/>
            <a:ext cx="1845717" cy="1448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7375" y="2704584"/>
            <a:ext cx="166774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Слова вітання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7375" y="3966579"/>
            <a:ext cx="166774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Слова подяки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2073" y="5354747"/>
            <a:ext cx="193305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Слова прощання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3534" y="1288197"/>
            <a:ext cx="86520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«Засели» будиночки. Розподіли між ними слова ввічливості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3535" y="1753355"/>
            <a:ext cx="532317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Довідка: дякую, вітаю, до зустрічі,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добрий день, бувай, спасибі.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650" y="4144839"/>
            <a:ext cx="1337912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спасибі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1044" y="5570191"/>
            <a:ext cx="1994308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До зустрічі,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0851" y="4129158"/>
            <a:ext cx="1345799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Дякую,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4961" y="2920027"/>
            <a:ext cx="2395021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добрий </a:t>
            </a:r>
            <a:r>
              <a:rPr lang="uk-UA" sz="2800" b="1" dirty="0" smtClean="0">
                <a:solidFill>
                  <a:srgbClr val="0070C0"/>
                </a:solidFill>
              </a:rPr>
              <a:t>день.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0851" y="2920027"/>
            <a:ext cx="121006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Вітаю,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5352" y="5582925"/>
            <a:ext cx="128344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бувай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3" name="Picture 2" descr="D:\Картинки до тестів\Людина\Руденька за партою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913" y="1863630"/>
            <a:ext cx="2463578" cy="301987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446770" y="4897433"/>
            <a:ext cx="282321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слова ввічливості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 окремих рядках.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7" y="2221632"/>
            <a:ext cx="1845717" cy="14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7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5" grpId="0" animBg="1"/>
      <p:bldP spid="26" grpId="0" animBg="1"/>
      <p:bldP spid="27" grpId="0" animBg="1"/>
      <p:bldP spid="22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1157" y="617822"/>
            <a:ext cx="8755124" cy="7423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8888" y="1630067"/>
            <a:ext cx="564501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читали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йдеться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текстах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Валерія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Гужви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Марії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Бабенко «Є на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чарівні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творах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141778" y="1630067"/>
            <a:ext cx="2886144" cy="3481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414696" y="1630067"/>
            <a:ext cx="2732921" cy="36037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98887" y="3987914"/>
            <a:ext cx="618227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Що </a:t>
            </a:r>
            <a:r>
              <a:rPr lang="uk-UA" sz="2800" b="1" dirty="0" smtClean="0"/>
              <a:t>ти робиш, </a:t>
            </a:r>
            <a:r>
              <a:rPr lang="uk-UA" sz="2800" b="1" dirty="0"/>
              <a:t>якщо:</a:t>
            </a:r>
            <a:endParaRPr lang="ru-RU" sz="2800" b="1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2800" b="1" dirty="0" smtClean="0"/>
              <a:t>ненавмисно штовхнула/в </a:t>
            </a:r>
            <a:r>
              <a:rPr lang="uk-UA" sz="2800" b="1" dirty="0"/>
              <a:t>людину?</a:t>
            </a:r>
            <a:endParaRPr lang="ru-RU" sz="2800" b="1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2800" b="1" dirty="0" err="1" smtClean="0"/>
              <a:t>забула</a:t>
            </a:r>
            <a:r>
              <a:rPr lang="uk-UA" sz="2800" b="1" dirty="0" smtClean="0"/>
              <a:t>/в </a:t>
            </a:r>
            <a:r>
              <a:rPr lang="uk-UA" sz="2800" b="1" dirty="0"/>
              <a:t>дома лінійку?</a:t>
            </a:r>
            <a:endParaRPr lang="ru-RU" sz="2800" b="1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uk-UA" sz="2800" b="1" dirty="0" smtClean="0"/>
              <a:t>не зрозуміла/в </a:t>
            </a:r>
            <a:r>
              <a:rPr lang="uk-UA" sz="2800" b="1" dirty="0"/>
              <a:t>завдання?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о тестів\!!! Есміра Україна Читання в родині\OIG (2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71" y="3131415"/>
            <a:ext cx="3340815" cy="334081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451609" y="453035"/>
            <a:ext cx="9121141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46435" y="1251620"/>
            <a:ext cx="8778241" cy="9543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з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різними почуттями і різною інтонацією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речення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«Скоро канікули!»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 rot="20903995">
            <a:off x="1594627" y="4822727"/>
            <a:ext cx="2516599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Зі злістю</a:t>
            </a:r>
            <a:endParaRPr lang="ru-RU" sz="36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 rot="840856">
            <a:off x="1600236" y="3206388"/>
            <a:ext cx="2509323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замріяно</a:t>
            </a:r>
            <a:endParaRPr lang="ru-RU" sz="36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 rot="624937">
            <a:off x="7908322" y="5059381"/>
            <a:ext cx="290836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здивовано</a:t>
            </a:r>
            <a:endParaRPr lang="ru-RU" sz="3600" b="1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 rot="20908612">
            <a:off x="7938542" y="3301143"/>
            <a:ext cx="284792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образою</a:t>
            </a:r>
            <a:endParaRPr lang="ru-RU" sz="36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10104" y="2375147"/>
            <a:ext cx="283367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радістю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5977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08986" y="407564"/>
            <a:ext cx="8811364" cy="932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1503" y="2181225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6846" y="520190"/>
            <a:ext cx="8732066" cy="6627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6" y="1427623"/>
            <a:ext cx="3740750" cy="4357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7555" y="1836820"/>
            <a:ext cx="632263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Сіли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рівно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озирнулись</a:t>
            </a:r>
            <a:r>
              <a:rPr lang="ru-RU" sz="3200" b="1" dirty="0">
                <a:solidFill>
                  <a:schemeClr val="bg1"/>
                </a:solidFill>
              </a:rPr>
              <a:t>,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Один одному </a:t>
            </a:r>
            <a:r>
              <a:rPr lang="ru-RU" sz="3200" b="1" dirty="0" err="1">
                <a:solidFill>
                  <a:schemeClr val="bg1"/>
                </a:solidFill>
              </a:rPr>
              <a:t>всміхнулись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Якщо</a:t>
            </a:r>
            <a:r>
              <a:rPr lang="ru-RU" sz="3200" b="1" dirty="0">
                <a:solidFill>
                  <a:schemeClr val="bg1"/>
                </a:solidFill>
              </a:rPr>
              <a:t> добре </a:t>
            </a:r>
            <a:r>
              <a:rPr lang="ru-RU" sz="3200" b="1" dirty="0" err="1">
                <a:solidFill>
                  <a:schemeClr val="bg1"/>
                </a:solidFill>
              </a:rPr>
              <a:t>працювати</a:t>
            </a:r>
            <a:r>
              <a:rPr lang="ru-RU" sz="3200" b="1" dirty="0">
                <a:solidFill>
                  <a:schemeClr val="bg1"/>
                </a:solidFill>
              </a:rPr>
              <a:t> –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Вийдуть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гарні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результати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Тож</a:t>
            </a:r>
            <a:r>
              <a:rPr lang="ru-RU" sz="3200" b="1" dirty="0">
                <a:solidFill>
                  <a:schemeClr val="bg1"/>
                </a:solidFill>
              </a:rPr>
              <a:t> не </a:t>
            </a:r>
            <a:r>
              <a:rPr lang="ru-RU" sz="3200" b="1" dirty="0" err="1">
                <a:solidFill>
                  <a:schemeClr val="bg1"/>
                </a:solidFill>
              </a:rPr>
              <a:t>гаємо</a:t>
            </a:r>
            <a:r>
              <a:rPr lang="ru-RU" sz="3200" b="1" dirty="0">
                <a:solidFill>
                  <a:schemeClr val="bg1"/>
                </a:solidFill>
              </a:rPr>
              <a:t> ми час,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Бо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знання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чекають</a:t>
            </a:r>
            <a:r>
              <a:rPr lang="ru-RU" sz="3200" b="1" dirty="0">
                <a:solidFill>
                  <a:schemeClr val="bg1"/>
                </a:solidFill>
              </a:rPr>
              <a:t> нас!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4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103445" y="1578354"/>
            <a:ext cx="9793088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з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різними почуттями і різною інтонацією речення-вітання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«Дякую за допомогу!»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03445" y="332656"/>
            <a:ext cx="9793088" cy="12456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урок. 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Вправа «Інтонація»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3650141" y="4625129"/>
            <a:ext cx="7246392" cy="12041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гадаєш, чому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попри однаковий зміст речень ми сприймаємо їх по-різному?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якій інтонації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тобі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хотілося б залишитися?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4869619" y="3737874"/>
            <a:ext cx="249030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образою</a:t>
            </a:r>
            <a:endParaRPr lang="ru-RU" sz="3600" b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7487313" y="3737874"/>
            <a:ext cx="24831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замріяно</a:t>
            </a:r>
            <a:endParaRPr lang="ru-RU" sz="36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3596802" y="2929170"/>
            <a:ext cx="254563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здивовано</a:t>
            </a:r>
            <a:endParaRPr lang="ru-RU" sz="3600" b="1" dirty="0"/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6266487" y="2929170"/>
            <a:ext cx="25330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гордістю</a:t>
            </a:r>
            <a:endParaRPr lang="ru-RU" sz="3600" b="1" dirty="0"/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8924052" y="2929170"/>
            <a:ext cx="241602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радістю</a:t>
            </a:r>
            <a:endParaRPr lang="ru-RU" sz="3600" b="1" dirty="0"/>
          </a:p>
        </p:txBody>
      </p:sp>
      <p:pic>
        <p:nvPicPr>
          <p:cNvPr id="1026" name="Picture 2" descr="D:\Картинки до тестів\!!! Есміра Україна Читання в родині\OIG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2929170"/>
            <a:ext cx="2987040" cy="298704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1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32536" y="528818"/>
            <a:ext cx="8732066" cy="6484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Дихальна вправа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9A2EAED-4814-4E81-9308-19800BEA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1" b="34444"/>
          <a:stretch/>
        </p:blipFill>
        <p:spPr>
          <a:xfrm>
            <a:off x="1229616" y="2484315"/>
            <a:ext cx="7057134" cy="310316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xmlns="" id="{9ACB34C6-F399-4E84-98DF-349132089B93}"/>
              </a:ext>
            </a:extLst>
          </p:cNvPr>
          <p:cNvSpPr/>
          <p:nvPr/>
        </p:nvSpPr>
        <p:spPr>
          <a:xfrm>
            <a:off x="852426" y="1393139"/>
            <a:ext cx="7434324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слова. Що вони позначають?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Глибоко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вдихни та на видиху назви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слова ввічливості</a:t>
            </a:r>
            <a:endParaRPr 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кутник: округлені кути 12">
            <a:extLst>
              <a:ext uri="{FF2B5EF4-FFF2-40B4-BE49-F238E27FC236}">
                <a16:creationId xmlns:a16="http://schemas.microsoft.com/office/drawing/2014/main" xmlns="" id="{9ACB34C6-F399-4E84-98DF-349132089B93}"/>
              </a:ext>
            </a:extLst>
          </p:cNvPr>
          <p:cNvSpPr/>
          <p:nvPr/>
        </p:nvSpPr>
        <p:spPr>
          <a:xfrm>
            <a:off x="8663940" y="1808432"/>
            <a:ext cx="2617470" cy="377904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Добридень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Вітаю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Дякую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Будь ласка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Вибач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Добраніч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До зустрічі</a:t>
            </a:r>
          </a:p>
        </p:txBody>
      </p:sp>
    </p:spTree>
    <p:extLst>
      <p:ext uri="{BB962C8B-B14F-4D97-AF65-F5344CB8AC3E}">
        <p14:creationId xmlns:p14="http://schemas.microsoft.com/office/powerpoint/2010/main" val="51992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3846560" cy="38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0540" y="2108471"/>
            <a:ext cx="6046470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оповіданням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Марії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Бабенко «Є на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чарівні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слова».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Дізнаємось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чарівними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вміти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правильно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спілкуватися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61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8265" y="535190"/>
            <a:ext cx="8756193" cy="7906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>
                <a:solidFill>
                  <a:schemeClr val="bg1"/>
                </a:solidFill>
              </a:rPr>
              <a:t>вірш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Валерія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Гужви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77427" y="1495454"/>
            <a:ext cx="5799441" cy="444068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всіх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сердець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як до дверей,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є ключики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малі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кожен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легко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підбере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якщо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йому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лінь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друже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мусиш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знати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запам’ятать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неважко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маленькі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ключики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твої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—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Спасибі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» і «Будь ласка».</a:t>
            </a:r>
            <a:endParaRPr lang="uk-UA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155575" y="1536397"/>
            <a:ext cx="2421852" cy="2921303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92791" y="3772945"/>
            <a:ext cx="4168677" cy="26595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000" b="1" dirty="0" smtClean="0"/>
              <a:t>Як </a:t>
            </a:r>
            <a:r>
              <a:rPr lang="uk-UA" sz="2000" b="1" dirty="0"/>
              <a:t>т</a:t>
            </a:r>
            <a:r>
              <a:rPr lang="ru-RU" sz="2000" b="1" dirty="0" smtClean="0"/>
              <a:t>и </a:t>
            </a:r>
            <a:r>
              <a:rPr lang="ru-RU" sz="2000" b="1" dirty="0" err="1" smtClean="0"/>
              <a:t>розуміє</a:t>
            </a:r>
            <a:r>
              <a:rPr lang="uk-UA" sz="2000" b="1" dirty="0" smtClean="0"/>
              <a:t>ш</a:t>
            </a:r>
            <a:r>
              <a:rPr lang="ru-RU" sz="2000" b="1" dirty="0" smtClean="0"/>
              <a:t> </a:t>
            </a:r>
            <a:r>
              <a:rPr lang="ru-RU" sz="2000" b="1" dirty="0" err="1"/>
              <a:t>вислів</a:t>
            </a:r>
            <a:r>
              <a:rPr lang="ru-RU" sz="2000" b="1" dirty="0"/>
              <a:t> </a:t>
            </a:r>
            <a:r>
              <a:rPr lang="ru-RU" sz="2000" b="1" i="1" dirty="0">
                <a:solidFill>
                  <a:srgbClr val="FFFF00"/>
                </a:solidFill>
              </a:rPr>
              <a:t>ключики до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серця</a:t>
            </a:r>
            <a:r>
              <a:rPr lang="ru-RU" sz="2000" b="1" dirty="0" smtClean="0"/>
              <a:t>?</a:t>
            </a:r>
          </a:p>
          <a:p>
            <a:pPr marL="354013" indent="-354013">
              <a:buAutoNum type="arabicPeriod"/>
            </a:pP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/>
              <a:t>слова </a:t>
            </a:r>
            <a:r>
              <a:rPr lang="ru-RU" sz="2000" b="1" dirty="0" err="1"/>
              <a:t>називає</a:t>
            </a:r>
            <a:r>
              <a:rPr lang="ru-RU" sz="2000" b="1" dirty="0"/>
              <a:t> автор </a:t>
            </a:r>
            <a:r>
              <a:rPr lang="ru-RU" sz="2000" b="1" dirty="0" smtClean="0"/>
              <a:t>ключиками</a:t>
            </a:r>
            <a:r>
              <a:rPr lang="uk-UA" sz="2000" b="1" dirty="0"/>
              <a:t>?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Чому</a:t>
            </a:r>
            <a:r>
              <a:rPr lang="ru-RU" sz="2000" b="1" dirty="0"/>
              <a:t>?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pPr marL="354013" indent="-354013">
              <a:buAutoNum type="arabicPeriod"/>
            </a:pPr>
            <a:r>
              <a:rPr lang="ru-RU" sz="2000" b="1" dirty="0" smtClean="0"/>
              <a:t>Як </a:t>
            </a:r>
            <a:r>
              <a:rPr lang="ru-RU" sz="2000" b="1" dirty="0" err="1"/>
              <a:t>ще</a:t>
            </a:r>
            <a:r>
              <a:rPr lang="ru-RU" sz="2000" b="1" dirty="0"/>
              <a:t> </a:t>
            </a:r>
            <a:r>
              <a:rPr lang="ru-RU" sz="2000" b="1" dirty="0" err="1"/>
              <a:t>називають</a:t>
            </a:r>
            <a:r>
              <a:rPr lang="ru-RU" sz="2000" b="1" dirty="0"/>
              <a:t> </a:t>
            </a:r>
            <a:r>
              <a:rPr lang="ru-RU" sz="2000" b="1" dirty="0" err="1"/>
              <a:t>такі</a:t>
            </a:r>
            <a:r>
              <a:rPr lang="ru-RU" sz="2000" b="1" dirty="0"/>
              <a:t> </a:t>
            </a:r>
            <a:r>
              <a:rPr lang="ru-RU" sz="2000" b="1" dirty="0" smtClean="0"/>
              <a:t>слова? </a:t>
            </a:r>
          </a:p>
          <a:p>
            <a:pPr marL="354013" indent="-354013">
              <a:buAutoNum type="arabicPeriod"/>
            </a:pPr>
            <a:r>
              <a:rPr lang="ru-RU" sz="2000" b="1" dirty="0" smtClean="0"/>
              <a:t>Чому </a:t>
            </a:r>
            <a:r>
              <a:rPr lang="ru-RU" sz="2000" b="1" dirty="0" err="1"/>
              <a:t>їх</a:t>
            </a:r>
            <a:r>
              <a:rPr lang="ru-RU" sz="2000" b="1" dirty="0"/>
              <a:t> так </a:t>
            </a:r>
            <a:r>
              <a:rPr lang="ru-RU" sz="2000" b="1" dirty="0" err="1" smtClean="0"/>
              <a:t>називають</a:t>
            </a:r>
            <a:r>
              <a:rPr lang="ru-RU" sz="2000" b="1" dirty="0" smtClean="0"/>
              <a:t>?</a:t>
            </a:r>
          </a:p>
          <a:p>
            <a:pPr marL="354013" indent="-354013">
              <a:buAutoNum type="arabicPeriod"/>
            </a:pPr>
            <a:r>
              <a:rPr lang="ru-RU" sz="2000" b="1" dirty="0" err="1" smtClean="0"/>
              <a:t>Пригадай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інші</a:t>
            </a:r>
            <a:r>
              <a:rPr lang="ru-RU" sz="2000" b="1" dirty="0" smtClean="0"/>
              <a:t> </a:t>
            </a:r>
            <a:r>
              <a:rPr lang="ru-RU" sz="2000" b="1" dirty="0" err="1"/>
              <a:t>ввічливі</a:t>
            </a:r>
            <a:r>
              <a:rPr lang="ru-RU" sz="2000" b="1" dirty="0"/>
              <a:t> слова. </a:t>
            </a:r>
          </a:p>
        </p:txBody>
      </p:sp>
      <p:pic>
        <p:nvPicPr>
          <p:cNvPr id="1026" name="Picture 2" descr="D:\Картинки до тестів\!!! Есміра Україна Читання в родині\OIG (3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494" y="1536397"/>
            <a:ext cx="2245106" cy="224510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6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3050" y="406253"/>
            <a:ext cx="9182430" cy="8881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Читаємо швидко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2880" y="2363021"/>
            <a:ext cx="2720340" cy="3981228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072425" y="1397277"/>
            <a:ext cx="3568405" cy="494697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однокласники                      </a:t>
            </a:r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посварився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ненароком                          </a:t>
            </a:r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хочеться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спокійний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      </a:t>
            </a:r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розповісти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співчуття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      </a:t>
            </a:r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штовхнув</a:t>
            </a: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                  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873133" y="1397277"/>
            <a:ext cx="3852347" cy="493613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сторонній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       </a:t>
            </a:r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кривдить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злість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              </a:t>
            </a:r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ображає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винувато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        </a:t>
            </a:r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розсердився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доброзичливо</a:t>
            </a: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</a:t>
            </a:r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розкричався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348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0170" y="445034"/>
            <a:ext cx="9418320" cy="697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За Марією </a:t>
            </a:r>
            <a:r>
              <a:rPr lang="uk-UA" sz="3600" b="1" dirty="0" smtClean="0"/>
              <a:t>Бабенко</a:t>
            </a:r>
            <a:r>
              <a:rPr lang="uk-UA" sz="3600" b="1" i="1" dirty="0" smtClean="0"/>
              <a:t>. </a:t>
            </a:r>
            <a:r>
              <a:rPr lang="uk-UA" sz="3600" b="1" dirty="0" smtClean="0"/>
              <a:t>Є </a:t>
            </a:r>
            <a:r>
              <a:rPr lang="uk-UA" sz="3600" b="1" dirty="0"/>
              <a:t>на світі чарівні слова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060" y="1119068"/>
            <a:ext cx="1105281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Дня не буває, щоб Сашко з кимось не побився або не посварився. А на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замість того, щоб слухати вчителя, підглядає за однокласниками. Усе йому хочеться розповісти про них щось погане.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А вчора на перерві Сашка ненароком штовхнув Петрик. Петрик — хлопчик спокійний, нікого не кривдить, не ображає. Ох і розсердився Сашко. Розкричався і вже заніс над головою Петрика кулак. Але в цю мить почув: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— Вибач, будь ласка, я не навмисне.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І в голосі таке щире співчуття. Ніби якась стороння 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сила зупинила Сашків кулак. Йому стало не по собі. 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І злість десь поділася. 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  — Що зі мною? — подумав він.— Що на мене так подіяло?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8010" y="5840730"/>
            <a:ext cx="1054100" cy="10172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6917" t="6722" r="4102" b="5502"/>
          <a:stretch/>
        </p:blipFill>
        <p:spPr>
          <a:xfrm>
            <a:off x="9361604" y="3750557"/>
            <a:ext cx="2422292" cy="222043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0080" y="1079026"/>
            <a:ext cx="10778490" cy="569386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А Петрик поглядає на нього своїми блакитними очима так винувато і так доброзичливо, що Сашко мимоволі обняв його.</a:t>
            </a:r>
            <a:endParaRPr lang="uk-UA" sz="28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—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Та нічого, мені не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боляче, ходімо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до вікна.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За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вікном на клені годівниця для пташок.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Люблять школярі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пернатих друзів. Щороку на зиму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вивішують годівниці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 Наповнюють їх крихтами хліба,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різним насінням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—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Поглянь, — каже Петрик, — сьогодні сорока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 горобцями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снідає.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—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не ображає слабших, — подумав Сашко.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—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Мабуть, пташки теж уміють дружити.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Слова гарні 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пташині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знають. Подібні до тих, що йому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щойно Петрик 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сказав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 А скільки ще таких чарівних слів є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на світі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—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дивувався Сашко, поглядаючи на пташок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917" t="6722" r="4102" b="5502"/>
          <a:stretch/>
        </p:blipFill>
        <p:spPr>
          <a:xfrm>
            <a:off x="9567344" y="4228538"/>
            <a:ext cx="2422292" cy="2220435"/>
          </a:xfrm>
          <a:prstGeom prst="round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0170" y="445034"/>
            <a:ext cx="9418320" cy="697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За Марією </a:t>
            </a:r>
            <a:r>
              <a:rPr lang="uk-UA" sz="3600" b="1" dirty="0" smtClean="0"/>
              <a:t>Бабенко</a:t>
            </a:r>
            <a:r>
              <a:rPr lang="uk-UA" sz="3600" b="1" i="1" dirty="0" smtClean="0"/>
              <a:t>. </a:t>
            </a:r>
            <a:r>
              <a:rPr lang="uk-UA" sz="3600" b="1" dirty="0" smtClean="0"/>
              <a:t>Є </a:t>
            </a:r>
            <a:r>
              <a:rPr lang="uk-UA" sz="3600" b="1" dirty="0"/>
              <a:t>на світі чарівні слова</a:t>
            </a:r>
          </a:p>
        </p:txBody>
      </p:sp>
    </p:spTree>
    <p:extLst>
      <p:ext uri="{BB962C8B-B14F-4D97-AF65-F5344CB8AC3E}">
        <p14:creationId xmlns:p14="http://schemas.microsoft.com/office/powerpoint/2010/main" val="370822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54739</TotalTime>
  <Words>862</Words>
  <Application>Microsoft Office PowerPoint</Application>
  <PresentationFormat>Произвольный</PresentationFormat>
  <Paragraphs>153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3660</cp:revision>
  <dcterms:created xsi:type="dcterms:W3CDTF">2018-01-05T16:38:53Z</dcterms:created>
  <dcterms:modified xsi:type="dcterms:W3CDTF">2024-05-04T09:37:09Z</dcterms:modified>
</cp:coreProperties>
</file>