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230" r:id="rId3"/>
    <p:sldId id="1234" r:id="rId4"/>
    <p:sldId id="1219" r:id="rId5"/>
    <p:sldId id="1220" r:id="rId6"/>
    <p:sldId id="1222" r:id="rId7"/>
    <p:sldId id="1223" r:id="rId8"/>
    <p:sldId id="1224" r:id="rId9"/>
    <p:sldId id="1228" r:id="rId10"/>
    <p:sldId id="1090" r:id="rId11"/>
    <p:sldId id="1151" r:id="rId12"/>
    <p:sldId id="1213" r:id="rId13"/>
    <p:sldId id="1201" r:id="rId14"/>
    <p:sldId id="1226" r:id="rId15"/>
    <p:sldId id="1075" r:id="rId16"/>
    <p:sldId id="1233" r:id="rId17"/>
    <p:sldId id="35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77C5F"/>
    <a:srgbClr val="CF61BD"/>
    <a:srgbClr val="FF66FF"/>
    <a:srgbClr val="CC00CC"/>
    <a:srgbClr val="295FFF"/>
    <a:srgbClr val="78B64E"/>
    <a:srgbClr val="F5F6F9"/>
    <a:srgbClr val="F7F8FB"/>
    <a:srgbClr val="FC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0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aspdiot3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2" y="663646"/>
            <a:ext cx="2708124" cy="343204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35076" y="2884721"/>
            <a:ext cx="582997" cy="6800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3372" y="4285814"/>
            <a:ext cx="9176658" cy="1736646"/>
          </a:xfrm>
          <a:prstGeom prst="roundRect">
            <a:avLst/>
          </a:prstGeom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Розвиток </a:t>
            </a:r>
            <a:r>
              <a:rPr lang="ru-RU" sz="4800" b="1" dirty="0" err="1">
                <a:solidFill>
                  <a:schemeClr val="bg1"/>
                </a:solidFill>
              </a:rPr>
              <a:t>уявлення</a:t>
            </a:r>
            <a:r>
              <a:rPr lang="ru-RU" sz="4800" b="1" dirty="0">
                <a:solidFill>
                  <a:schemeClr val="bg1"/>
                </a:solidFill>
              </a:rPr>
              <a:t> про </a:t>
            </a:r>
            <a:endParaRPr lang="ru-RU" sz="4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службові</a:t>
            </a:r>
            <a:r>
              <a:rPr lang="ru-RU" sz="4800" b="1" dirty="0" smtClean="0">
                <a:solidFill>
                  <a:schemeClr val="bg1"/>
                </a:solidFill>
              </a:rPr>
              <a:t> слова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6446" y="1099455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11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76478" y="1897157"/>
            <a:ext cx="582997" cy="6800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95879" y="3415641"/>
            <a:ext cx="582997" cy="6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19092" r="40046" b="74218"/>
          <a:stretch/>
        </p:blipFill>
        <p:spPr>
          <a:xfrm>
            <a:off x="1597887" y="1406489"/>
            <a:ext cx="8732066" cy="82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7887" y="492702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61" t="25258" r="66694" b="63072"/>
          <a:stretch/>
        </p:blipFill>
        <p:spPr>
          <a:xfrm>
            <a:off x="1796191" y="1488170"/>
            <a:ext cx="833120" cy="8026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142" t="25258" r="59513" b="63072"/>
          <a:stretch/>
        </p:blipFill>
        <p:spPr>
          <a:xfrm>
            <a:off x="3817559" y="1466407"/>
            <a:ext cx="894080" cy="8026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234" t="25258" r="53339" b="63072"/>
          <a:stretch/>
        </p:blipFill>
        <p:spPr>
          <a:xfrm>
            <a:off x="6225479" y="1466407"/>
            <a:ext cx="782320" cy="8026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61" t="25258" r="47663" b="63072"/>
          <a:stretch/>
        </p:blipFill>
        <p:spPr>
          <a:xfrm>
            <a:off x="8312318" y="1466407"/>
            <a:ext cx="690880" cy="8026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61" t="25258" r="66694" b="63072"/>
          <a:stretch/>
        </p:blipFill>
        <p:spPr>
          <a:xfrm>
            <a:off x="2817908" y="1466407"/>
            <a:ext cx="833120" cy="8026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142" t="25258" r="59513" b="63072"/>
          <a:stretch/>
        </p:blipFill>
        <p:spPr>
          <a:xfrm>
            <a:off x="4966564" y="1466407"/>
            <a:ext cx="894080" cy="8026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234" t="25258" r="53339" b="63072"/>
          <a:stretch/>
        </p:blipFill>
        <p:spPr>
          <a:xfrm>
            <a:off x="7231265" y="1466407"/>
            <a:ext cx="782320" cy="80264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61" t="25258" r="47663" b="63072"/>
          <a:stretch/>
        </p:blipFill>
        <p:spPr>
          <a:xfrm>
            <a:off x="9325204" y="1466407"/>
            <a:ext cx="690880" cy="8026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6935" t="17276" r="37640" b="9529"/>
          <a:stretch/>
        </p:blipFill>
        <p:spPr>
          <a:xfrm>
            <a:off x="4615542" y="2326496"/>
            <a:ext cx="5007999" cy="372022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59633" t="17894" r="29274" b="54496"/>
          <a:stretch/>
        </p:blipFill>
        <p:spPr>
          <a:xfrm>
            <a:off x="9761313" y="2821685"/>
            <a:ext cx="1944000" cy="27216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1175656" y="488550"/>
            <a:ext cx="9557657" cy="9179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Допоможи </a:t>
            </a:r>
            <a:r>
              <a:rPr lang="ru-RU" sz="2800" b="1" dirty="0" err="1">
                <a:solidFill>
                  <a:schemeClr val="bg1"/>
                </a:solidFill>
              </a:rPr>
              <a:t>Ґаджикові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скласти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малюнком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речення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службовими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словами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: скругленные углы 8">
            <a:extLst>
              <a:ext uri="{FF2B5EF4-FFF2-40B4-BE49-F238E27FC236}">
                <a16:creationId xmlns="" xmlns:a16="http://schemas.microsoft.com/office/drawing/2014/main" id="{DCA788A8-EBFC-4DFC-9AB3-6BE0BC4F9E6A}"/>
              </a:ext>
            </a:extLst>
          </p:cNvPr>
          <p:cNvSpPr/>
          <p:nvPr/>
        </p:nvSpPr>
        <p:spPr>
          <a:xfrm>
            <a:off x="500742" y="2345400"/>
            <a:ext cx="3981478" cy="36824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Запам’ятай!</a:t>
            </a:r>
          </a:p>
          <a:p>
            <a:pPr algn="ctr"/>
            <a:r>
              <a:rPr lang="uk-UA" sz="2400" b="1" dirty="0" smtClean="0"/>
              <a:t>В українській мові є малі, але дуже важливі слова. Вони поєднують між собою інші слова й утворюють речення. </a:t>
            </a:r>
          </a:p>
          <a:p>
            <a:pPr algn="ctr"/>
            <a:r>
              <a:rPr lang="uk-UA" sz="2400" b="1" dirty="0" smtClean="0"/>
              <a:t>Це слова: </a:t>
            </a:r>
            <a:r>
              <a:rPr lang="uk-UA" sz="2400" b="1" dirty="0" smtClean="0">
                <a:solidFill>
                  <a:srgbClr val="FFFF00"/>
                </a:solidFill>
              </a:rPr>
              <a:t>і, й, а, у, в, від, на, над, під, до, з, за, коло, біля.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7188" r="37238" b="66585"/>
          <a:stretch/>
        </p:blipFill>
        <p:spPr>
          <a:xfrm>
            <a:off x="2078147" y="1524187"/>
            <a:ext cx="8888829" cy="18297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97430" y="515916"/>
            <a:ext cx="9783206" cy="10189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Запиши </a:t>
            </a:r>
            <a:r>
              <a:rPr lang="ru-RU" sz="3200" b="1" dirty="0" err="1">
                <a:solidFill>
                  <a:schemeClr val="bg1"/>
                </a:solidFill>
              </a:rPr>
              <a:t>утворені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 про </a:t>
            </a:r>
            <a:r>
              <a:rPr lang="ru-RU" sz="3200" b="1" dirty="0" err="1">
                <a:solidFill>
                  <a:schemeClr val="bg1"/>
                </a:solidFill>
              </a:rPr>
              <a:t>метелика</a:t>
            </a:r>
            <a:r>
              <a:rPr lang="ru-RU" sz="3200" b="1" dirty="0">
                <a:solidFill>
                  <a:schemeClr val="bg1"/>
                </a:solidFill>
              </a:rPr>
              <a:t> і </a:t>
            </a:r>
            <a:r>
              <a:rPr lang="ru-RU" sz="3200" b="1" dirty="0" smtClean="0">
                <a:solidFill>
                  <a:schemeClr val="bg1"/>
                </a:solidFill>
              </a:rPr>
              <a:t>зайчика. Підкресли </a:t>
            </a:r>
            <a:r>
              <a:rPr lang="ru-RU" sz="3200" b="1" dirty="0" err="1">
                <a:solidFill>
                  <a:schemeClr val="bg1"/>
                </a:solidFill>
              </a:rPr>
              <a:t>службові</a:t>
            </a:r>
            <a:r>
              <a:rPr lang="ru-RU" sz="3200" b="1" dirty="0">
                <a:solidFill>
                  <a:schemeClr val="bg1"/>
                </a:solidFill>
              </a:rPr>
              <a:t> слова</a:t>
            </a:r>
            <a:endParaRPr lang="uk-UA" sz="32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83" t="21777" r="29500" b="63545"/>
          <a:stretch/>
        </p:blipFill>
        <p:spPr>
          <a:xfrm>
            <a:off x="1915517" y="1535073"/>
            <a:ext cx="5542568" cy="9965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83" t="35642" r="55727" b="53315"/>
          <a:stretch/>
        </p:blipFill>
        <p:spPr>
          <a:xfrm>
            <a:off x="7696180" y="1535073"/>
            <a:ext cx="2376703" cy="7498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21" t="36229" r="37340" b="53410"/>
          <a:stretch/>
        </p:blipFill>
        <p:spPr>
          <a:xfrm>
            <a:off x="2143586" y="2449928"/>
            <a:ext cx="2129091" cy="7035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84" t="48861" r="32527" b="35704"/>
          <a:stretch/>
        </p:blipFill>
        <p:spPr>
          <a:xfrm>
            <a:off x="4339392" y="2363770"/>
            <a:ext cx="5177064" cy="10479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17188" r="37592" b="66585"/>
          <a:stretch/>
        </p:blipFill>
        <p:spPr>
          <a:xfrm>
            <a:off x="2078147" y="4308986"/>
            <a:ext cx="9057939" cy="187838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298866" y="3422135"/>
            <a:ext cx="1702089" cy="19216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Устав </a:t>
            </a:r>
            <a:r>
              <a:rPr lang="ru-RU" sz="2400" b="1" dirty="0" err="1">
                <a:solidFill>
                  <a:srgbClr val="0070C0"/>
                </a:solidFill>
              </a:rPr>
              <a:t>пропущені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службові</a:t>
            </a:r>
            <a:r>
              <a:rPr lang="ru-RU" sz="2400" b="1" dirty="0">
                <a:solidFill>
                  <a:srgbClr val="0070C0"/>
                </a:solidFill>
              </a:rPr>
              <a:t> слова і запиши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000956" y="3422135"/>
            <a:ext cx="9043210" cy="5775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err="1" smtClean="0"/>
              <a:t>Прийшли</a:t>
            </a:r>
            <a:r>
              <a:rPr lang="ru-RU" sz="2800" dirty="0" smtClean="0"/>
              <a:t>   ...   </a:t>
            </a:r>
            <a:r>
              <a:rPr lang="ru-RU" sz="2800" dirty="0" err="1" smtClean="0"/>
              <a:t>річки</a:t>
            </a:r>
            <a:r>
              <a:rPr lang="ru-RU" sz="2800" dirty="0"/>
              <a:t>, </a:t>
            </a:r>
            <a:r>
              <a:rPr lang="ru-RU" sz="2800" dirty="0" err="1"/>
              <a:t>сіли</a:t>
            </a:r>
            <a:r>
              <a:rPr lang="ru-RU" sz="2800" dirty="0"/>
              <a:t> ... </a:t>
            </a:r>
            <a:r>
              <a:rPr lang="ru-RU" sz="2800" dirty="0" err="1" smtClean="0"/>
              <a:t>човен</a:t>
            </a:r>
            <a:r>
              <a:rPr lang="ru-RU" sz="2800" dirty="0"/>
              <a:t>, </a:t>
            </a:r>
            <a:r>
              <a:rPr lang="ru-RU" sz="2800" dirty="0" err="1" smtClean="0"/>
              <a:t>відпливли</a:t>
            </a:r>
            <a:r>
              <a:rPr lang="ru-RU" sz="2800" dirty="0" smtClean="0"/>
              <a:t>   ...    берега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t="22222" r="27500" b="63931"/>
          <a:stretch/>
        </p:blipFill>
        <p:spPr>
          <a:xfrm>
            <a:off x="1942853" y="4346501"/>
            <a:ext cx="6082026" cy="9973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t="36270" r="49290" b="53834"/>
          <a:stretch/>
        </p:blipFill>
        <p:spPr>
          <a:xfrm>
            <a:off x="7571643" y="4361463"/>
            <a:ext cx="3292028" cy="7127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422" t="35680" r="27500" b="48882"/>
          <a:stretch/>
        </p:blipFill>
        <p:spPr>
          <a:xfrm>
            <a:off x="2308613" y="5202251"/>
            <a:ext cx="2698899" cy="11118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t="49106" r="52834" b="36148"/>
          <a:stretch/>
        </p:blipFill>
        <p:spPr>
          <a:xfrm>
            <a:off x="5367779" y="5179778"/>
            <a:ext cx="2657100" cy="1062021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3610779" y="3475380"/>
            <a:ext cx="675648" cy="4545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до</a:t>
            </a:r>
            <a:endParaRPr lang="uk-UA" sz="28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913904" y="3475380"/>
            <a:ext cx="398590" cy="4545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</a:t>
            </a:r>
            <a:endParaRPr lang="uk-UA" sz="28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967715" y="3518924"/>
            <a:ext cx="761570" cy="4545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від</a:t>
            </a:r>
            <a:endParaRPr lang="uk-UA" sz="2800" dirty="0"/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382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46-47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661546" y="2229338"/>
            <a:ext cx="7617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696329" y="3089310"/>
            <a:ext cx="7617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5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17187" r="49053" b="58117"/>
          <a:stretch/>
        </p:blipFill>
        <p:spPr>
          <a:xfrm>
            <a:off x="1121228" y="2317696"/>
            <a:ext cx="8830642" cy="30564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32114" y="518075"/>
            <a:ext cx="9699172" cy="8970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Заміни </a:t>
            </a:r>
            <a:r>
              <a:rPr lang="ru-RU" sz="3200" b="1" dirty="0" err="1">
                <a:solidFill>
                  <a:schemeClr val="bg1"/>
                </a:solidFill>
              </a:rPr>
              <a:t>сполучення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слів</a:t>
            </a:r>
            <a:r>
              <a:rPr lang="ru-RU" sz="3200" b="1" dirty="0">
                <a:solidFill>
                  <a:schemeClr val="bg1"/>
                </a:solidFill>
              </a:rPr>
              <a:t> так, </a:t>
            </a:r>
            <a:r>
              <a:rPr lang="ru-RU" sz="3200" b="1" dirty="0" err="1">
                <a:solidFill>
                  <a:schemeClr val="bg1"/>
                </a:solidFill>
              </a:rPr>
              <a:t>щоб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з’явилися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службові</a:t>
            </a:r>
            <a:r>
              <a:rPr lang="ru-RU" sz="3200" b="1" dirty="0" smtClean="0">
                <a:solidFill>
                  <a:schemeClr val="bg1"/>
                </a:solidFill>
              </a:rPr>
              <a:t> слова</a:t>
            </a:r>
            <a:r>
              <a:rPr lang="ru-RU" sz="3200" b="1" dirty="0">
                <a:solidFill>
                  <a:schemeClr val="bg1"/>
                </a:solidFill>
              </a:rPr>
              <a:t>. Запиши за </a:t>
            </a:r>
            <a:r>
              <a:rPr lang="ru-RU" sz="3200" b="1" dirty="0" err="1">
                <a:solidFill>
                  <a:schemeClr val="bg1"/>
                </a:solidFill>
              </a:rPr>
              <a:t>зразком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2114" y="1511962"/>
            <a:ext cx="436888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Зразок:</a:t>
            </a:r>
            <a:r>
              <a:rPr lang="uk-UA" sz="3200" dirty="0"/>
              <a:t> </a:t>
            </a:r>
            <a:r>
              <a:rPr lang="uk-UA" sz="3200" dirty="0">
                <a:solidFill>
                  <a:srgbClr val="0070C0"/>
                </a:solidFill>
              </a:rPr>
              <a:t>польові квіти —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70226" y="2557032"/>
            <a:ext cx="34926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500" dirty="0"/>
              <a:t>травневі дощі </a:t>
            </a:r>
            <a:r>
              <a:rPr lang="uk-UA" sz="3500" dirty="0" smtClean="0"/>
              <a:t>—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9167" t="32363" r="36750" b="60201"/>
          <a:stretch/>
        </p:blipFill>
        <p:spPr>
          <a:xfrm>
            <a:off x="5501002" y="1511962"/>
            <a:ext cx="3731605" cy="64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04651" y="3516129"/>
            <a:ext cx="437803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500" dirty="0" smtClean="0"/>
              <a:t>мильні </a:t>
            </a:r>
            <a:r>
              <a:rPr lang="uk-UA" sz="3500" dirty="0"/>
              <a:t>бульбашки </a:t>
            </a:r>
            <a:r>
              <a:rPr lang="uk-UA" sz="3500" dirty="0" smtClean="0"/>
              <a:t>—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44143" y="4468009"/>
            <a:ext cx="39280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500" dirty="0" smtClean="0"/>
              <a:t>морський </a:t>
            </a:r>
            <a:r>
              <a:rPr lang="uk-UA" sz="3500" dirty="0"/>
              <a:t>пляж —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34" t="22223" r="32500" b="63711"/>
          <a:stretch/>
        </p:blipFill>
        <p:spPr>
          <a:xfrm>
            <a:off x="5629366" y="2422831"/>
            <a:ext cx="5201920" cy="9646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1" t="36001" r="32583" b="49933"/>
          <a:stretch/>
        </p:blipFill>
        <p:spPr>
          <a:xfrm>
            <a:off x="5408442" y="3387491"/>
            <a:ext cx="4712063" cy="9646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67" t="50815" r="32667" b="35119"/>
          <a:stretch/>
        </p:blipFill>
        <p:spPr>
          <a:xfrm>
            <a:off x="5629366" y="4409467"/>
            <a:ext cx="5201920" cy="964660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151914" y="3097963"/>
            <a:ext cx="4803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990155" y="4066791"/>
            <a:ext cx="4803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366804" y="5013848"/>
            <a:ext cx="6233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59633" t="17894" r="29274" b="54496"/>
          <a:stretch/>
        </p:blipFill>
        <p:spPr>
          <a:xfrm>
            <a:off x="10033456" y="2349050"/>
            <a:ext cx="1944000" cy="27216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9386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2372" y="495919"/>
            <a:ext cx="9955877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Підкресли </a:t>
            </a:r>
            <a:r>
              <a:rPr lang="ru-RU" sz="3200" b="1" dirty="0" err="1">
                <a:solidFill>
                  <a:schemeClr val="bg1"/>
                </a:solidFill>
              </a:rPr>
              <a:t>службові</a:t>
            </a:r>
            <a:r>
              <a:rPr lang="ru-RU" sz="3200" b="1" dirty="0">
                <a:solidFill>
                  <a:schemeClr val="bg1"/>
                </a:solidFill>
              </a:rPr>
              <a:t> слова у </a:t>
            </a:r>
            <a:r>
              <a:rPr lang="ru-RU" sz="3200" b="1" dirty="0" err="1">
                <a:solidFill>
                  <a:schemeClr val="bg1"/>
                </a:solidFill>
              </a:rPr>
              <a:t>вірші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Михайла</a:t>
            </a:r>
            <a:r>
              <a:rPr lang="ru-RU" sz="3200" b="1" dirty="0">
                <a:solidFill>
                  <a:schemeClr val="bg1"/>
                </a:solidFill>
              </a:rPr>
              <a:t> Стельмаха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33068" y="1362892"/>
            <a:ext cx="4501606" cy="23164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bg1"/>
                </a:solidFill>
              </a:rPr>
              <a:t>По рецепту на </a:t>
            </a:r>
            <a:r>
              <a:rPr lang="ru-RU" sz="3200" dirty="0" err="1">
                <a:solidFill>
                  <a:schemeClr val="bg1"/>
                </a:solidFill>
              </a:rPr>
              <a:t>базарі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дятел </a:t>
            </a:r>
            <a:r>
              <a:rPr lang="ru-RU" sz="3200" dirty="0" err="1">
                <a:solidFill>
                  <a:schemeClr val="bg1"/>
                </a:solidFill>
              </a:rPr>
              <a:t>вибрав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окуляри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Натягнув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собі</a:t>
            </a:r>
            <a:r>
              <a:rPr lang="ru-RU" sz="3200" dirty="0">
                <a:solidFill>
                  <a:schemeClr val="bg1"/>
                </a:solidFill>
              </a:rPr>
              <a:t> на </a:t>
            </a:r>
            <a:r>
              <a:rPr lang="ru-RU" sz="3200" dirty="0" err="1">
                <a:solidFill>
                  <a:schemeClr val="bg1"/>
                </a:solidFill>
              </a:rPr>
              <a:t>ніс</a:t>
            </a:r>
            <a:r>
              <a:rPr lang="ru-RU" sz="3200" dirty="0">
                <a:solidFill>
                  <a:schemeClr val="bg1"/>
                </a:solidFill>
              </a:rPr>
              <a:t>,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полетів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трудитись</a:t>
            </a:r>
            <a:r>
              <a:rPr lang="ru-RU" sz="3200" dirty="0">
                <a:solidFill>
                  <a:schemeClr val="bg1"/>
                </a:solidFill>
              </a:rPr>
              <a:t> в </a:t>
            </a:r>
            <a:r>
              <a:rPr lang="ru-RU" sz="3200" dirty="0" err="1" smtClean="0">
                <a:solidFill>
                  <a:schemeClr val="bg1"/>
                </a:solidFill>
              </a:rPr>
              <a:t>ліс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750" t="-716" r="20278" b="716"/>
          <a:stretch/>
        </p:blipFill>
        <p:spPr>
          <a:xfrm>
            <a:off x="7809609" y="1362892"/>
            <a:ext cx="1998420" cy="22328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883229" y="1959427"/>
            <a:ext cx="5225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886200" y="1959427"/>
            <a:ext cx="5225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234542" y="2977003"/>
            <a:ext cx="5225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40081" y="3460701"/>
            <a:ext cx="2612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012371" y="3770708"/>
            <a:ext cx="9955877" cy="11278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Візьми участь у </a:t>
            </a:r>
            <a:r>
              <a:rPr lang="ru-RU" sz="3200" b="1" dirty="0" err="1">
                <a:solidFill>
                  <a:schemeClr val="bg1"/>
                </a:solidFill>
              </a:rPr>
              <a:t>грі</a:t>
            </a:r>
            <a:r>
              <a:rPr lang="ru-RU" sz="3200" b="1" dirty="0">
                <a:solidFill>
                  <a:schemeClr val="bg1"/>
                </a:solidFill>
              </a:rPr>
              <a:t> «</a:t>
            </a:r>
            <a:r>
              <a:rPr lang="ru-RU" sz="3200" b="1" dirty="0" err="1">
                <a:solidFill>
                  <a:schemeClr val="bg1"/>
                </a:solidFill>
              </a:rPr>
              <a:t>Піймай</a:t>
            </a:r>
            <a:r>
              <a:rPr lang="ru-RU" sz="3200" b="1" dirty="0">
                <a:solidFill>
                  <a:schemeClr val="bg1"/>
                </a:solidFill>
              </a:rPr>
              <a:t> слово».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Сплеском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долонь</a:t>
            </a:r>
            <a:r>
              <a:rPr lang="ru-RU" sz="3200" b="1" dirty="0" smtClean="0">
                <a:solidFill>
                  <a:schemeClr val="bg1"/>
                </a:solidFill>
              </a:rPr>
              <a:t> «</a:t>
            </a:r>
            <a:r>
              <a:rPr lang="ru-RU" sz="3200" b="1" dirty="0" err="1" smtClean="0">
                <a:solidFill>
                  <a:schemeClr val="bg1"/>
                </a:solidFill>
              </a:rPr>
              <a:t>упіймай</a:t>
            </a:r>
            <a:r>
              <a:rPr lang="ru-RU" sz="3200" b="1" dirty="0">
                <a:solidFill>
                  <a:schemeClr val="bg1"/>
                </a:solidFill>
              </a:rPr>
              <a:t>» </a:t>
            </a:r>
            <a:r>
              <a:rPr lang="ru-RU" sz="3200" b="1" dirty="0" err="1">
                <a:solidFill>
                  <a:schemeClr val="bg1"/>
                </a:solidFill>
              </a:rPr>
              <a:t>службові</a:t>
            </a:r>
            <a:r>
              <a:rPr lang="ru-RU" sz="3200" b="1" dirty="0">
                <a:solidFill>
                  <a:schemeClr val="bg1"/>
                </a:solidFill>
              </a:rPr>
              <a:t> слова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83229" y="5048656"/>
            <a:ext cx="90850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600" b="1" dirty="0" err="1">
                <a:solidFill>
                  <a:srgbClr val="0070C0"/>
                </a:solidFill>
              </a:rPr>
              <a:t>Під</a:t>
            </a:r>
            <a:r>
              <a:rPr lang="ru-RU" sz="3600" b="1" dirty="0">
                <a:solidFill>
                  <a:srgbClr val="0070C0"/>
                </a:solidFill>
              </a:rPr>
              <a:t>, за, </a:t>
            </a:r>
            <a:r>
              <a:rPr lang="ru-RU" sz="3600" b="1" dirty="0" err="1">
                <a:solidFill>
                  <a:srgbClr val="0070C0"/>
                </a:solidFill>
              </a:rPr>
              <a:t>річка</a:t>
            </a:r>
            <a:r>
              <a:rPr lang="ru-RU" sz="3600" b="1" dirty="0">
                <a:solidFill>
                  <a:srgbClr val="0070C0"/>
                </a:solidFill>
              </a:rPr>
              <a:t>, в, </a:t>
            </a:r>
            <a:r>
              <a:rPr lang="ru-RU" sz="3600" b="1" dirty="0" err="1">
                <a:solidFill>
                  <a:srgbClr val="0070C0"/>
                </a:solidFill>
              </a:rPr>
              <a:t>стіл</a:t>
            </a:r>
            <a:r>
              <a:rPr lang="ru-RU" sz="3600" b="1" dirty="0">
                <a:solidFill>
                  <a:srgbClr val="0070C0"/>
                </a:solidFill>
              </a:rPr>
              <a:t>, сад, до, на, море, </a:t>
            </a:r>
            <a:r>
              <a:rPr lang="ru-RU" sz="3600" b="1" dirty="0" err="1">
                <a:solidFill>
                  <a:srgbClr val="0070C0"/>
                </a:solidFill>
              </a:rPr>
              <a:t>біля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024743" y="5605188"/>
            <a:ext cx="522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08515" y="5593347"/>
            <a:ext cx="522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648195" y="5569665"/>
            <a:ext cx="522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075715" y="5605188"/>
            <a:ext cx="522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815943" y="5569665"/>
            <a:ext cx="522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808029" y="5593347"/>
            <a:ext cx="772885" cy="118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7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9222" r="42779" b="66049"/>
          <a:stretch/>
        </p:blipFill>
        <p:spPr>
          <a:xfrm>
            <a:off x="1057967" y="2408975"/>
            <a:ext cx="8352000" cy="309158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45753" y="494528"/>
            <a:ext cx="9793995" cy="696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малюнки. Запиши відповіді на запитання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57967" y="1175090"/>
            <a:ext cx="7766543" cy="10609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/>
              <a:t>Хто повзе від ромашки? Хто летить до ромашки? Хто сидить на ромашці?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42179" r="35834" b="44767"/>
          <a:stretch/>
        </p:blipFill>
        <p:spPr>
          <a:xfrm>
            <a:off x="1231057" y="2484000"/>
            <a:ext cx="7488000" cy="104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42135" r="59023" b="45262"/>
          <a:stretch/>
        </p:blipFill>
        <p:spPr>
          <a:xfrm>
            <a:off x="4330303" y="3456000"/>
            <a:ext cx="4896000" cy="100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46347" r="72868" b="45099"/>
          <a:stretch/>
        </p:blipFill>
        <p:spPr>
          <a:xfrm>
            <a:off x="5862693" y="4752000"/>
            <a:ext cx="2916955" cy="684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2" t="41437" r="36894" b="43922"/>
          <a:stretch/>
        </p:blipFill>
        <p:spPr>
          <a:xfrm>
            <a:off x="1895258" y="3407169"/>
            <a:ext cx="2663649" cy="11709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0" t="45934" r="16912" b="44614"/>
          <a:stretch/>
        </p:blipFill>
        <p:spPr>
          <a:xfrm>
            <a:off x="3069980" y="4752000"/>
            <a:ext cx="3113623" cy="756000"/>
          </a:xfrm>
          <a:prstGeom prst="rect">
            <a:avLst/>
          </a:prstGeom>
        </p:spPr>
      </p:pic>
      <p:pic>
        <p:nvPicPr>
          <p:cNvPr id="2050" name="Picture 2" descr="d_studio: Ромашки - на прозрачном фон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768" y="1705553"/>
            <a:ext cx="1828667" cy="146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9 Равлики ideas | равлик, тварини, абетк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026" y="3365704"/>
            <a:ext cx="1271721" cy="127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994544" y="1191127"/>
            <a:ext cx="1124977" cy="8509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6" t="41598" r="25869" b="48498"/>
          <a:stretch/>
        </p:blipFill>
        <p:spPr>
          <a:xfrm>
            <a:off x="1166535" y="3407169"/>
            <a:ext cx="972000" cy="792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7" t="41469" r="42111" b="49079"/>
          <a:stretch/>
        </p:blipFill>
        <p:spPr>
          <a:xfrm>
            <a:off x="1231057" y="4362027"/>
            <a:ext cx="183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8302" y="521181"/>
            <a:ext cx="8732066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2952" y="1391213"/>
            <a:ext cx="4970091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словами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познайомились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знаєш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службових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60204" y="1516315"/>
            <a:ext cx="2876196" cy="3469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801243" y="1691678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8948" y="491571"/>
            <a:ext cx="8732066" cy="7985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 «Все в твоїх руках»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792" r="5671" b="934"/>
          <a:stretch/>
        </p:blipFill>
        <p:spPr>
          <a:xfrm>
            <a:off x="1191491" y="1290146"/>
            <a:ext cx="9430327" cy="5172118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31273" y="1304579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Яким був твій настрій? Яке завдання сподобалось </a:t>
            </a:r>
          </a:p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найбільше?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0053" y="1304579"/>
            <a:ext cx="280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Чим ти сьогодні </a:t>
            </a:r>
            <a:endParaRPr lang="uk-UA" b="1" dirty="0" smtClean="0">
              <a:solidFill>
                <a:srgbClr val="0070C0"/>
              </a:solidFill>
            </a:endParaRPr>
          </a:p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допоміг </a:t>
            </a:r>
            <a:r>
              <a:rPr lang="uk-UA" b="1" dirty="0">
                <a:solidFill>
                  <a:srgbClr val="0070C0"/>
                </a:solidFill>
              </a:rPr>
              <a:t>іншим? </a:t>
            </a:r>
            <a:endParaRPr lang="uk-UA" b="1" dirty="0" smtClean="0">
              <a:solidFill>
                <a:srgbClr val="0070C0"/>
              </a:solidFill>
            </a:endParaRPr>
          </a:p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Чи </a:t>
            </a:r>
            <a:r>
              <a:rPr lang="uk-UA" b="1" dirty="0">
                <a:solidFill>
                  <a:srgbClr val="0070C0"/>
                </a:solidFill>
              </a:rPr>
              <a:t>покращилися </a:t>
            </a:r>
            <a:r>
              <a:rPr lang="uk-UA" b="1" dirty="0" smtClean="0">
                <a:solidFill>
                  <a:srgbClr val="0070C0"/>
                </a:solidFill>
              </a:rPr>
              <a:t>твої </a:t>
            </a:r>
            <a:r>
              <a:rPr lang="uk-UA" b="1" dirty="0">
                <a:solidFill>
                  <a:srgbClr val="0070C0"/>
                </a:solidFill>
              </a:rPr>
              <a:t>стосунки з оточуючими?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9137" y="3640386"/>
            <a:ext cx="2678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B050"/>
                </a:solidFill>
              </a:rPr>
              <a:t>Які труднощі ти сьогодні </a:t>
            </a:r>
            <a:r>
              <a:rPr lang="uk-UA" b="1" dirty="0" smtClean="0">
                <a:solidFill>
                  <a:srgbClr val="00B050"/>
                </a:solidFill>
              </a:rPr>
              <a:t>відчув/ла? </a:t>
            </a:r>
            <a:endParaRPr lang="uk-UA" b="1" dirty="0">
              <a:solidFill>
                <a:srgbClr val="00B050"/>
              </a:solidFill>
            </a:endParaRPr>
          </a:p>
          <a:p>
            <a:pPr algn="ctr"/>
            <a:r>
              <a:rPr lang="uk-UA" b="1" dirty="0">
                <a:solidFill>
                  <a:srgbClr val="00B050"/>
                </a:solidFill>
              </a:rPr>
              <a:t>Над чим ще потрібно подумати?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2994055"/>
            <a:ext cx="181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7030A0"/>
                </a:solidFill>
              </a:rPr>
              <a:t>Що ти сьогодні </a:t>
            </a:r>
            <a:r>
              <a:rPr lang="uk-UA" b="1" dirty="0" smtClean="0">
                <a:solidFill>
                  <a:srgbClr val="7030A0"/>
                </a:solidFill>
              </a:rPr>
              <a:t>виконав/ла?</a:t>
            </a:r>
            <a:endParaRPr lang="uk-UA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8948" y="4673517"/>
            <a:ext cx="23354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Про що нове ти сьогодні </a:t>
            </a:r>
            <a:r>
              <a:rPr lang="uk-UA" b="1" dirty="0" err="1" smtClean="0">
                <a:solidFill>
                  <a:srgbClr val="0070C0"/>
                </a:solidFill>
              </a:rPr>
              <a:t>дізнав</a:t>
            </a:r>
            <a:r>
              <a:rPr lang="uk-UA" b="1" dirty="0" smtClean="0">
                <a:solidFill>
                  <a:srgbClr val="0070C0"/>
                </a:solidFill>
              </a:rPr>
              <a:t>/</a:t>
            </a:r>
            <a:r>
              <a:rPr lang="uk-UA" b="1" dirty="0" err="1" smtClean="0">
                <a:solidFill>
                  <a:srgbClr val="0070C0"/>
                </a:solidFill>
              </a:rPr>
              <a:t>лася</a:t>
            </a:r>
            <a:r>
              <a:rPr lang="uk-UA" b="1" dirty="0">
                <a:solidFill>
                  <a:srgbClr val="0070C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525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82464" y="444358"/>
            <a:ext cx="8811364" cy="7748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1828" y="2169160"/>
            <a:ext cx="1173480" cy="11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4207" y="513688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4222" y="1934580"/>
            <a:ext cx="4822635" cy="30469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Зошит, </a:t>
            </a:r>
            <a:r>
              <a:rPr lang="uk-UA" sz="3200" b="1" dirty="0" smtClean="0">
                <a:solidFill>
                  <a:srgbClr val="0070C0"/>
                </a:solidFill>
              </a:rPr>
              <a:t>гумку</a:t>
            </a:r>
            <a:r>
              <a:rPr lang="uk-UA" sz="3200" b="1" dirty="0">
                <a:solidFill>
                  <a:srgbClr val="0070C0"/>
                </a:solidFill>
              </a:rPr>
              <a:t>, олівці.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 готове? Молодці!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1780275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1667048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0713" y="527183"/>
            <a:ext cx="9209315" cy="7682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Психологічне налаштування «Парасолька»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:a16="http://schemas.microsoft.com/office/drawing/2014/main" xmlns="" id="{4CB1A838-0F8E-457D-A2C3-133F69AC06B6}"/>
              </a:ext>
            </a:extLst>
          </p:cNvPr>
          <p:cNvSpPr/>
          <p:nvPr/>
        </p:nvSpPr>
        <p:spPr>
          <a:xfrm>
            <a:off x="2046514" y="1349829"/>
            <a:ext cx="7772400" cy="712854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70C0"/>
                </a:solidFill>
              </a:rPr>
              <a:t>Уяви</a:t>
            </a:r>
            <a:r>
              <a:rPr lang="ru-RU" sz="2000" b="1" dirty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що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квітка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кульбабки</a:t>
            </a:r>
            <a:r>
              <a:rPr lang="ru-RU" sz="2000" b="1" dirty="0" smtClean="0">
                <a:solidFill>
                  <a:srgbClr val="0070C0"/>
                </a:solidFill>
              </a:rPr>
              <a:t> – </a:t>
            </a:r>
            <a:r>
              <a:rPr lang="ru-RU" sz="2000" b="1" dirty="0" err="1" smtClean="0">
                <a:solidFill>
                  <a:srgbClr val="0070C0"/>
                </a:solidFill>
              </a:rPr>
              <a:t>парасолька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Яку «</a:t>
            </a:r>
            <a:r>
              <a:rPr lang="ru-RU" sz="2000" b="1" dirty="0" err="1" smtClean="0">
                <a:solidFill>
                  <a:srgbClr val="0070C0"/>
                </a:solidFill>
              </a:rPr>
              <a:t>парасольку</a:t>
            </a:r>
            <a:r>
              <a:rPr lang="ru-RU" sz="2000" b="1" dirty="0" smtClean="0">
                <a:solidFill>
                  <a:srgbClr val="0070C0"/>
                </a:solidFill>
              </a:rPr>
              <a:t>» </a:t>
            </a:r>
            <a:r>
              <a:rPr lang="ru-RU" sz="2000" b="1" dirty="0" err="1" smtClean="0">
                <a:solidFill>
                  <a:srgbClr val="0070C0"/>
                </a:solidFill>
              </a:rPr>
              <a:t>вибереш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Купити Картину Парасольки кульбаби (255048514k) – Замовити під свій розмі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9" y="2278460"/>
            <a:ext cx="2467712" cy="246771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одульні картини Кульбаби: купити картини для інтер'єру | Art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12" y="2278458"/>
            <a:ext cx="3690036" cy="246771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ytosvit - Що лікує кульбаба: 15 хвороб, від яких легко позбутись У  народній медицині кульбаба використовується дуже часто. Травники  рекомендують її вживати при таких захворюваннях, як атеросклероз, при  запальних процесах в нирка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077" y="2278458"/>
            <a:ext cx="3294520" cy="246771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11">
            <a:extLst>
              <a:ext uri="{FF2B5EF4-FFF2-40B4-BE49-F238E27FC236}">
                <a16:creationId xmlns:a16="http://schemas.microsoft.com/office/drawing/2014/main" xmlns="" id="{4CB1A838-0F8E-457D-A2C3-133F69AC06B6}"/>
              </a:ext>
            </a:extLst>
          </p:cNvPr>
          <p:cNvSpPr/>
          <p:nvPr/>
        </p:nvSpPr>
        <p:spPr>
          <a:xfrm>
            <a:off x="8034077" y="4941461"/>
            <a:ext cx="3417273" cy="90351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Дає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можливість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бачити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всіх</a:t>
            </a:r>
            <a:r>
              <a:rPr lang="ru-RU" sz="2000" b="1" dirty="0" smtClean="0">
                <a:solidFill>
                  <a:srgbClr val="0070C0"/>
                </a:solidFill>
              </a:rPr>
              <a:t>, а тебе </a:t>
            </a:r>
            <a:r>
              <a:rPr lang="ru-RU" sz="2000" b="1" dirty="0" err="1" smtClean="0">
                <a:solidFill>
                  <a:srgbClr val="0070C0"/>
                </a:solidFill>
              </a:rPr>
              <a:t>ніхто</a:t>
            </a:r>
            <a:r>
              <a:rPr lang="ru-RU" sz="2000" b="1" dirty="0" smtClean="0">
                <a:solidFill>
                  <a:srgbClr val="0070C0"/>
                </a:solidFill>
              </a:rPr>
              <a:t> не </a:t>
            </a:r>
            <a:r>
              <a:rPr lang="ru-RU" sz="2000" b="1" dirty="0" err="1" smtClean="0">
                <a:solidFill>
                  <a:srgbClr val="0070C0"/>
                </a:solidFill>
              </a:rPr>
              <a:t>бачить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Прямокутник: округлені кути 11">
            <a:extLst>
              <a:ext uri="{FF2B5EF4-FFF2-40B4-BE49-F238E27FC236}">
                <a16:creationId xmlns:a16="http://schemas.microsoft.com/office/drawing/2014/main" xmlns="" id="{4CB1A838-0F8E-457D-A2C3-133F69AC06B6}"/>
              </a:ext>
            </a:extLst>
          </p:cNvPr>
          <p:cNvSpPr/>
          <p:nvPr/>
        </p:nvSpPr>
        <p:spPr>
          <a:xfrm>
            <a:off x="467680" y="4951695"/>
            <a:ext cx="3145970" cy="90351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Захищає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тебе </a:t>
            </a:r>
            <a:r>
              <a:rPr lang="ru-RU" sz="2000" b="1" dirty="0" err="1">
                <a:solidFill>
                  <a:srgbClr val="0070C0"/>
                </a:solidFill>
              </a:rPr>
              <a:t>від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непорозумінь</a:t>
            </a:r>
            <a:r>
              <a:rPr lang="ru-RU" sz="2000" b="1" dirty="0" smtClean="0">
                <a:solidFill>
                  <a:srgbClr val="0070C0"/>
                </a:solidFill>
              </a:rPr>
              <a:t> з </a:t>
            </a:r>
            <a:r>
              <a:rPr lang="ru-RU" sz="2000" b="1" dirty="0" err="1" smtClean="0">
                <a:solidFill>
                  <a:srgbClr val="0070C0"/>
                </a:solidFill>
              </a:rPr>
              <a:t>рідними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4CB1A838-0F8E-457D-A2C3-133F69AC06B6}"/>
              </a:ext>
            </a:extLst>
          </p:cNvPr>
          <p:cNvSpPr/>
          <p:nvPr/>
        </p:nvSpPr>
        <p:spPr>
          <a:xfrm>
            <a:off x="3913206" y="4930575"/>
            <a:ext cx="3635828" cy="9144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Допомагає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фільтрувати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події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життя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щоденну</a:t>
            </a:r>
            <a:r>
              <a:rPr lang="ru-RU" sz="2000" b="1" dirty="0">
                <a:solidFill>
                  <a:srgbClr val="0070C0"/>
                </a:solidFill>
              </a:rPr>
              <a:t>  </a:t>
            </a:r>
            <a:r>
              <a:rPr lang="ru-RU" sz="2000" b="1" dirty="0" err="1" smtClean="0">
                <a:solidFill>
                  <a:srgbClr val="0070C0"/>
                </a:solidFill>
              </a:rPr>
              <a:t>інформацію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56160" y="405925"/>
            <a:ext cx="8732066" cy="7508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Слухаємо казку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10543" y="1278327"/>
            <a:ext cx="8989331" cy="426502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     — Якось у країні Мови жили-були малесенькі слова. Вони нічого і нікого не називали, не вказували ні ознак предметів, ні дій предметів, навіть не вказували на кількість. Вони тільки служили іншим словам. Їх навіть прозвали службовими. </a:t>
            </a:r>
          </a:p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     — Що це за такі малесенькі слова? — закричали слова, які називають предмети. </a:t>
            </a:r>
          </a:p>
          <a:p>
            <a:pPr algn="just"/>
            <a:r>
              <a:rPr lang="uk-UA" sz="2800" b="1" dirty="0" smtClean="0">
                <a:solidFill>
                  <a:srgbClr val="0070C0"/>
                </a:solidFill>
              </a:rPr>
              <a:t>     — Так! Так! — підтримали їх слова, які називають ознаки предметів.</a:t>
            </a:r>
          </a:p>
        </p:txBody>
      </p:sp>
      <p:pic>
        <p:nvPicPr>
          <p:cNvPr id="4" name="Picture 4" descr="Детский рисунок королевы (67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1" y="3323753"/>
            <a:ext cx="2561673" cy="332157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813200">
            <a:off x="622044" y="1666003"/>
            <a:ext cx="72808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72318">
            <a:off x="1688754" y="2352221"/>
            <a:ext cx="82907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813200">
            <a:off x="5118203" y="5437154"/>
            <a:ext cx="124906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813200">
            <a:off x="8515453" y="5716614"/>
            <a:ext cx="601447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462374">
            <a:off x="7562212" y="5086187"/>
            <a:ext cx="38504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714771">
            <a:off x="9646028" y="5040674"/>
            <a:ext cx="55823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03676">
            <a:off x="3554979" y="5716614"/>
            <a:ext cx="40588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0813200">
            <a:off x="10815619" y="5726887"/>
            <a:ext cx="3626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665266">
            <a:off x="1865554" y="1328621"/>
            <a:ext cx="62068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665266">
            <a:off x="785016" y="2486339"/>
            <a:ext cx="28405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1387254">
            <a:off x="6753186" y="5833634"/>
            <a:ext cx="38504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2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85257" y="1230602"/>
            <a:ext cx="10005502" cy="394011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     — Вигнати службові слова з країни Мови! Тільки служать, нічого і нікого не називають, користі з них немає! — обурено викрикували слова, які означають дії предметів.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     — Усіх, усіх вигнати! Жодного слова не залишити! — насамкінець промовили слова, які означають кількість предметів.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     Соромно стало службовим словам. Вони так старалися, а їх не цінують. Нахилили голівки та й покинули рідну країну Мову. Пішли шукати кращої долі. Туди, де їх цінують.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16332" y="5159802"/>
            <a:ext cx="7400754" cy="132343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Як ти гадаєш, чи правильно вчинили мешканці країни Мови?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Що, на </a:t>
            </a:r>
            <a:r>
              <a:rPr lang="uk-UA" sz="2000" b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твою</a:t>
            </a:r>
            <a:r>
              <a:rPr lang="uk-UA" sz="20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 думку, трапилося зі словами після того, як вони вигнали службові слова?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Хочеш дізнатися, що було далі?</a:t>
            </a:r>
            <a:endParaRPr lang="ru-RU" sz="20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56160" y="405925"/>
            <a:ext cx="8732066" cy="7508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Слухаємо казку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Детский рисунок королевы (67 фот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7" y="4386943"/>
            <a:ext cx="1741717" cy="225838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9978993">
            <a:off x="488863" y="2409990"/>
            <a:ext cx="72808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816184">
            <a:off x="754398" y="3576534"/>
            <a:ext cx="82907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443977">
            <a:off x="1077823" y="1431680"/>
            <a:ext cx="62068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178690">
            <a:off x="2970713" y="5762745"/>
            <a:ext cx="601447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0642302">
            <a:off x="2159598" y="5294860"/>
            <a:ext cx="38504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3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05000" y="1287399"/>
            <a:ext cx="10178143" cy="495011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dirty="0" smtClean="0"/>
              <a:t>     </a:t>
            </a:r>
            <a:r>
              <a:rPr lang="uk-UA" sz="2800" b="1" dirty="0" smtClean="0">
                <a:solidFill>
                  <a:srgbClr val="0070C0"/>
                </a:solidFill>
              </a:rPr>
              <a:t>Почула про це королева Мова і вирішила провчити слова. 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     — Раз, два, три, діток у слова перетвори! — вигукнула королева.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     — Отже, дітки, ми перетворилися у слова і виконуємо наказ королеви Мови. </a:t>
            </a:r>
            <a:r>
              <a:rPr lang="uk-UA" sz="2800" b="1" dirty="0" smtClean="0">
                <a:solidFill>
                  <a:srgbClr val="FF5050"/>
                </a:solidFill>
              </a:rPr>
              <a:t>Слова-діти, візьміть двома руками червону цеглинку, </a:t>
            </a:r>
            <a:r>
              <a:rPr lang="uk-UA" sz="2800" b="1" dirty="0" err="1" smtClean="0">
                <a:solidFill>
                  <a:srgbClr val="FF5050"/>
                </a:solidFill>
              </a:rPr>
              <a:t>підніміть</a:t>
            </a:r>
            <a:r>
              <a:rPr lang="uk-UA" sz="2800" b="1" dirty="0" smtClean="0">
                <a:solidFill>
                  <a:srgbClr val="FF5050"/>
                </a:solidFill>
              </a:rPr>
              <a:t> голова. </a:t>
            </a:r>
            <a:r>
              <a:rPr lang="uk-UA" sz="2800" b="1" dirty="0" smtClean="0">
                <a:solidFill>
                  <a:srgbClr val="0070C0"/>
                </a:solidFill>
              </a:rPr>
              <a:t>Чому не виконуєте наказу? </a:t>
            </a:r>
          </a:p>
          <a:p>
            <a:r>
              <a:rPr lang="uk-UA" sz="2800" b="1" dirty="0" smtClean="0">
                <a:solidFill>
                  <a:srgbClr val="FF5050"/>
                </a:solidFill>
              </a:rPr>
              <a:t>     — А тепер товаришем — зелену цеглинку. </a:t>
            </a:r>
            <a:r>
              <a:rPr lang="uk-UA" sz="2800" b="1" dirty="0" smtClean="0">
                <a:solidFill>
                  <a:srgbClr val="0070C0"/>
                </a:solidFill>
              </a:rPr>
              <a:t>Знову не виконали! Чому не виконуєте наказів?! — обурилася королева. Вижену вас з країни Мови так, як ви вигнали службові слова!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6160" y="405925"/>
            <a:ext cx="8732066" cy="750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Слухаємо казку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Детский рисунок королевы (67 фот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2" y="4147457"/>
            <a:ext cx="2001972" cy="259584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2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47799" y="1258902"/>
            <a:ext cx="10526485" cy="493507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     — Так вони ж нічого не виконували, — виправдовувалися слова. Тільки служили нам. Ой, та вони ж служили для зв’язку слів у реченні! Як нам важко без них! Так неможливо скласти, зрозуміти речення, — заплакали слова, які називають предмети, їх кількість, ознаки та дії. Королево Мово, поверни, будь ласка, службові слова у країну Мови. 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     Повірила королева Мова словам, повернула у своє королівство службові слова. А слова, які називають предмети, дії, ознаки, кількість предметів попросили вибачення у службових слів. З того часу всі слова живуть дружно, поважають, шанують, цінують одне одного.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6160" y="405925"/>
            <a:ext cx="8732066" cy="7508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Слухаємо казку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Детский рисунок королевы (67 фот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2" y="4637315"/>
            <a:ext cx="1624183" cy="210598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6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74066" y="493626"/>
            <a:ext cx="8732066" cy="5888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від королеви Мови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27820" y="1610382"/>
            <a:ext cx="7932810" cy="343923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Візьми двома руками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червоний олівець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і </a:t>
            </a:r>
            <a:r>
              <a:rPr lang="uk-UA" sz="2800" b="1" dirty="0" err="1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підніми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його </a:t>
            </a:r>
            <a:r>
              <a:rPr lang="uk-UA" sz="2800" b="1" dirty="0" smtClean="0">
                <a:solidFill>
                  <a:srgbClr val="FF0000"/>
                </a:solidFill>
                <a:effectLst/>
                <a:ea typeface="Batang"/>
                <a:cs typeface="Arial" panose="020B0604020202020204" pitchFamily="34" charset="0"/>
              </a:rPr>
              <a:t>над</a:t>
            </a:r>
            <a:r>
              <a:rPr lang="uk-UA" sz="2800" b="1" dirty="0" smtClean="0">
                <a:effectLst/>
                <a:ea typeface="Batang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головою.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Жовтий олівець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поклади</a:t>
            </a:r>
            <a:r>
              <a:rPr lang="uk-UA" sz="2800" b="1" dirty="0" smtClean="0">
                <a:effectLst/>
                <a:ea typeface="Batang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effectLst/>
                <a:ea typeface="Batang"/>
                <a:cs typeface="Arial" panose="020B0604020202020204" pitchFamily="34" charset="0"/>
              </a:rPr>
              <a:t>на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ліву руку.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FF0000"/>
                </a:solidFill>
                <a:effectLst/>
                <a:ea typeface="Batang"/>
                <a:cs typeface="Arial" panose="020B0604020202020204" pitchFamily="34" charset="0"/>
              </a:rPr>
              <a:t>Біля</a:t>
            </a:r>
            <a:r>
              <a:rPr lang="uk-UA" sz="2800" b="1" dirty="0" smtClean="0">
                <a:effectLst/>
                <a:ea typeface="Batang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зошита поклади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зелений олівець. </a:t>
            </a:r>
            <a:endParaRPr lang="uk-UA" sz="2800" b="1" dirty="0" smtClean="0">
              <a:solidFill>
                <a:srgbClr val="0070C0"/>
              </a:solidFill>
              <a:effectLst/>
              <a:ea typeface="Batang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Поклади </a:t>
            </a:r>
            <a:r>
              <a:rPr lang="uk-UA" sz="2800" b="1" dirty="0" smtClean="0">
                <a:solidFill>
                  <a:srgbClr val="FF0000"/>
                </a:solidFill>
                <a:effectLst/>
                <a:ea typeface="Batang"/>
                <a:cs typeface="Arial" panose="020B0604020202020204" pitchFamily="34" charset="0"/>
              </a:rPr>
              <a:t>перед</a:t>
            </a:r>
            <a:r>
              <a:rPr lang="uk-UA" sz="2800" b="1" dirty="0" smtClean="0">
                <a:effectLst/>
                <a:ea typeface="Batang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собою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синій </a:t>
            </a:r>
            <a:r>
              <a:rPr lang="uk-UA" sz="2800" b="1" dirty="0" smtClean="0">
                <a:solidFill>
                  <a:srgbClr val="FF0000"/>
                </a:solidFill>
                <a:effectLst/>
                <a:ea typeface="Batang"/>
                <a:cs typeface="Arial" panose="020B0604020202020204" pitchFamily="34" charset="0"/>
              </a:rPr>
              <a:t>і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зелений олівці. </a:t>
            </a:r>
            <a:endParaRPr lang="uk-UA" sz="2800" b="1" dirty="0" smtClean="0">
              <a:solidFill>
                <a:srgbClr val="0070C0"/>
              </a:solidFill>
              <a:effectLst/>
              <a:ea typeface="Batang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А тепер їх </a:t>
            </a:r>
            <a:r>
              <a:rPr lang="uk-UA" sz="2800" b="1" dirty="0" err="1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розмісти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 так, щоб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червоний був </a:t>
            </a:r>
            <a:r>
              <a:rPr lang="uk-UA" sz="2800" b="1" dirty="0" smtClean="0">
                <a:solidFill>
                  <a:srgbClr val="FF0000"/>
                </a:solidFill>
                <a:effectLst/>
                <a:ea typeface="Batang"/>
                <a:cs typeface="Arial" panose="020B0604020202020204" pitchFamily="34" charset="0"/>
              </a:rPr>
              <a:t>між</a:t>
            </a:r>
            <a:r>
              <a:rPr lang="uk-UA" sz="2800" b="1" dirty="0" smtClean="0">
                <a:effectLst/>
                <a:ea typeface="Batang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зеленим</a:t>
            </a:r>
            <a:r>
              <a:rPr lang="uk-UA" sz="2800" b="1" dirty="0" smtClean="0">
                <a:effectLst/>
                <a:ea typeface="Batang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effectLst/>
                <a:ea typeface="Batang"/>
                <a:cs typeface="Arial" panose="020B0604020202020204" pitchFamily="34" charset="0"/>
              </a:rPr>
              <a:t>і</a:t>
            </a:r>
            <a:r>
              <a:rPr lang="uk-UA" sz="2800" b="1" dirty="0" smtClean="0">
                <a:effectLst/>
                <a:ea typeface="Batang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синім олівцями.</a:t>
            </a:r>
            <a:endParaRPr lang="ru-RU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028" name="Picture 4" descr="Детский рисунок королевы (67 фот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1" y="1610382"/>
            <a:ext cx="2904062" cy="34392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8" y="2014827"/>
            <a:ext cx="575854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розпізнавати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службові</a:t>
            </a:r>
            <a:r>
              <a:rPr lang="ru-RU" sz="2800" b="1" dirty="0" smtClean="0">
                <a:solidFill>
                  <a:schemeClr val="bg1"/>
                </a:solidFill>
              </a:rPr>
              <a:t> слова, </a:t>
            </a:r>
            <a:r>
              <a:rPr lang="ru-RU" sz="2800" b="1" dirty="0" err="1" smtClean="0">
                <a:solidFill>
                  <a:schemeClr val="bg1"/>
                </a:solidFill>
              </a:rPr>
              <a:t>складати</a:t>
            </a:r>
            <a:r>
              <a:rPr lang="ru-RU" sz="2800" b="1" dirty="0" smtClean="0">
                <a:solidFill>
                  <a:schemeClr val="bg1"/>
                </a:solidFill>
              </a:rPr>
              <a:t> з ними </a:t>
            </a:r>
            <a:r>
              <a:rPr lang="ru-RU" sz="2800" b="1" dirty="0" err="1" smtClean="0">
                <a:solidFill>
                  <a:schemeClr val="bg1"/>
                </a:solidFill>
              </a:rPr>
              <a:t>словосполучення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Повправляємось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утворювати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словосполучення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службовими</a:t>
            </a:r>
            <a:r>
              <a:rPr lang="ru-RU" sz="2800" b="1" dirty="0" smtClean="0">
                <a:solidFill>
                  <a:schemeClr val="bg1"/>
                </a:solidFill>
              </a:rPr>
              <a:t> словами.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45882</TotalTime>
  <Words>772</Words>
  <Application>Microsoft Office PowerPoint</Application>
  <PresentationFormat>Произвольный</PresentationFormat>
  <Paragraphs>114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3128</cp:revision>
  <dcterms:created xsi:type="dcterms:W3CDTF">2018-01-05T16:38:53Z</dcterms:created>
  <dcterms:modified xsi:type="dcterms:W3CDTF">2024-05-06T15:23:16Z</dcterms:modified>
</cp:coreProperties>
</file>