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1201" r:id="rId3"/>
    <p:sldId id="1232" r:id="rId4"/>
    <p:sldId id="1221" r:id="rId5"/>
    <p:sldId id="1223" r:id="rId6"/>
    <p:sldId id="1233" r:id="rId7"/>
    <p:sldId id="1194" r:id="rId8"/>
    <p:sldId id="1135" r:id="rId9"/>
    <p:sldId id="1230" r:id="rId10"/>
    <p:sldId id="1234" r:id="rId11"/>
    <p:sldId id="1235" r:id="rId12"/>
    <p:sldId id="794" r:id="rId13"/>
    <p:sldId id="1236" r:id="rId14"/>
    <p:sldId id="85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силь Цупа" initials="ВЦ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295FFF"/>
    <a:srgbClr val="E838BA"/>
    <a:srgbClr val="EF71CE"/>
    <a:srgbClr val="463EDE"/>
    <a:srgbClr val="322ADA"/>
    <a:srgbClr val="FF5050"/>
    <a:srgbClr val="F2B800"/>
    <a:srgbClr val="F6F9FC"/>
    <a:srgbClr val="F3F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6" autoAdjust="0"/>
    <p:restoredTop sz="94660"/>
  </p:normalViewPr>
  <p:slideViewPr>
    <p:cSldViewPr snapToGrid="0">
      <p:cViewPr varScale="1">
        <p:scale>
          <a:sx n="83" d="100"/>
          <a:sy n="83" d="100"/>
        </p:scale>
        <p:origin x="-546" y="-84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04.05.2024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321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2381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04.05.2024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04.05.2024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04.05.2024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04.05.2024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04.05.2024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04.05.2024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7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earningapps.org/watch?v=pgy3s5a0c23" TargetMode="External"/><Relationship Id="rId5" Type="http://schemas.microsoft.com/office/2007/relationships/hdphoto" Target="../media/hdphoto2.wdp"/><Relationship Id="rId4" Type="http://schemas.openxmlformats.org/officeDocument/2006/relationships/image" Target="../media/image18.pn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51611" y="4342686"/>
            <a:ext cx="9254352" cy="17366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Казка </a:t>
            </a:r>
            <a:r>
              <a:rPr lang="ru-RU" sz="4800" b="1" dirty="0">
                <a:solidFill>
                  <a:schemeClr val="bg1"/>
                </a:solidFill>
              </a:rPr>
              <a:t>«</a:t>
            </a:r>
            <a:r>
              <a:rPr lang="ru-RU" sz="4800" b="1" dirty="0" err="1">
                <a:solidFill>
                  <a:schemeClr val="bg1"/>
                </a:solidFill>
              </a:rPr>
              <a:t>Умій</a:t>
            </a:r>
            <a:r>
              <a:rPr lang="ru-RU" sz="4800" b="1" dirty="0">
                <a:solidFill>
                  <a:schemeClr val="bg1"/>
                </a:solidFill>
              </a:rPr>
              <a:t> </a:t>
            </a:r>
            <a:r>
              <a:rPr lang="ru-RU" sz="4800" b="1" dirty="0" err="1">
                <a:solidFill>
                  <a:schemeClr val="bg1"/>
                </a:solidFill>
              </a:rPr>
              <a:t>почекати</a:t>
            </a:r>
            <a:r>
              <a:rPr lang="ru-RU" sz="4800" b="1" dirty="0">
                <a:solidFill>
                  <a:schemeClr val="bg1"/>
                </a:solidFill>
              </a:rPr>
              <a:t>» </a:t>
            </a:r>
            <a:r>
              <a:rPr lang="ru-RU" sz="4800" b="1" dirty="0" err="1">
                <a:solidFill>
                  <a:schemeClr val="bg1"/>
                </a:solidFill>
              </a:rPr>
              <a:t>Костянтина</a:t>
            </a:r>
            <a:r>
              <a:rPr lang="ru-RU" sz="4800" b="1" dirty="0">
                <a:solidFill>
                  <a:schemeClr val="bg1"/>
                </a:solidFill>
              </a:rPr>
              <a:t> </a:t>
            </a:r>
            <a:r>
              <a:rPr lang="ru-RU" sz="4800" b="1" dirty="0" err="1">
                <a:solidFill>
                  <a:schemeClr val="bg1"/>
                </a:solidFill>
              </a:rPr>
              <a:t>Ушинського</a:t>
            </a:r>
            <a:endParaRPr lang="uk-UA" sz="4800" b="1" i="1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611" y="1206252"/>
            <a:ext cx="4770590" cy="2438539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602592" y="1206252"/>
            <a:ext cx="4103370" cy="20090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Навчання грамоти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Читання</a:t>
            </a:r>
          </a:p>
          <a:p>
            <a:pPr algn="ctr"/>
            <a:r>
              <a:rPr lang="uk-UA" sz="2800" b="1" dirty="0" err="1" smtClean="0">
                <a:solidFill>
                  <a:schemeClr val="bg1"/>
                </a:solidFill>
              </a:rPr>
              <a:t>Післябукварний</a:t>
            </a:r>
            <a:r>
              <a:rPr lang="uk-UA" sz="2800" b="1" dirty="0" smtClean="0">
                <a:solidFill>
                  <a:schemeClr val="bg1"/>
                </a:solidFill>
              </a:rPr>
              <a:t> період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Урок </a:t>
            </a:r>
            <a:r>
              <a:rPr lang="en-US" sz="2800" b="1" dirty="0" smtClean="0">
                <a:solidFill>
                  <a:schemeClr val="bg1"/>
                </a:solidFill>
              </a:rPr>
              <a:t>1</a:t>
            </a:r>
            <a:r>
              <a:rPr lang="uk-UA" sz="2800" b="1" dirty="0" smtClean="0">
                <a:solidFill>
                  <a:schemeClr val="bg1"/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9" y="1593516"/>
            <a:ext cx="3990894" cy="399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732536" y="451551"/>
            <a:ext cx="8732066" cy="81992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Запитання</a:t>
            </a:r>
            <a:r>
              <a:rPr lang="ru-RU" sz="4000" b="1" dirty="0" smtClean="0">
                <a:solidFill>
                  <a:schemeClr val="bg1"/>
                </a:solidFill>
              </a:rPr>
              <a:t> до </a:t>
            </a:r>
            <a:r>
              <a:rPr lang="ru-RU" sz="4000" b="1" dirty="0" err="1" smtClean="0">
                <a:solidFill>
                  <a:schemeClr val="bg1"/>
                </a:solidFill>
              </a:rPr>
              <a:t>уважного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читача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55232" y="1422067"/>
            <a:ext cx="6877588" cy="314993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dirty="0"/>
              <a:t>1. </a:t>
            </a:r>
            <a:r>
              <a:rPr lang="ru-RU" sz="2400" dirty="0"/>
              <a:t>Про кого </a:t>
            </a:r>
            <a:r>
              <a:rPr lang="ru-RU" sz="2400" dirty="0" err="1"/>
              <a:t>ця</a:t>
            </a:r>
            <a:r>
              <a:rPr lang="ru-RU" sz="2400" dirty="0"/>
              <a:t> </a:t>
            </a:r>
            <a:r>
              <a:rPr lang="ru-RU" sz="2400" dirty="0" err="1"/>
              <a:t>казка</a:t>
            </a:r>
            <a:r>
              <a:rPr lang="ru-RU" sz="2400" dirty="0"/>
              <a:t>?</a:t>
            </a:r>
          </a:p>
          <a:p>
            <a:r>
              <a:rPr lang="ru-RU" sz="2400" dirty="0" smtClean="0"/>
              <a:t>2. </a:t>
            </a:r>
            <a:r>
              <a:rPr lang="ru-RU" sz="2400" dirty="0" err="1" smtClean="0"/>
              <a:t>Який</a:t>
            </a:r>
            <a:r>
              <a:rPr lang="ru-RU" sz="2400" dirty="0" smtClean="0"/>
              <a:t> </a:t>
            </a:r>
            <a:r>
              <a:rPr lang="ru-RU" sz="2400" dirty="0" err="1"/>
              <a:t>настрій</a:t>
            </a:r>
            <a:r>
              <a:rPr lang="ru-RU" sz="2400" dirty="0"/>
              <a:t> </a:t>
            </a:r>
            <a:r>
              <a:rPr lang="ru-RU" sz="2400" dirty="0" err="1"/>
              <a:t>був</a:t>
            </a:r>
            <a:r>
              <a:rPr lang="ru-RU" sz="2400" dirty="0"/>
              <a:t> у </a:t>
            </a:r>
            <a:r>
              <a:rPr lang="ru-RU" sz="2400" dirty="0" smtClean="0"/>
              <a:t>тебе </a:t>
            </a:r>
            <a:r>
              <a:rPr lang="ru-RU" sz="2400" dirty="0"/>
              <a:t>на початку </a:t>
            </a:r>
            <a:r>
              <a:rPr lang="ru-RU" sz="2400" dirty="0" err="1"/>
              <a:t>казки</a:t>
            </a:r>
            <a:r>
              <a:rPr lang="ru-RU" sz="2400" dirty="0"/>
              <a:t> і </a:t>
            </a:r>
            <a:r>
              <a:rPr lang="ru-RU" sz="2400" dirty="0" err="1"/>
              <a:t>яким</a:t>
            </a:r>
            <a:r>
              <a:rPr lang="ru-RU" sz="2400" dirty="0"/>
              <a:t> </a:t>
            </a:r>
            <a:r>
              <a:rPr lang="ru-RU" sz="2400" dirty="0" err="1"/>
              <a:t>він</a:t>
            </a:r>
            <a:r>
              <a:rPr lang="ru-RU" sz="2400" dirty="0"/>
              <a:t> став у </a:t>
            </a:r>
            <a:r>
              <a:rPr lang="ru-RU" sz="2400" dirty="0" err="1"/>
              <a:t>кінці</a:t>
            </a:r>
            <a:r>
              <a:rPr lang="ru-RU" sz="2400" dirty="0"/>
              <a:t>? </a:t>
            </a:r>
            <a:r>
              <a:rPr lang="ru-RU" sz="2400" dirty="0" err="1"/>
              <a:t>Чому</a:t>
            </a:r>
            <a:r>
              <a:rPr lang="ru-RU" sz="2400" dirty="0"/>
              <a:t>?</a:t>
            </a:r>
          </a:p>
          <a:p>
            <a:r>
              <a:rPr lang="uk-UA" sz="2400" dirty="0" smtClean="0"/>
              <a:t>3. Скільки </a:t>
            </a:r>
            <a:r>
              <a:rPr lang="uk-UA" sz="2400" dirty="0"/>
              <a:t>разів не послухався півник сестричку?</a:t>
            </a:r>
          </a:p>
          <a:p>
            <a:r>
              <a:rPr lang="uk-UA" sz="2400" dirty="0"/>
              <a:t>2. Прочитай ту частину казки, яка відповідає малюнку.</a:t>
            </a:r>
          </a:p>
          <a:p>
            <a:r>
              <a:rPr lang="uk-UA" sz="2400" dirty="0"/>
              <a:t>3. Чи шкода тобі </a:t>
            </a:r>
            <a:r>
              <a:rPr lang="uk-UA" sz="2400" dirty="0" err="1" smtClean="0"/>
              <a:t>півника?Чи</a:t>
            </a:r>
            <a:r>
              <a:rPr lang="uk-UA" sz="2400" dirty="0" smtClean="0"/>
              <a:t> </a:t>
            </a:r>
            <a:r>
              <a:rPr lang="uk-UA" sz="2400" dirty="0"/>
              <a:t>хочеться тобі, щоб ця казка </a:t>
            </a:r>
            <a:r>
              <a:rPr lang="uk-UA" sz="2400" dirty="0" err="1"/>
              <a:t>мàла</a:t>
            </a:r>
            <a:r>
              <a:rPr lang="uk-UA" sz="2400" dirty="0"/>
              <a:t> інший кінець? Придумай його.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6086" t="3987" r="3162" b="6308"/>
          <a:stretch/>
        </p:blipFill>
        <p:spPr>
          <a:xfrm>
            <a:off x="5337810" y="4491990"/>
            <a:ext cx="4712316" cy="2148262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53734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88770" y="494529"/>
            <a:ext cx="8926831" cy="81992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Робота в </a:t>
            </a:r>
            <a:r>
              <a:rPr lang="ru-RU" sz="4000" b="1" dirty="0" err="1" smtClean="0">
                <a:solidFill>
                  <a:schemeClr val="bg1"/>
                </a:solidFill>
              </a:rPr>
              <a:t>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88758" y="2442973"/>
            <a:ext cx="138955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err="1" smtClean="0">
                <a:solidFill>
                  <a:schemeClr val="bg1"/>
                </a:solidFill>
              </a:rPr>
              <a:t>телдя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85946" y="2442973"/>
            <a:ext cx="121006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err="1" smtClean="0">
                <a:solidFill>
                  <a:schemeClr val="bg1"/>
                </a:solidFill>
              </a:rPr>
              <a:t>кшап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82662" y="2448796"/>
            <a:ext cx="115680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ваґа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88770" y="1396890"/>
            <a:ext cx="8926831" cy="830997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Впізнай назви птахів за анаграмами. Які з них перелітні? </a:t>
            </a: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Чому їх називають перелітними?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82661" y="2438803"/>
            <a:ext cx="1156806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ґава,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05653" y="2438803"/>
            <a:ext cx="1361226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Дятел,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85946" y="2454230"/>
            <a:ext cx="1210065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шпак,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3" name="Picture 2" descr="D:\Картинки до тестів\Людина\Руденька за партою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080" y="2285037"/>
            <a:ext cx="2463578" cy="3019873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088758" y="3096939"/>
            <a:ext cx="7278002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Склади питальне речення зі слів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52563" y="2448796"/>
            <a:ext cx="143066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err="1" smtClean="0">
                <a:solidFill>
                  <a:schemeClr val="bg1"/>
                </a:solidFill>
              </a:rPr>
              <a:t>лязузо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36849" y="2454230"/>
            <a:ext cx="1462095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зозуля,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931824" y="2458400"/>
            <a:ext cx="143493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err="1" smtClean="0">
                <a:solidFill>
                  <a:schemeClr val="bg1"/>
                </a:solidFill>
              </a:rPr>
              <a:t>лекале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31824" y="2442611"/>
            <a:ext cx="1434936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лелека.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05653" y="3804224"/>
            <a:ext cx="5466597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лелека, </a:t>
            </a:r>
            <a:r>
              <a:rPr lang="uk-UA" sz="2800" b="1" dirty="0" smtClean="0">
                <a:solidFill>
                  <a:schemeClr val="bg1"/>
                </a:solidFill>
              </a:rPr>
              <a:t>з вирію, Коли, прилітає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05653" y="3792626"/>
            <a:ext cx="5466597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Коли лелека прилітає з вирію?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Тварини\Лелека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281" y="4408562"/>
            <a:ext cx="2944479" cy="194651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55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  <p:bldP spid="27" grpId="0" animBg="1"/>
      <p:bldP spid="28" grpId="0" animBg="1"/>
      <p:bldP spid="29" grpId="0" animBg="1"/>
      <p:bldP spid="31" grpId="0" animBg="1"/>
      <p:bldP spid="33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43276" y="503849"/>
            <a:ext cx="8755124" cy="9537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Вправа «Мікрофон»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21429" y="1500253"/>
            <a:ext cx="5262603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 читали на 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уроці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 кого 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йшлося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вірші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Грицька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Бойка?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 кого 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йдеться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казці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Костянтина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Ушинського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Умій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почекати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 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спільного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цих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творах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Чого 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навчають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твори?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7258" r="4332" b="9742"/>
          <a:stretch/>
        </p:blipFill>
        <p:spPr>
          <a:xfrm>
            <a:off x="9095512" y="1625036"/>
            <a:ext cx="2830850" cy="341464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23" t="16747" r="29640"/>
          <a:stretch/>
        </p:blipFill>
        <p:spPr>
          <a:xfrm>
            <a:off x="276815" y="1608607"/>
            <a:ext cx="2489245" cy="3282398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2320291" y="5039683"/>
            <a:ext cx="7646670" cy="106393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Чи</a:t>
            </a:r>
            <a:r>
              <a:rPr lang="ru-RU" sz="2800" b="1" dirty="0"/>
              <a:t> </a:t>
            </a:r>
            <a:r>
              <a:rPr lang="ru-RU" sz="2800" b="1" dirty="0" err="1" smtClean="0"/>
              <a:t>траплялися</a:t>
            </a:r>
            <a:r>
              <a:rPr lang="ru-RU" sz="2800" b="1" dirty="0" smtClean="0"/>
              <a:t> </a:t>
            </a:r>
            <a:r>
              <a:rPr lang="ru-RU" sz="2800" b="1" dirty="0" smtClean="0"/>
              <a:t>з тобою </a:t>
            </a:r>
            <a:r>
              <a:rPr lang="ru-RU" sz="2800" b="1" dirty="0" err="1" smtClean="0"/>
              <a:t>випадки</a:t>
            </a:r>
            <a:r>
              <a:rPr lang="ru-RU" sz="2800" b="1" dirty="0" smtClean="0"/>
              <a:t>, </a:t>
            </a:r>
            <a:r>
              <a:rPr lang="ru-RU" sz="2800" b="1" dirty="0"/>
              <a:t>коли </a:t>
            </a:r>
            <a:r>
              <a:rPr lang="ru-RU" sz="2800" b="1" dirty="0" err="1"/>
              <a:t>нетерплячість</a:t>
            </a:r>
            <a:r>
              <a:rPr lang="ru-RU" sz="2800" b="1" dirty="0"/>
              <a:t> </a:t>
            </a:r>
            <a:r>
              <a:rPr lang="ru-RU" sz="2800" b="1" dirty="0" err="1"/>
              <a:t>призвела</a:t>
            </a:r>
            <a:r>
              <a:rPr lang="ru-RU" sz="2800" b="1" dirty="0"/>
              <a:t> до </a:t>
            </a:r>
            <a:r>
              <a:rPr lang="ru-RU" sz="2800" b="1" dirty="0" err="1"/>
              <a:t>поганих</a:t>
            </a:r>
            <a:r>
              <a:rPr lang="ru-RU" sz="2800" b="1" dirty="0"/>
              <a:t> </a:t>
            </a:r>
            <a:r>
              <a:rPr lang="ru-RU" sz="2800" b="1" dirty="0" err="1"/>
              <a:t>наслідків</a:t>
            </a:r>
            <a:r>
              <a:rPr lang="ru-RU" sz="28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70368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652526" y="494528"/>
            <a:ext cx="8732066" cy="78329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Емоції Палець\imag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3" t="1529" r="11770" b="2117"/>
          <a:stretch/>
        </p:blipFill>
        <p:spPr bwMode="auto">
          <a:xfrm>
            <a:off x="4949190" y="3187046"/>
            <a:ext cx="3055619" cy="3290667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000959" y="3196551"/>
            <a:ext cx="2823209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Я  </a:t>
            </a:r>
            <a:r>
              <a:rPr lang="ru-RU" sz="2400" b="1" dirty="0" err="1" smtClean="0"/>
              <a:t>чемно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спілкував</a:t>
            </a:r>
            <a:r>
              <a:rPr lang="ru-RU" sz="2400" b="1" dirty="0" smtClean="0"/>
              <a:t>/</a:t>
            </a:r>
            <a:r>
              <a:rPr lang="ru-RU" sz="2400" b="1" dirty="0" err="1" smtClean="0"/>
              <a:t>лася</a:t>
            </a:r>
            <a:r>
              <a:rPr lang="ru-RU" sz="2400" b="1" dirty="0" smtClean="0"/>
              <a:t>!</a:t>
            </a:r>
            <a:endParaRPr lang="uk-UA" sz="24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49190" y="2277150"/>
            <a:ext cx="3055620" cy="919401"/>
          </a:xfrm>
          <a:prstGeom prst="roundRect">
            <a:avLst/>
          </a:prstGeom>
          <a:solidFill>
            <a:srgbClr val="FF5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Я </a:t>
            </a:r>
            <a:r>
              <a:rPr lang="ru-RU" sz="2400" b="1" dirty="0" err="1" smtClean="0"/>
              <a:t>виконав</a:t>
            </a:r>
            <a:r>
              <a:rPr lang="ru-RU" sz="2400" b="1" dirty="0" smtClean="0"/>
              <a:t>/ла </a:t>
            </a:r>
            <a:r>
              <a:rPr lang="ru-RU" sz="2400" b="1" dirty="0" err="1" smtClean="0"/>
              <a:t>всі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завдання</a:t>
            </a:r>
            <a:r>
              <a:rPr lang="ru-RU" sz="2400" b="1" dirty="0" smtClean="0"/>
              <a:t>!</a:t>
            </a:r>
            <a:endParaRPr lang="uk-UA" sz="2400" b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67260" y="3187046"/>
            <a:ext cx="2816969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Я </a:t>
            </a:r>
            <a:r>
              <a:rPr lang="ru-RU" sz="2400" b="1" dirty="0" err="1" smtClean="0"/>
              <a:t>відповідав</a:t>
            </a:r>
            <a:r>
              <a:rPr lang="ru-RU" sz="2400" b="1" dirty="0" smtClean="0"/>
              <a:t>/ла </a:t>
            </a:r>
          </a:p>
          <a:p>
            <a:pPr algn="ctr"/>
            <a:r>
              <a:rPr lang="ru-RU" sz="2400" b="1" dirty="0" smtClean="0"/>
              <a:t>на </a:t>
            </a:r>
            <a:r>
              <a:rPr lang="ru-RU" sz="2400" b="1" dirty="0" err="1" smtClean="0"/>
              <a:t>запитання</a:t>
            </a:r>
            <a:r>
              <a:rPr lang="ru-RU" sz="2400" b="1" dirty="0" smtClean="0"/>
              <a:t>!</a:t>
            </a:r>
            <a:endParaRPr lang="uk-UA" sz="2400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67260" y="4527878"/>
            <a:ext cx="2371200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Я </a:t>
            </a:r>
            <a:r>
              <a:rPr lang="ru-RU" sz="2400" b="1" dirty="0" err="1" smtClean="0"/>
              <a:t>виразно</a:t>
            </a:r>
            <a:r>
              <a:rPr lang="ru-RU" sz="2400" b="1" dirty="0" smtClean="0"/>
              <a:t> читав/ла!</a:t>
            </a:r>
            <a:endParaRPr lang="uk-UA" sz="24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23480" y="4527879"/>
            <a:ext cx="2300687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Я </a:t>
            </a:r>
            <a:r>
              <a:rPr lang="ru-RU" sz="2400" b="1" dirty="0" err="1" smtClean="0"/>
              <a:t>уважно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слухав</a:t>
            </a:r>
            <a:r>
              <a:rPr lang="ru-RU" sz="2400" b="1" dirty="0" smtClean="0"/>
              <a:t>/ла!</a:t>
            </a:r>
            <a:endParaRPr lang="uk-UA" sz="24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52807" y="1277818"/>
            <a:ext cx="7914384" cy="91940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Подякуй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собі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за роботу на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уроці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.  </a:t>
            </a:r>
          </a:p>
          <a:p>
            <a:pPr algn="ctr"/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Загинай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пальчики й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промовляй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речення</a:t>
            </a:r>
            <a:endParaRPr lang="uk-UA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697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ети с помощью планшета с иконками образования Бесплатные векто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21" y="2515995"/>
            <a:ext cx="4530953" cy="395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/>
          <p:cNvSpPr/>
          <p:nvPr/>
        </p:nvSpPr>
        <p:spPr>
          <a:xfrm>
            <a:off x="1903564" y="407892"/>
            <a:ext cx="8811364" cy="7922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uk-UA" sz="4000" b="1" dirty="0">
                <a:solidFill>
                  <a:schemeClr val="bg1"/>
                </a:solidFill>
              </a:rPr>
              <a:t>Online </a:t>
            </a:r>
            <a:r>
              <a:rPr lang="uk-UA" altLang="uk-UA" sz="4000" b="1" dirty="0">
                <a:solidFill>
                  <a:schemeClr val="bg1"/>
                </a:solidFill>
              </a:rPr>
              <a:t>завдання</a:t>
            </a:r>
            <a:endParaRPr lang="en-US" altLang="uk-UA" sz="40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0166A2E-11B6-9924-13BC-3EA377A2E6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0"/>
          <a:stretch/>
        </p:blipFill>
        <p:spPr>
          <a:xfrm>
            <a:off x="9415902" y="1870364"/>
            <a:ext cx="2598052" cy="4538966"/>
          </a:xfrm>
          <a:prstGeom prst="rect">
            <a:avLst/>
          </a:prstGeom>
        </p:spPr>
      </p:pic>
      <p:pic>
        <p:nvPicPr>
          <p:cNvPr id="7" name="Рисунок 6">
            <a:hlinkClick r:id="rId6"/>
            <a:extLst>
              <a:ext uri="{FF2B5EF4-FFF2-40B4-BE49-F238E27FC236}">
                <a16:creationId xmlns:a16="http://schemas.microsoft.com/office/drawing/2014/main" xmlns="" id="{AE1BDFF9-2805-3F10-36E3-965C7681E7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97" t="13192" r="17996" b="19677"/>
          <a:stretch/>
        </p:blipFill>
        <p:spPr>
          <a:xfrm>
            <a:off x="285871" y="1727201"/>
            <a:ext cx="4265586" cy="4587906"/>
          </a:xfrm>
          <a:prstGeom prst="rect">
            <a:avLst/>
          </a:prstGeom>
        </p:spPr>
      </p:pic>
      <p:sp>
        <p:nvSpPr>
          <p:cNvPr id="15" name="Бульбашка прямої мови: прямокутна з округленими кутами 14">
            <a:extLst>
              <a:ext uri="{FF2B5EF4-FFF2-40B4-BE49-F238E27FC236}">
                <a16:creationId xmlns:a16="http://schemas.microsoft.com/office/drawing/2014/main" xmlns="" id="{40C535D8-E54A-66BB-B01B-D0A4914AA87E}"/>
              </a:ext>
            </a:extLst>
          </p:cNvPr>
          <p:cNvSpPr/>
          <p:nvPr/>
        </p:nvSpPr>
        <p:spPr>
          <a:xfrm>
            <a:off x="4972096" y="1339730"/>
            <a:ext cx="3912001" cy="1061268"/>
          </a:xfrm>
          <a:prstGeom prst="wedgeRoundRectCallout">
            <a:avLst>
              <a:gd name="adj1" fmla="val -7355"/>
              <a:gd name="adj2" fmla="val 74448"/>
              <a:gd name="adj3" fmla="val 16667"/>
            </a:avLst>
          </a:prstGeom>
          <a:solidFill>
            <a:srgbClr val="78B64E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Відскануй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-код або натисни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жовтий круг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24366" y="2219325"/>
            <a:ext cx="1209676" cy="120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618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26846" y="520190"/>
            <a:ext cx="8732066" cy="7942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76" y="1656222"/>
            <a:ext cx="3740750" cy="43578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97555" y="1836820"/>
            <a:ext cx="6322632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bg1"/>
                </a:solidFill>
              </a:rPr>
              <a:t>Сіли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рівно</a:t>
            </a:r>
            <a:r>
              <a:rPr lang="ru-RU" sz="3200" b="1" dirty="0">
                <a:solidFill>
                  <a:schemeClr val="bg1"/>
                </a:solidFill>
              </a:rPr>
              <a:t>, </a:t>
            </a:r>
            <a:r>
              <a:rPr lang="ru-RU" sz="3200" b="1" dirty="0" err="1">
                <a:solidFill>
                  <a:schemeClr val="bg1"/>
                </a:solidFill>
              </a:rPr>
              <a:t>озирнулись</a:t>
            </a:r>
            <a:r>
              <a:rPr lang="ru-RU" sz="3200" b="1" dirty="0">
                <a:solidFill>
                  <a:schemeClr val="bg1"/>
                </a:solidFill>
              </a:rPr>
              <a:t>,</a:t>
            </a:r>
            <a:endParaRPr lang="en-US" sz="3200" b="1" dirty="0">
              <a:solidFill>
                <a:schemeClr val="bg1"/>
              </a:solidFill>
            </a:endParaRPr>
          </a:p>
          <a:p>
            <a:pPr algn="ctr"/>
            <a:r>
              <a:rPr lang="ru-RU" sz="3200" b="1" dirty="0">
                <a:solidFill>
                  <a:schemeClr val="bg1"/>
                </a:solidFill>
              </a:rPr>
              <a:t>Один одному </a:t>
            </a:r>
            <a:r>
              <a:rPr lang="ru-RU" sz="3200" b="1" dirty="0" err="1">
                <a:solidFill>
                  <a:schemeClr val="bg1"/>
                </a:solidFill>
              </a:rPr>
              <a:t>всміхнулись</a:t>
            </a:r>
            <a:r>
              <a:rPr lang="ru-RU" sz="3200" b="1" dirty="0">
                <a:solidFill>
                  <a:schemeClr val="bg1"/>
                </a:solidFill>
              </a:rPr>
              <a:t>.</a:t>
            </a:r>
            <a:endParaRPr lang="en-US" sz="3200" b="1" dirty="0">
              <a:solidFill>
                <a:schemeClr val="bg1"/>
              </a:solidFill>
            </a:endParaRPr>
          </a:p>
          <a:p>
            <a:pPr algn="ctr"/>
            <a:r>
              <a:rPr lang="ru-RU" sz="3200" b="1" dirty="0" err="1">
                <a:solidFill>
                  <a:schemeClr val="bg1"/>
                </a:solidFill>
              </a:rPr>
              <a:t>Якщо</a:t>
            </a:r>
            <a:r>
              <a:rPr lang="ru-RU" sz="3200" b="1" dirty="0">
                <a:solidFill>
                  <a:schemeClr val="bg1"/>
                </a:solidFill>
              </a:rPr>
              <a:t> добре </a:t>
            </a:r>
            <a:r>
              <a:rPr lang="ru-RU" sz="3200" b="1" dirty="0" err="1">
                <a:solidFill>
                  <a:schemeClr val="bg1"/>
                </a:solidFill>
              </a:rPr>
              <a:t>працювати</a:t>
            </a:r>
            <a:r>
              <a:rPr lang="ru-RU" sz="3200" b="1" dirty="0">
                <a:solidFill>
                  <a:schemeClr val="bg1"/>
                </a:solidFill>
              </a:rPr>
              <a:t> –</a:t>
            </a:r>
            <a:endParaRPr lang="en-US" sz="3200" b="1" dirty="0">
              <a:solidFill>
                <a:schemeClr val="bg1"/>
              </a:solidFill>
            </a:endParaRPr>
          </a:p>
          <a:p>
            <a:pPr algn="ctr"/>
            <a:r>
              <a:rPr lang="ru-RU" sz="3200" b="1" dirty="0" err="1">
                <a:solidFill>
                  <a:schemeClr val="bg1"/>
                </a:solidFill>
              </a:rPr>
              <a:t>Вийдуть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гарні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результати</a:t>
            </a:r>
            <a:r>
              <a:rPr lang="ru-RU" sz="3200" b="1" dirty="0">
                <a:solidFill>
                  <a:schemeClr val="bg1"/>
                </a:solidFill>
              </a:rPr>
              <a:t>.</a:t>
            </a:r>
            <a:endParaRPr lang="en-US" sz="3200" b="1" dirty="0">
              <a:solidFill>
                <a:schemeClr val="bg1"/>
              </a:solidFill>
            </a:endParaRPr>
          </a:p>
          <a:p>
            <a:pPr algn="ctr"/>
            <a:r>
              <a:rPr lang="ru-RU" sz="3200" b="1" dirty="0" err="1">
                <a:solidFill>
                  <a:schemeClr val="bg1"/>
                </a:solidFill>
              </a:rPr>
              <a:t>Тож</a:t>
            </a:r>
            <a:r>
              <a:rPr lang="ru-RU" sz="3200" b="1" dirty="0">
                <a:solidFill>
                  <a:schemeClr val="bg1"/>
                </a:solidFill>
              </a:rPr>
              <a:t> не </a:t>
            </a:r>
            <a:r>
              <a:rPr lang="ru-RU" sz="3200" b="1" dirty="0" err="1">
                <a:solidFill>
                  <a:schemeClr val="bg1"/>
                </a:solidFill>
              </a:rPr>
              <a:t>гаємо</a:t>
            </a:r>
            <a:r>
              <a:rPr lang="ru-RU" sz="3200" b="1" dirty="0">
                <a:solidFill>
                  <a:schemeClr val="bg1"/>
                </a:solidFill>
              </a:rPr>
              <a:t> ми час,</a:t>
            </a:r>
            <a:endParaRPr lang="en-US" sz="3200" b="1" dirty="0">
              <a:solidFill>
                <a:schemeClr val="bg1"/>
              </a:solidFill>
            </a:endParaRPr>
          </a:p>
          <a:p>
            <a:pPr algn="ctr"/>
            <a:r>
              <a:rPr lang="ru-RU" sz="3200" b="1" dirty="0" err="1">
                <a:solidFill>
                  <a:schemeClr val="bg1"/>
                </a:solidFill>
              </a:rPr>
              <a:t>Бо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знання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чекають</a:t>
            </a:r>
            <a:r>
              <a:rPr lang="ru-RU" sz="3200" b="1" dirty="0">
                <a:solidFill>
                  <a:schemeClr val="bg1"/>
                </a:solidFill>
              </a:rPr>
              <a:t> нас!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64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652526" y="494528"/>
            <a:ext cx="8732066" cy="78329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Емоційне налаштування 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Емоції Палець\imag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3" t="1529" r="11770" b="2117"/>
          <a:stretch/>
        </p:blipFill>
        <p:spPr bwMode="auto">
          <a:xfrm>
            <a:off x="4949190" y="3187046"/>
            <a:ext cx="3055619" cy="3290667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000959" y="3415018"/>
            <a:ext cx="2823209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З тобою </a:t>
            </a:r>
            <a:r>
              <a:rPr lang="ru-RU" sz="2400" b="1" dirty="0" err="1" smtClean="0"/>
              <a:t>приємно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спілкуватися</a:t>
            </a:r>
            <a:r>
              <a:rPr lang="ru-RU" sz="2400" b="1" dirty="0" smtClean="0"/>
              <a:t>!</a:t>
            </a:r>
            <a:endParaRPr lang="uk-UA" sz="24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06629" y="2345730"/>
            <a:ext cx="3460631" cy="919401"/>
          </a:xfrm>
          <a:prstGeom prst="roundRect">
            <a:avLst/>
          </a:prstGeom>
          <a:solidFill>
            <a:srgbClr val="FF5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err="1"/>
              <a:t>Ти</a:t>
            </a:r>
            <a:r>
              <a:rPr lang="ru-RU" sz="2400" b="1" dirty="0"/>
              <a:t> </a:t>
            </a:r>
            <a:r>
              <a:rPr lang="ru-RU" sz="2400" b="1" dirty="0" err="1" smtClean="0"/>
              <a:t>вмієш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вирішувати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всі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завдання</a:t>
            </a:r>
            <a:r>
              <a:rPr lang="ru-RU" sz="2400" b="1" dirty="0" smtClean="0"/>
              <a:t>!</a:t>
            </a:r>
            <a:endParaRPr lang="uk-UA" sz="2400" b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67260" y="3353884"/>
            <a:ext cx="2816969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err="1"/>
              <a:t>Ти</a:t>
            </a:r>
            <a:r>
              <a:rPr lang="ru-RU" sz="2400" b="1" dirty="0"/>
              <a:t> </a:t>
            </a:r>
            <a:r>
              <a:rPr lang="ru-RU" sz="2400" b="1" dirty="0" err="1" smtClean="0"/>
              <a:t>працьовита</a:t>
            </a:r>
            <a:r>
              <a:rPr lang="ru-RU" sz="2400" b="1" dirty="0" smtClean="0"/>
              <a:t>/</a:t>
            </a:r>
            <a:r>
              <a:rPr lang="ru-RU" sz="2400" b="1" dirty="0" err="1" smtClean="0"/>
              <a:t>ий</a:t>
            </a:r>
            <a:r>
              <a:rPr lang="ru-RU" sz="2400" b="1" dirty="0" smtClean="0"/>
              <a:t>, </a:t>
            </a:r>
            <a:r>
              <a:rPr lang="ru-RU" sz="2400" b="1" dirty="0"/>
              <a:t>як </a:t>
            </a:r>
            <a:r>
              <a:rPr lang="ru-RU" sz="2400" b="1" dirty="0" err="1"/>
              <a:t>бджілка</a:t>
            </a:r>
            <a:r>
              <a:rPr lang="ru-RU" sz="2400" b="1" dirty="0"/>
              <a:t>!</a:t>
            </a:r>
            <a:endParaRPr lang="uk-UA" sz="2400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67260" y="4527878"/>
            <a:ext cx="2371200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Яка </a:t>
            </a:r>
            <a:r>
              <a:rPr lang="ru-RU" sz="2400" b="1" dirty="0"/>
              <a:t>у тебе </a:t>
            </a:r>
            <a:r>
              <a:rPr lang="ru-RU" sz="2400" b="1" dirty="0" err="1" smtClean="0"/>
              <a:t>гарна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зачіска</a:t>
            </a:r>
            <a:r>
              <a:rPr lang="ru-RU" sz="2400" b="1" dirty="0" smtClean="0"/>
              <a:t>!</a:t>
            </a:r>
            <a:endParaRPr lang="uk-UA" sz="24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23480" y="4527879"/>
            <a:ext cx="2300687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err="1"/>
              <a:t>Які</a:t>
            </a:r>
            <a:r>
              <a:rPr lang="ru-RU" sz="2400" b="1" dirty="0"/>
              <a:t> у тебе </a:t>
            </a:r>
            <a:r>
              <a:rPr lang="ru-RU" sz="2400" b="1" dirty="0" err="1"/>
              <a:t>красиві</a:t>
            </a:r>
            <a:r>
              <a:rPr lang="ru-RU" sz="2400" b="1" dirty="0"/>
              <a:t> </a:t>
            </a:r>
            <a:r>
              <a:rPr lang="ru-RU" sz="2400" b="1" dirty="0" err="1"/>
              <a:t>очі</a:t>
            </a:r>
            <a:r>
              <a:rPr lang="ru-RU" sz="2400" b="1" dirty="0"/>
              <a:t>!</a:t>
            </a:r>
            <a:endParaRPr lang="uk-UA" sz="2400" b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52526" y="1222019"/>
            <a:ext cx="8732066" cy="112371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Всім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приємно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отримувати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компліменти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. А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чи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вмієш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ти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їх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висловлювати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? </a:t>
            </a:r>
            <a:endParaRPr lang="ru-RU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Уяви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що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кожний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пальчик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на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твоїй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долоньці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–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це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твої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рідні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друзі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Загинай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пальчик і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вітай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їх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такими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словами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uk-UA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226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527328" y="514712"/>
            <a:ext cx="9085864" cy="87132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uk-UA" sz="4000" b="1" dirty="0">
                <a:solidFill>
                  <a:schemeClr val="bg1"/>
                </a:solidFill>
              </a:rPr>
              <a:t>Робота зі скоромовкою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D9F4608-7AD8-4B8E-AC44-2CFDDE2B7A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2912" r="13329" b="11505"/>
          <a:stretch/>
        </p:blipFill>
        <p:spPr>
          <a:xfrm flipH="1">
            <a:off x="578638" y="1539001"/>
            <a:ext cx="2125259" cy="4316850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xmlns="" id="{82EE71A2-5B11-4F4E-AE96-039F9C5E3212}"/>
              </a:ext>
            </a:extLst>
          </p:cNvPr>
          <p:cNvSpPr/>
          <p:nvPr/>
        </p:nvSpPr>
        <p:spPr>
          <a:xfrm>
            <a:off x="3215594" y="1539001"/>
            <a:ext cx="5882686" cy="142136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err="1"/>
              <a:t>Стриб-стриб-стриб</a:t>
            </a:r>
            <a:r>
              <a:rPr lang="uk-UA" sz="2800" b="1" dirty="0"/>
              <a:t> —</a:t>
            </a:r>
          </a:p>
          <a:p>
            <a:pPr algn="ctr"/>
            <a:r>
              <a:rPr lang="uk-UA" sz="2800" b="1" dirty="0"/>
              <a:t> підстрибує по стерні рідня: </a:t>
            </a:r>
            <a:endParaRPr lang="uk-UA" sz="2800" b="1" dirty="0" smtClean="0"/>
          </a:p>
          <a:p>
            <a:pPr algn="ctr"/>
            <a:r>
              <a:rPr lang="uk-UA" sz="2800" b="1" dirty="0" smtClean="0"/>
              <a:t>перепілка</a:t>
            </a:r>
            <a:r>
              <a:rPr lang="uk-UA" sz="2800" b="1" dirty="0"/>
              <a:t>, перепел, перепеленя.</a:t>
            </a:r>
          </a:p>
        </p:txBody>
      </p:sp>
      <p:pic>
        <p:nvPicPr>
          <p:cNvPr id="2050" name="Picture 2" descr="Гімалайська перепілка — Вікіпедія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r="-273" b="11108"/>
          <a:stretch/>
        </p:blipFill>
        <p:spPr bwMode="auto">
          <a:xfrm>
            <a:off x="2906142" y="3088909"/>
            <a:ext cx="4959948" cy="2883690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Продаж перепелів, перепелят — купити перепелів, перепелят гуртом (оптом) —  Agro-Ukrain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7" t="23605" r="5322" b="25373"/>
          <a:stretch/>
        </p:blipFill>
        <p:spPr bwMode="auto">
          <a:xfrm>
            <a:off x="6651518" y="4906910"/>
            <a:ext cx="1332000" cy="972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кутник: округлені кути 6">
            <a:extLst>
              <a:ext uri="{FF2B5EF4-FFF2-40B4-BE49-F238E27FC236}">
                <a16:creationId xmlns:a16="http://schemas.microsoft.com/office/drawing/2014/main" xmlns="" id="{82EE71A2-5B11-4F4E-AE96-039F9C5E3212}"/>
              </a:ext>
            </a:extLst>
          </p:cNvPr>
          <p:cNvSpPr/>
          <p:nvPr/>
        </p:nvSpPr>
        <p:spPr>
          <a:xfrm>
            <a:off x="8149562" y="3110766"/>
            <a:ext cx="3461822" cy="1197341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До якої групи тварин відноситься перепелина сім’я? 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Прямокутник: округлені кути 6">
            <a:extLst>
              <a:ext uri="{FF2B5EF4-FFF2-40B4-BE49-F238E27FC236}">
                <a16:creationId xmlns:a16="http://schemas.microsoft.com/office/drawing/2014/main" xmlns="" id="{82EE71A2-5B11-4F4E-AE96-039F9C5E3212}"/>
              </a:ext>
            </a:extLst>
          </p:cNvPr>
          <p:cNvSpPr/>
          <p:nvPr/>
        </p:nvSpPr>
        <p:spPr>
          <a:xfrm>
            <a:off x="8182384" y="4438908"/>
            <a:ext cx="3429000" cy="1596131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Перепілка – невеличка польова перелітна пташка куроподібного роду птахів.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252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15019" t="7255" r="14549" b="6785"/>
          <a:stretch/>
        </p:blipFill>
        <p:spPr>
          <a:xfrm>
            <a:off x="1820025" y="3443429"/>
            <a:ext cx="1983876" cy="2421299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648575" y="405926"/>
            <a:ext cx="8732066" cy="95424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Відгадай </a:t>
            </a:r>
            <a:r>
              <a:rPr lang="uk-UA" sz="4000" b="1" dirty="0" smtClean="0">
                <a:solidFill>
                  <a:schemeClr val="bg1"/>
                </a:solidFill>
              </a:rPr>
              <a:t>загадки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48373" y="1424546"/>
            <a:ext cx="4023764" cy="1736646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Ходить птаха по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подвір’ю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Гребінець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борідка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пір’я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А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якщо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сіда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в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гніздечко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–</a:t>
            </a:r>
          </a:p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Нам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несе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вона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яєчко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40290" y="3253294"/>
            <a:ext cx="1531847" cy="646986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курка </a:t>
            </a:r>
          </a:p>
        </p:txBody>
      </p:sp>
      <p:pic>
        <p:nvPicPr>
          <p:cNvPr id="10" name="Picture 2" descr="ᐈ Півень у світогляді українців | Discover.in.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653" y="3443429"/>
            <a:ext cx="2291370" cy="2639509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758653" y="1499905"/>
            <a:ext cx="3621988" cy="1736646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 Першим </a:t>
            </a:r>
            <a:r>
              <a:rPr lang="ru-RU" sz="2400" b="1" dirty="0" err="1">
                <a:solidFill>
                  <a:srgbClr val="0070C0"/>
                </a:solidFill>
              </a:rPr>
              <a:t>прокидається</a:t>
            </a:r>
            <a:r>
              <a:rPr lang="ru-RU" sz="2400" b="1" dirty="0">
                <a:solidFill>
                  <a:srgbClr val="0070C0"/>
                </a:solidFill>
              </a:rPr>
              <a:t>,</a:t>
            </a:r>
          </a:p>
          <a:p>
            <a:r>
              <a:rPr lang="ru-RU" sz="2400" b="1" dirty="0" err="1">
                <a:solidFill>
                  <a:srgbClr val="0070C0"/>
                </a:solidFill>
              </a:rPr>
              <a:t>Із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сонечком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вітається</a:t>
            </a:r>
            <a:r>
              <a:rPr lang="ru-RU" sz="2400" b="1" dirty="0">
                <a:solidFill>
                  <a:srgbClr val="0070C0"/>
                </a:solidFill>
              </a:rPr>
              <a:t>.</a:t>
            </a:r>
          </a:p>
          <a:p>
            <a:r>
              <a:rPr lang="ru-RU" sz="2400" b="1" dirty="0">
                <a:solidFill>
                  <a:srgbClr val="0070C0"/>
                </a:solidFill>
              </a:rPr>
              <a:t>Ген, аж на </a:t>
            </a:r>
            <a:r>
              <a:rPr lang="ru-RU" sz="2400" b="1" dirty="0" err="1">
                <a:solidFill>
                  <a:srgbClr val="0070C0"/>
                </a:solidFill>
              </a:rPr>
              <a:t>сусідні</a:t>
            </a:r>
            <a:r>
              <a:rPr lang="ru-RU" sz="2400" b="1" dirty="0">
                <a:solidFill>
                  <a:srgbClr val="0070C0"/>
                </a:solidFill>
              </a:rPr>
              <a:t> села</a:t>
            </a:r>
          </a:p>
          <a:p>
            <a:r>
              <a:rPr lang="ru-RU" sz="2400" b="1" dirty="0">
                <a:solidFill>
                  <a:srgbClr val="0070C0"/>
                </a:solidFill>
              </a:rPr>
              <a:t>Лине </a:t>
            </a:r>
            <a:r>
              <a:rPr lang="ru-RU" sz="2400" b="1" dirty="0" err="1">
                <a:solidFill>
                  <a:srgbClr val="0070C0"/>
                </a:solidFill>
              </a:rPr>
              <a:t>пісенька</a:t>
            </a:r>
            <a:r>
              <a:rPr lang="ru-RU" sz="2400" b="1" dirty="0">
                <a:solidFill>
                  <a:srgbClr val="0070C0"/>
                </a:solidFill>
              </a:rPr>
              <a:t> весела.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225006" y="3337106"/>
            <a:ext cx="1656354" cy="646986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err="1">
                <a:solidFill>
                  <a:srgbClr val="0070C0"/>
                </a:solidFill>
              </a:rPr>
              <a:t>півник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7769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817109" y="582906"/>
            <a:ext cx="8756193" cy="8115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754141"/>
            <a:ext cx="3846560" cy="384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20540" y="2108471"/>
            <a:ext cx="6252762" cy="296251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 на </a:t>
            </a:r>
            <a:r>
              <a:rPr lang="uk-UA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уроці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читання ми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попрацюємо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казкою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Костянтина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Ушинського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Умій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почекати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 </a:t>
            </a:r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Дізнаємось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 те,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буває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тими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хто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прислухається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порад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до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чого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приводить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нетерплячість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5916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4100" y="480427"/>
            <a:ext cx="10011138" cy="94548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Прочитай </a:t>
            </a:r>
            <a:r>
              <a:rPr lang="ru-RU" sz="3600" b="1" dirty="0" err="1">
                <a:solidFill>
                  <a:schemeClr val="bg1"/>
                </a:solidFill>
              </a:rPr>
              <a:t>вірш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</a:rPr>
              <a:t>Грицька</a:t>
            </a:r>
            <a:r>
              <a:rPr lang="ru-RU" sz="3600" b="1" dirty="0" smtClean="0">
                <a:solidFill>
                  <a:schemeClr val="bg1"/>
                </a:solidFill>
              </a:rPr>
              <a:t> Бойка «</a:t>
            </a:r>
            <a:r>
              <a:rPr lang="ru-RU" sz="3600" b="1" dirty="0" err="1" smtClean="0">
                <a:solidFill>
                  <a:schemeClr val="bg1"/>
                </a:solidFill>
              </a:rPr>
              <a:t>Нетерплячий</a:t>
            </a:r>
            <a:r>
              <a:rPr lang="ru-RU" sz="3600" b="1" dirty="0" smtClean="0">
                <a:solidFill>
                  <a:schemeClr val="bg1"/>
                </a:solidFill>
              </a:rPr>
              <a:t>»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1425908"/>
            <a:ext cx="2017184" cy="212594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64582" y="1886113"/>
            <a:ext cx="4661899" cy="312815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Чому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цуцик у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муці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  <a:p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Він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хотів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спекти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млинці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Та собача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вдача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дуже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нетерпляча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лиш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розбовтав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тісто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—</a:t>
            </a:r>
          </a:p>
          <a:p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з’їв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його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все чисто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!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Детскую собаки для детей (61 фото) - картинки sobakovod.clu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765" y="4425206"/>
            <a:ext cx="1946849" cy="21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6389371" y="1626160"/>
            <a:ext cx="4229099" cy="8627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Як </a:t>
            </a:r>
            <a:r>
              <a:rPr lang="ru-RU" sz="2400" dirty="0" err="1"/>
              <a:t>т</a:t>
            </a:r>
            <a:r>
              <a:rPr lang="ru-RU" sz="2400" dirty="0" err="1" smtClean="0"/>
              <a:t>и</a:t>
            </a:r>
            <a:r>
              <a:rPr lang="ru-RU" sz="2400" dirty="0" smtClean="0"/>
              <a:t> </a:t>
            </a:r>
            <a:r>
              <a:rPr lang="ru-RU" sz="2400" dirty="0" err="1" smtClean="0"/>
              <a:t>розумієш</a:t>
            </a:r>
            <a:r>
              <a:rPr lang="ru-RU" sz="2400" dirty="0" smtClean="0"/>
              <a:t> </a:t>
            </a:r>
            <a:r>
              <a:rPr lang="ru-RU" sz="2400" dirty="0" err="1"/>
              <a:t>значення</a:t>
            </a:r>
            <a:r>
              <a:rPr lang="ru-RU" sz="2400" dirty="0"/>
              <a:t> </a:t>
            </a:r>
            <a:r>
              <a:rPr lang="ru-RU" sz="2400" dirty="0" err="1"/>
              <a:t>слів</a:t>
            </a:r>
            <a:r>
              <a:rPr lang="ru-RU" sz="2400" dirty="0"/>
              <a:t> </a:t>
            </a:r>
            <a:r>
              <a:rPr lang="ru-RU" sz="2400" i="1" dirty="0" err="1">
                <a:solidFill>
                  <a:srgbClr val="FFFF00"/>
                </a:solidFill>
              </a:rPr>
              <a:t>нетерпляча</a:t>
            </a:r>
            <a:r>
              <a:rPr lang="ru-RU" sz="2400" i="1" dirty="0">
                <a:solidFill>
                  <a:srgbClr val="FFFF00"/>
                </a:solidFill>
              </a:rPr>
              <a:t> </a:t>
            </a:r>
            <a:r>
              <a:rPr lang="ru-RU" sz="2400" i="1" dirty="0" err="1">
                <a:solidFill>
                  <a:srgbClr val="FFFF00"/>
                </a:solidFill>
              </a:rPr>
              <a:t>вдача</a:t>
            </a:r>
            <a:r>
              <a:rPr lang="ru-RU" sz="2400" dirty="0"/>
              <a:t>?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275071" y="2592736"/>
            <a:ext cx="5163087" cy="167065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54013" indent="-354013">
              <a:buAutoNum type="arabicPeriod"/>
            </a:pPr>
            <a:r>
              <a:rPr lang="ru-RU" sz="2400" dirty="0"/>
              <a:t>Про кого розповідається у </a:t>
            </a:r>
            <a:r>
              <a:rPr lang="ru-RU" sz="2400" dirty="0" err="1"/>
              <a:t>вірші</a:t>
            </a:r>
            <a:r>
              <a:rPr lang="ru-RU" sz="2400" dirty="0"/>
              <a:t>?</a:t>
            </a:r>
          </a:p>
          <a:p>
            <a:pPr marL="354013" indent="-354013">
              <a:buAutoNum type="arabicPeriod"/>
            </a:pPr>
            <a:r>
              <a:rPr lang="ru-RU" sz="2400" dirty="0"/>
              <a:t>У </a:t>
            </a:r>
            <a:r>
              <a:rPr lang="ru-RU" sz="2400" dirty="0" err="1"/>
              <a:t>чому</a:t>
            </a:r>
            <a:r>
              <a:rPr lang="ru-RU" sz="2400" dirty="0"/>
              <a:t> </a:t>
            </a:r>
            <a:r>
              <a:rPr lang="ru-RU" sz="2400" dirty="0" err="1"/>
              <a:t>виявилася</a:t>
            </a:r>
            <a:r>
              <a:rPr lang="ru-RU" sz="2400" dirty="0"/>
              <a:t> </a:t>
            </a:r>
            <a:r>
              <a:rPr lang="ru-RU" sz="2400" dirty="0" err="1"/>
              <a:t>цуцикова</a:t>
            </a:r>
            <a:r>
              <a:rPr lang="ru-RU" sz="2400" dirty="0"/>
              <a:t> </a:t>
            </a:r>
            <a:r>
              <a:rPr lang="ru-RU" sz="2400" dirty="0" err="1"/>
              <a:t>нетерплячість</a:t>
            </a:r>
            <a:r>
              <a:rPr lang="ru-RU" sz="2400" dirty="0"/>
              <a:t>?</a:t>
            </a:r>
          </a:p>
          <a:p>
            <a:pPr marL="354013" indent="-354013">
              <a:buAutoNum type="arabicPeriod"/>
            </a:pPr>
            <a:r>
              <a:rPr lang="ru-RU" sz="2400" dirty="0"/>
              <a:t>Чому автор так назвав </a:t>
            </a:r>
            <a:r>
              <a:rPr lang="ru-RU" sz="2400" dirty="0" err="1"/>
              <a:t>свій</a:t>
            </a:r>
            <a:r>
              <a:rPr lang="ru-RU" sz="2400" dirty="0"/>
              <a:t> </a:t>
            </a:r>
            <a:r>
              <a:rPr lang="ru-RU" sz="2400" dirty="0" err="1"/>
              <a:t>вірш</a:t>
            </a:r>
            <a:r>
              <a:rPr lang="ru-RU" sz="2400" dirty="0"/>
              <a:t>?</a:t>
            </a: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8010" y="5920740"/>
            <a:ext cx="1046090" cy="9372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4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114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404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68730" y="494529"/>
            <a:ext cx="9555480" cy="7513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Костянтин </a:t>
            </a:r>
            <a:r>
              <a:rPr lang="uk-UA" sz="4000" b="1" dirty="0" smtClean="0"/>
              <a:t>Ушинський. Умій почекати.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8640" y="1234440"/>
            <a:ext cx="10904220" cy="526297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    Жили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собі брат і сестра — Півник і Курочка.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    Побіг Півник у садок та й почав клювати </a:t>
            </a:r>
            <a:r>
              <a:rPr lang="uk-UA" sz="2800" b="1" dirty="0" err="1">
                <a:solidFill>
                  <a:schemeClr val="accent2">
                    <a:lumMod val="75000"/>
                  </a:schemeClr>
                </a:solidFill>
              </a:rPr>
              <a:t>зеленісіньку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смородину. А Курочка й каже йому: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    — Не їж, Півнику! Почекай, поки смородина достигне.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    Півник не послухався. Клював і клював, поки наклювався так, що насилу додому дійшов.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    — Ох! — кричить Півник. — Лишенько моє! Боляче мені, сестричко, боляче!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    Напоїла Курочка Півника м’ятою, приклала грілку, — і пройшло.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    Видужав Півник, пішов у поле. Бігав, стрибав, </a:t>
            </a:r>
            <a:r>
              <a:rPr lang="uk-UA" sz="2800" b="1" dirty="0" err="1">
                <a:solidFill>
                  <a:schemeClr val="accent2">
                    <a:lumMod val="75000"/>
                  </a:schemeClr>
                </a:solidFill>
              </a:rPr>
              <a:t>зігрівся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, спітнів і побіг до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ручаю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пити холодну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воду. А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Курочка йому гукає: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           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— Не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пий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, братику,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почекай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поки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прохолонеш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!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8010" y="5920740"/>
            <a:ext cx="1386450" cy="9372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4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114-115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99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57200" y="1245870"/>
            <a:ext cx="11208922" cy="48320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     Не послухався Півник, напився холодної води, — і тут почала його трусити лихоманка. Насилу Курочка Півника додому довела.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    Побігла Курочка до лікаря. Прописав лікар Півникові гірких ліків. Довго пролежав Півник у ліжку.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    Поки хворів, уже й зима настала. Видужав Півник і бачить, що річка льодом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укрилася. Схотілося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Півникові на ковзанах поковзатись.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    А Курочка й каже йому: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    — Ой, почекай, Півнику! Дай річці зовсім замерзнути. Тепер ще лід дуже тонкий, втопишся.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Не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послухався Півник сестри. Покотився по льоду. Лід проломився, а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Півник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— шубовсть у воду! Тільки того Півника й бачили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uk-UA" sz="28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uk-UA" sz="32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68730" y="494529"/>
            <a:ext cx="9555480" cy="7513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Костянтин </a:t>
            </a:r>
            <a:r>
              <a:rPr lang="uk-UA" sz="4000" b="1" dirty="0" smtClean="0"/>
              <a:t>Ушинський. Умій почекати.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8010" y="5920740"/>
            <a:ext cx="1386450" cy="9372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4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114-115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645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54774</TotalTime>
  <Words>783</Words>
  <Application>Microsoft Office PowerPoint</Application>
  <PresentationFormat>Произвольный</PresentationFormat>
  <Paragraphs>117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3643</cp:revision>
  <dcterms:created xsi:type="dcterms:W3CDTF">2018-01-05T16:38:53Z</dcterms:created>
  <dcterms:modified xsi:type="dcterms:W3CDTF">2024-05-04T15:06:05Z</dcterms:modified>
</cp:coreProperties>
</file>