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867" r:id="rId3"/>
    <p:sldId id="1871" r:id="rId4"/>
    <p:sldId id="1634" r:id="rId5"/>
    <p:sldId id="1866" r:id="rId6"/>
    <p:sldId id="1872" r:id="rId7"/>
    <p:sldId id="1861" r:id="rId8"/>
    <p:sldId id="1750" r:id="rId9"/>
    <p:sldId id="1838" r:id="rId10"/>
    <p:sldId id="1431" r:id="rId11"/>
    <p:sldId id="1688" r:id="rId12"/>
    <p:sldId id="1846" r:id="rId13"/>
    <p:sldId id="1870" r:id="rId14"/>
    <p:sldId id="1841" r:id="rId15"/>
    <p:sldId id="1868" r:id="rId16"/>
    <p:sldId id="1869" r:id="rId17"/>
    <p:sldId id="1873" r:id="rId18"/>
    <p:sldId id="1440" r:id="rId19"/>
    <p:sldId id="1804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67"/>
            <p14:sldId id="1871"/>
            <p14:sldId id="1634"/>
            <p14:sldId id="1866"/>
            <p14:sldId id="1872"/>
            <p14:sldId id="1861"/>
            <p14:sldId id="1750"/>
            <p14:sldId id="1838"/>
            <p14:sldId id="1431"/>
            <p14:sldId id="1688"/>
            <p14:sldId id="1846"/>
            <p14:sldId id="1870"/>
            <p14:sldId id="1841"/>
            <p14:sldId id="1868"/>
            <p14:sldId id="1869"/>
            <p14:sldId id="1873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1FF"/>
    <a:srgbClr val="FFB7FF"/>
    <a:srgbClr val="FF3300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10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12.wdp"/><Relationship Id="rId2" Type="http://schemas.openxmlformats.org/officeDocument/2006/relationships/hyperlink" Target="https://learningapps.org/watch?v=p3r2qs08a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microsoft.com/office/2007/relationships/hdphoto" Target="../media/hdphoto1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wordwall.net/uk/embed/58d251aff3d64ae1b89448764407691d?themeId=59&amp;templateId=35&amp;fontStackId=0" TargetMode="Externa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04257" y="4829821"/>
            <a:ext cx="9318172" cy="91940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Обчислення </a:t>
            </a:r>
            <a:r>
              <a:rPr lang="uk-UA" sz="4800" b="1" dirty="0">
                <a:solidFill>
                  <a:schemeClr val="bg1"/>
                </a:solidFill>
              </a:rPr>
              <a:t>на основі </a:t>
            </a:r>
            <a:r>
              <a:rPr lang="uk-UA" sz="4800" b="1" dirty="0" smtClean="0">
                <a:solidFill>
                  <a:schemeClr val="bg1"/>
                </a:solidFill>
              </a:rPr>
              <a:t>нумерації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3" y="1350246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2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" b="811"/>
          <a:stretch/>
        </p:blipFill>
        <p:spPr bwMode="auto">
          <a:xfrm>
            <a:off x="1447799" y="1437513"/>
            <a:ext cx="2952792" cy="28079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0457" y="614271"/>
            <a:ext cx="9327981" cy="779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194" y="1810374"/>
            <a:ext cx="54620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обчислювати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вирази. Складати </a:t>
            </a:r>
            <a:r>
              <a:rPr lang="uk-UA" sz="3200" b="1" dirty="0">
                <a:solidFill>
                  <a:schemeClr val="bg1"/>
                </a:solidFill>
              </a:rPr>
              <a:t>та розв'язувати </a:t>
            </a:r>
            <a:r>
              <a:rPr lang="uk-UA" sz="3200" b="1" dirty="0" smtClean="0">
                <a:solidFill>
                  <a:schemeClr val="bg1"/>
                </a:solidFill>
              </a:rPr>
              <a:t>задачі </a:t>
            </a:r>
            <a:r>
              <a:rPr lang="uk-UA" sz="3200" b="1" dirty="0">
                <a:solidFill>
                  <a:schemeClr val="bg1"/>
                </a:solidFill>
              </a:rPr>
              <a:t>за частиною </a:t>
            </a:r>
            <a:r>
              <a:rPr lang="uk-UA" sz="3200" b="1" dirty="0" smtClean="0">
                <a:solidFill>
                  <a:schemeClr val="bg1"/>
                </a:solidFill>
              </a:rPr>
              <a:t>умови. Будувати відрізок.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105147" y="476895"/>
            <a:ext cx="8732066" cy="785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737485" y="326219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C671419-680D-5523-5E13-85318F66A6EC}"/>
              </a:ext>
            </a:extLst>
          </p:cNvPr>
          <p:cNvSpPr/>
          <p:nvPr/>
        </p:nvSpPr>
        <p:spPr>
          <a:xfrm>
            <a:off x="527050" y="1565258"/>
            <a:ext cx="2481942" cy="11020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</a:t>
            </a:r>
            <a:r>
              <a:rPr lang="en-US" sz="2400" b="1" dirty="0" smtClean="0">
                <a:solidFill>
                  <a:srgbClr val="7030A0"/>
                </a:solidFill>
              </a:rPr>
              <a:t>’</a:t>
            </a:r>
            <a:r>
              <a:rPr lang="uk-UA" sz="2400" b="1" dirty="0" smtClean="0">
                <a:solidFill>
                  <a:srgbClr val="7030A0"/>
                </a:solidFill>
              </a:rPr>
              <a:t>єднай лінією кожен вираз і його значення.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3298371" y="1447286"/>
            <a:ext cx="1964188" cy="3690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+ 4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– 7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– 3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+ 1 </a:t>
            </a:r>
            <a:endParaRPr lang="x-none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8394223" y="1447287"/>
            <a:ext cx="327526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+ 5 – 1 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+ 30 – 10 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40 – 0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10 + 1 </a:t>
            </a:r>
            <a:endParaRPr lang="x-none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6331938" y="1447286"/>
            <a:ext cx="118217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62559" y="2021470"/>
            <a:ext cx="1069379" cy="127093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/>
          <p:nvPr/>
        </p:nvCxnSpPr>
        <p:spPr>
          <a:xfrm>
            <a:off x="5272832" y="2928257"/>
            <a:ext cx="1059106" cy="241662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 flipV="1">
            <a:off x="5272832" y="2209800"/>
            <a:ext cx="1059106" cy="161108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V="1">
            <a:off x="5181605" y="4272619"/>
            <a:ext cx="1150333" cy="576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 flipH="1">
            <a:off x="7481455" y="2116293"/>
            <a:ext cx="912768" cy="10610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 flipV="1">
            <a:off x="7514112" y="2209800"/>
            <a:ext cx="880111" cy="80554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 flipH="1">
            <a:off x="7514112" y="3882660"/>
            <a:ext cx="880111" cy="146222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 flipH="1" flipV="1">
            <a:off x="7481455" y="4236872"/>
            <a:ext cx="912768" cy="5092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65721" y="494528"/>
            <a:ext cx="8732066" cy="72819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Полічи зернятка кожного виду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8DB04D-FD5D-0DB1-44C8-ABB0C34BF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4876" y="1747810"/>
            <a:ext cx="2915255" cy="310823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A0AE01-0385-3960-055A-F19381926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25" r="5704"/>
          <a:stretch/>
        </p:blipFill>
        <p:spPr>
          <a:xfrm>
            <a:off x="2993570" y="1747811"/>
            <a:ext cx="2730429" cy="309451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690CF1B8-6092-A54B-3C1A-36F2A2043B2F}"/>
              </a:ext>
            </a:extLst>
          </p:cNvPr>
          <p:cNvSpPr/>
          <p:nvPr/>
        </p:nvSpPr>
        <p:spPr>
          <a:xfrm>
            <a:off x="2417591" y="1222724"/>
            <a:ext cx="7805523" cy="5250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Ховрашок перелічує запаси зерняток у своїй нірці. Допоможи йому.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B70D37B-DDE0-7142-1A16-6B40A2F930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275" b="-52"/>
          <a:stretch/>
        </p:blipFill>
        <p:spPr>
          <a:xfrm>
            <a:off x="5889171" y="1767866"/>
            <a:ext cx="2928827" cy="309791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xmlns="" id="{11822461-4E13-19A6-1C6F-E9BE59ABF285}"/>
              </a:ext>
            </a:extLst>
          </p:cNvPr>
          <p:cNvSpPr/>
          <p:nvPr/>
        </p:nvSpPr>
        <p:spPr>
          <a:xfrm>
            <a:off x="3509137" y="3266881"/>
            <a:ext cx="1705085" cy="956571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22">
            <a:extLst>
              <a:ext uri="{FF2B5EF4-FFF2-40B4-BE49-F238E27FC236}">
                <a16:creationId xmlns:a16="http://schemas.microsoft.com/office/drawing/2014/main" xmlns="" id="{7CB7FBF3-D8EE-4C03-DEA3-5B08368FE4C1}"/>
              </a:ext>
            </a:extLst>
          </p:cNvPr>
          <p:cNvSpPr/>
          <p:nvPr/>
        </p:nvSpPr>
        <p:spPr>
          <a:xfrm>
            <a:off x="6629522" y="3406922"/>
            <a:ext cx="1588982" cy="954107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66BBD7B7-D613-AB12-E303-CAA14F82A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800" b="90000" l="669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8" t="77043" r="12340" b="8594"/>
          <a:stretch/>
        </p:blipFill>
        <p:spPr bwMode="auto">
          <a:xfrm rot="3781738">
            <a:off x="6585274" y="4368619"/>
            <a:ext cx="794904" cy="9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B759C432-8C1F-6725-7983-434DE4505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18913340">
            <a:off x="9203634" y="4267194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 descr="Пшено каша - векторные изображения, Пшено каша картинки | Depositphotos">
            <a:extLst>
              <a:ext uri="{FF2B5EF4-FFF2-40B4-BE49-F238E27FC236}">
                <a16:creationId xmlns:a16="http://schemas.microsoft.com/office/drawing/2014/main" xmlns="" id="{C0794CFC-4D88-E116-5781-6D41A65EC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5553" y="27400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7C7BB9B-A620-6E5B-536C-64C7BFA665F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1674" t="26189" b="46387"/>
          <a:stretch/>
        </p:blipFill>
        <p:spPr>
          <a:xfrm>
            <a:off x="3339131" y="4468900"/>
            <a:ext cx="630100" cy="460012"/>
          </a:xfrm>
          <a:prstGeom prst="rect">
            <a:avLst/>
          </a:prstGeom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92EE02C2-756B-FF7D-4B55-B40AA9365EC6}"/>
              </a:ext>
            </a:extLst>
          </p:cNvPr>
          <p:cNvSpPr/>
          <p:nvPr/>
        </p:nvSpPr>
        <p:spPr>
          <a:xfrm>
            <a:off x="9522396" y="3331967"/>
            <a:ext cx="1600260" cy="954107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96942B-ABA6-D718-43C4-B9D79701CB7D}"/>
              </a:ext>
            </a:extLst>
          </p:cNvPr>
          <p:cNvSpPr txBox="1"/>
          <p:nvPr/>
        </p:nvSpPr>
        <p:spPr>
          <a:xfrm>
            <a:off x="3487957" y="3298445"/>
            <a:ext cx="1705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 </a:t>
            </a:r>
          </a:p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260EC5D-1834-008D-0AB9-BADC8F17DCFA}"/>
              </a:ext>
            </a:extLst>
          </p:cNvPr>
          <p:cNvSpPr txBox="1"/>
          <p:nvPr/>
        </p:nvSpPr>
        <p:spPr>
          <a:xfrm>
            <a:off x="6687784" y="3384782"/>
            <a:ext cx="160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 </a:t>
            </a:r>
          </a:p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801BFB-F0F0-35D7-BD0E-52E6B0055BD0}"/>
              </a:ext>
            </a:extLst>
          </p:cNvPr>
          <p:cNvSpPr txBox="1"/>
          <p:nvPr/>
        </p:nvSpPr>
        <p:spPr>
          <a:xfrm>
            <a:off x="9517499" y="3395667"/>
            <a:ext cx="160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ОВЕС </a:t>
            </a:r>
          </a:p>
          <a:p>
            <a:pPr algn="ctr"/>
            <a:r>
              <a:rPr lang="uk-UA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0ACEECB-19E9-87BD-6A68-36840D57AAF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1674" t="26189" b="46387"/>
          <a:stretch/>
        </p:blipFill>
        <p:spPr>
          <a:xfrm>
            <a:off x="3844303" y="4468900"/>
            <a:ext cx="630100" cy="4600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16482E3-2F0A-CC58-E369-6B0CA0BF7F8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1674" t="26189" b="46387"/>
          <a:stretch/>
        </p:blipFill>
        <p:spPr>
          <a:xfrm>
            <a:off x="4332508" y="4468900"/>
            <a:ext cx="630100" cy="46001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2345AD9-A2A3-135B-BFAA-291AD21FF6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1674" t="26189" b="46387"/>
          <a:stretch/>
        </p:blipFill>
        <p:spPr>
          <a:xfrm>
            <a:off x="4877992" y="4468900"/>
            <a:ext cx="630100" cy="460012"/>
          </a:xfrm>
          <a:prstGeom prst="rect">
            <a:avLst/>
          </a:prstGeom>
        </p:spPr>
      </p:pic>
      <p:pic>
        <p:nvPicPr>
          <p:cNvPr id="34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BD4BCCFC-BCF3-0B0B-63EA-8B034117A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800" b="90000" l="669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8" t="77043" r="12340" b="8594"/>
          <a:stretch/>
        </p:blipFill>
        <p:spPr bwMode="auto">
          <a:xfrm rot="3781738">
            <a:off x="7137620" y="4368619"/>
            <a:ext cx="794904" cy="9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53DEF64B-D987-FB96-CE09-88C44103A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800" b="90000" l="669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8" t="77043" r="12340" b="8594"/>
          <a:stretch/>
        </p:blipFill>
        <p:spPr bwMode="auto">
          <a:xfrm rot="3781738">
            <a:off x="7715573" y="4345169"/>
            <a:ext cx="794904" cy="9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5262F9B8-A605-CDA6-3004-A7FEC918B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18913340">
            <a:off x="8946518" y="4430187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E3C70026-38A2-D5BE-9B1B-89974CFA1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18913340">
            <a:off x="9583002" y="4636138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C4C1ECAB-539E-F4F8-9F8B-1EB715BD4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18913340">
            <a:off x="9499896" y="4190925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090EA3A4-43FF-93BC-3AF3-6CCC96AC3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2843752">
            <a:off x="10428047" y="4171403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A233D1C7-A4B7-4D13-EA86-5E0A421E2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2843752">
            <a:off x="10751013" y="4219863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umpkin Seeds Images | Free Vectors, Stock Photos &amp; PSD">
            <a:extLst>
              <a:ext uri="{FF2B5EF4-FFF2-40B4-BE49-F238E27FC236}">
                <a16:creationId xmlns:a16="http://schemas.microsoft.com/office/drawing/2014/main" xmlns="" id="{821C0C67-78DD-5D1F-CA1A-E101BA06E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50" b="62100" l="3225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35935" r="53316" b="50515"/>
          <a:stretch/>
        </p:blipFill>
        <p:spPr bwMode="auto">
          <a:xfrm rot="2843752">
            <a:off x="11176597" y="4157953"/>
            <a:ext cx="449450" cy="8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948C5B8-2044-DE07-F27B-122C3FBB61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248925" y="1835095"/>
            <a:ext cx="2354882" cy="286357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62216" y="5087373"/>
            <a:ext cx="5058137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Проса: 50 + 4 =       зернятка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8346" y="5097799"/>
            <a:ext cx="68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522" y="5087373"/>
            <a:ext cx="489844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Жита: 90 +   =       зернятка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5026" y="5090002"/>
            <a:ext cx="722701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93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95265" y="5090002"/>
            <a:ext cx="57893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2529" y="5781847"/>
            <a:ext cx="489844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Вівса: 30 +   =      зернятка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5058" y="5822252"/>
            <a:ext cx="68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37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81824" y="5822252"/>
            <a:ext cx="34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26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6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1414"/>
          <a:stretch/>
        </p:blipFill>
        <p:spPr>
          <a:xfrm>
            <a:off x="527050" y="1400658"/>
            <a:ext cx="7812000" cy="511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і 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969520" y="1295046"/>
            <a:ext cx="4736070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Для поливання дерев у саду Матвій приніс 6 відер води, його брат Назар — 4 відра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00B050"/>
                </a:solidFill>
              </a:rPr>
              <a:t>За це їх похвалив дідусь</a:t>
            </a:r>
            <a:r>
              <a:rPr lang="uk-UA" sz="2800" b="1" dirty="0" smtClean="0">
                <a:solidFill>
                  <a:srgbClr val="00B050"/>
                </a:solidFill>
              </a:rPr>
              <a:t>.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69181" y="2589094"/>
            <a:ext cx="4733746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Скільки </a:t>
            </a:r>
            <a:r>
              <a:rPr lang="uk-UA" sz="2800" b="1" dirty="0">
                <a:solidFill>
                  <a:srgbClr val="FF0000"/>
                </a:solidFill>
              </a:rPr>
              <a:t>відер </a:t>
            </a:r>
            <a:r>
              <a:rPr lang="uk-UA" sz="2800" b="1" dirty="0" smtClean="0">
                <a:solidFill>
                  <a:srgbClr val="FF0000"/>
                </a:solidFill>
              </a:rPr>
              <a:t>разом принесли </a:t>
            </a:r>
            <a:r>
              <a:rPr lang="uk-UA" sz="2800" b="1" dirty="0" smtClean="0">
                <a:solidFill>
                  <a:srgbClr val="7030A0"/>
                </a:solidFill>
              </a:rPr>
              <a:t>Матвій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та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Назар</a:t>
            </a:r>
            <a:r>
              <a:rPr lang="uk-UA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303229" y="3905696"/>
            <a:ext cx="67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(в)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805321" y="5417105"/>
            <a:ext cx="7774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b="1" dirty="0" smtClean="0">
                <a:solidFill>
                  <a:srgbClr val="7030A0"/>
                </a:solidFill>
              </a:rPr>
              <a:t>10 в. разом. </a:t>
            </a:r>
            <a:r>
              <a:rPr lang="uk-UA" sz="3200" b="1" dirty="0" smtClean="0">
                <a:solidFill>
                  <a:srgbClr val="7030A0"/>
                </a:solidFill>
              </a:rPr>
              <a:t>На </a:t>
            </a:r>
            <a:r>
              <a:rPr lang="uk-UA" sz="3200" b="1" dirty="0" smtClean="0">
                <a:solidFill>
                  <a:srgbClr val="7030A0"/>
                </a:solidFill>
              </a:rPr>
              <a:t>2 в. </a:t>
            </a:r>
            <a:r>
              <a:rPr lang="uk-UA" sz="3200" b="1" dirty="0" smtClean="0">
                <a:solidFill>
                  <a:srgbClr val="7030A0"/>
                </a:solidFill>
              </a:rPr>
              <a:t>більше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</a:rPr>
              <a:t> Матвій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699527" y="2440674"/>
            <a:ext cx="178708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М – 6</a:t>
            </a:r>
            <a:r>
              <a:rPr lang="ru-RU" sz="3200" dirty="0" smtClean="0">
                <a:solidFill>
                  <a:srgbClr val="7030A0"/>
                </a:solidFill>
              </a:rPr>
              <a:t>в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825261" y="3148560"/>
            <a:ext cx="181079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Н – 4</a:t>
            </a:r>
            <a:r>
              <a:rPr lang="ru-RU" sz="3200" dirty="0" smtClean="0">
                <a:solidFill>
                  <a:srgbClr val="7030A0"/>
                </a:solidFill>
              </a:rPr>
              <a:t>в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2181" y="2756985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На</a:t>
            </a:r>
            <a:r>
              <a:rPr lang="uk-UA" sz="4000" dirty="0" smtClean="0">
                <a:solidFill>
                  <a:srgbClr val="FF0000"/>
                </a:solidFill>
              </a:rPr>
              <a:t> ?</a:t>
            </a:r>
            <a:r>
              <a:rPr lang="uk-UA" sz="3200" dirty="0" smtClean="0">
                <a:solidFill>
                  <a:srgbClr val="FF0000"/>
                </a:solidFill>
              </a:rPr>
              <a:t>в.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82929" y="4107200"/>
            <a:ext cx="336084" cy="2206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8339050" y="4518164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648152" y="5268328"/>
            <a:ext cx="20235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знаходження суми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37961" y="3892934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E8B5E0-F79F-68CC-8B61-A7CE4058E5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192"/>
          <a:stretch/>
        </p:blipFill>
        <p:spPr>
          <a:xfrm>
            <a:off x="1301196" y="4894205"/>
            <a:ext cx="336084" cy="12011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4945CF3-1F5D-0D42-06E8-4961DE495A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369794" y="4603045"/>
            <a:ext cx="470074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AC4A6A2-CD6E-4667-FAF3-C96F9B5270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615679" y="4610818"/>
            <a:ext cx="424330" cy="686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8249" y="4410858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на</a:t>
            </a:r>
            <a:endParaRPr lang="ru-RU" sz="2000" b="1" dirty="0"/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1647572-F6C4-5B99-BB0F-44843A8EA7AE}"/>
              </a:ext>
            </a:extLst>
          </p:cNvPr>
          <p:cNvSpPr/>
          <p:nvPr/>
        </p:nvSpPr>
        <p:spPr>
          <a:xfrm>
            <a:off x="858999" y="2452369"/>
            <a:ext cx="4967333" cy="9195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Доповни текст так, </a:t>
            </a:r>
            <a:r>
              <a:rPr lang="uk-UA" sz="2400" b="1" dirty="0">
                <a:solidFill>
                  <a:srgbClr val="7030A0"/>
                </a:solidFill>
              </a:rPr>
              <a:t>щоб утворилася задача. Розв’яжи </a:t>
            </a:r>
            <a:r>
              <a:rPr lang="uk-UA" sz="2400" b="1" dirty="0" smtClean="0">
                <a:solidFill>
                  <a:srgbClr val="7030A0"/>
                </a:solidFill>
              </a:rPr>
              <a:t>задачу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3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0B49128F-371A-A828-0E28-8299B173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3529591" y="2764257"/>
            <a:ext cx="1005181" cy="7370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4" name="Права фігурна дужка 5">
            <a:extLst>
              <a:ext uri="{FF2B5EF4-FFF2-40B4-BE49-F238E27FC236}">
                <a16:creationId xmlns:a16="http://schemas.microsoft.com/office/drawing/2014/main" xmlns="" id="{79F7F9C8-5768-ACFF-580E-D5D137355A97}"/>
              </a:ext>
            </a:extLst>
          </p:cNvPr>
          <p:cNvSpPr/>
          <p:nvPr/>
        </p:nvSpPr>
        <p:spPr>
          <a:xfrm>
            <a:off x="2636054" y="2473333"/>
            <a:ext cx="203814" cy="121145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: округлені кути 13">
            <a:extLst>
              <a:ext uri="{FF2B5EF4-FFF2-40B4-BE49-F238E27FC236}">
                <a16:creationId xmlns:a16="http://schemas.microsoft.com/office/drawing/2014/main" xmlns="" id="{4B7140D2-9A39-66A8-FEE7-F17EA1F9112F}"/>
              </a:ext>
            </a:extLst>
          </p:cNvPr>
          <p:cNvSpPr/>
          <p:nvPr/>
        </p:nvSpPr>
        <p:spPr>
          <a:xfrm>
            <a:off x="3077416" y="2786006"/>
            <a:ext cx="897335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</a:t>
            </a:r>
            <a:r>
              <a:rPr lang="uk-UA" sz="3200" dirty="0" smtClean="0">
                <a:solidFill>
                  <a:srgbClr val="FF0000"/>
                </a:solidFill>
              </a:rPr>
              <a:t>в</a:t>
            </a:r>
            <a:r>
              <a:rPr lang="uk-UA" sz="4000" dirty="0" smtClean="0">
                <a:solidFill>
                  <a:srgbClr val="FF0000"/>
                </a:solidFill>
              </a:rPr>
              <a:t>.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9862029" y="5244090"/>
            <a:ext cx="18408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різницеве порівняння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40009" y="4838481"/>
            <a:ext cx="336084" cy="22062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2763984" y="4656404"/>
            <a:ext cx="81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(в.)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AC4A6A2-CD6E-4667-FAF3-C96F9B5270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641660" y="3854639"/>
            <a:ext cx="424330" cy="68689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87361" y="3536364"/>
            <a:ext cx="4733746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 скільки відер </a:t>
            </a:r>
            <a:r>
              <a:rPr lang="uk-UA" sz="2800" b="1" dirty="0" smtClean="0">
                <a:solidFill>
                  <a:srgbClr val="FF0000"/>
                </a:solidFill>
              </a:rPr>
              <a:t>більше приніс </a:t>
            </a:r>
            <a:r>
              <a:rPr lang="uk-UA" sz="2800" b="1" dirty="0">
                <a:solidFill>
                  <a:srgbClr val="FF0000"/>
                </a:solidFill>
              </a:rPr>
              <a:t>Матвій</a:t>
            </a:r>
            <a:r>
              <a:rPr lang="uk-UA" sz="2800" b="1" dirty="0">
                <a:solidFill>
                  <a:srgbClr val="7030A0"/>
                </a:solidFill>
              </a:rPr>
              <a:t>,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ніж Назар?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4E9884F-87E2-08D4-3D3C-1EEAE427E0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19456" y="3833318"/>
            <a:ext cx="38174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54E9884F-87E2-08D4-3D3C-1EEAE427E0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19456" y="4603045"/>
            <a:ext cx="38174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413CAB4-55F3-ED84-D83D-52002A79B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01517" y="4074542"/>
            <a:ext cx="440143" cy="28893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474810" y="3856260"/>
            <a:ext cx="381740" cy="6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2" grpId="0"/>
      <p:bldP spid="73" grpId="0"/>
      <p:bldP spid="28" grpId="0"/>
      <p:bldP spid="30" grpId="0"/>
      <p:bldP spid="2" grpId="0"/>
      <p:bldP spid="58" grpId="0" animBg="1"/>
      <p:bldP spid="59" grpId="0" animBg="1"/>
      <p:bldP spid="4" grpId="0"/>
      <p:bldP spid="32" grpId="0" animBg="1"/>
      <p:bldP spid="34" grpId="0" animBg="1"/>
      <p:bldP spid="35" grpId="0"/>
      <p:bldP spid="41" grpId="0" animBg="1"/>
      <p:bldP spid="43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23670" y="472653"/>
            <a:ext cx="8732066" cy="7792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Будую відрізок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Picture 6" descr="Mr Peabody Stickers | Redbubble">
            <a:extLst>
              <a:ext uri="{FF2B5EF4-FFF2-40B4-BE49-F238E27FC236}">
                <a16:creationId xmlns:a16="http://schemas.microsoft.com/office/drawing/2014/main" xmlns="" id="{169C5884-FB84-AF38-E737-31E5B4D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97793" y="2513082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5B95CEA0-0430-C371-17F4-F4D9388CCDDE}"/>
              </a:ext>
            </a:extLst>
          </p:cNvPr>
          <p:cNvSpPr/>
          <p:nvPr/>
        </p:nvSpPr>
        <p:spPr>
          <a:xfrm>
            <a:off x="579024" y="1327724"/>
            <a:ext cx="3145366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Побудуй відрізок, довжина якого дорівнює довжині ламаної.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40" r="65422" b="74390"/>
          <a:stretch/>
        </p:blipFill>
        <p:spPr>
          <a:xfrm>
            <a:off x="2623931" y="2867269"/>
            <a:ext cx="8280000" cy="2274289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41" name="Скругленный прямоугольник 7">
            <a:extLst>
              <a:ext uri="{FF2B5EF4-FFF2-40B4-BE49-F238E27FC236}">
                <a16:creationId xmlns:a16="http://schemas.microsoft.com/office/drawing/2014/main" xmlns="" id="{B9291B71-7257-5171-CA73-F5630AFBC26A}"/>
              </a:ext>
            </a:extLst>
          </p:cNvPr>
          <p:cNvSpPr/>
          <p:nvPr/>
        </p:nvSpPr>
        <p:spPr>
          <a:xfrm>
            <a:off x="2561723" y="2867268"/>
            <a:ext cx="8342208" cy="2274289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604B5EA-C6DF-7078-9B6C-B104EE226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254"/>
          <a:stretch/>
        </p:blipFill>
        <p:spPr>
          <a:xfrm>
            <a:off x="2925518" y="5195255"/>
            <a:ext cx="7330095" cy="94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83E58F3-7012-CB54-7556-30025CD56C10}"/>
              </a:ext>
            </a:extLst>
          </p:cNvPr>
          <p:cNvSpPr/>
          <p:nvPr/>
        </p:nvSpPr>
        <p:spPr>
          <a:xfrm>
            <a:off x="3012910" y="4662343"/>
            <a:ext cx="199766" cy="2281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E0AF3524-7128-9750-25B6-36BF0DE678D4}"/>
              </a:ext>
            </a:extLst>
          </p:cNvPr>
          <p:cNvSpPr/>
          <p:nvPr/>
        </p:nvSpPr>
        <p:spPr>
          <a:xfrm>
            <a:off x="9765044" y="4652119"/>
            <a:ext cx="199766" cy="2281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xmlns="" id="{530776A8-DD52-A73E-36A8-A4A9B6EB6475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3191165" y="4752876"/>
            <a:ext cx="6573879" cy="1333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0" descr="Заметки писаки 2.0: Клипарт: ручки и карандаши">
            <a:extLst>
              <a:ext uri="{FF2B5EF4-FFF2-40B4-BE49-F238E27FC236}">
                <a16:creationId xmlns:a16="http://schemas.microsoft.com/office/drawing/2014/main" xmlns="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05" y="3828103"/>
            <a:ext cx="1086945" cy="10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84FEBD8-3990-2DE9-77FF-44F4678A36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105101" y="4283020"/>
            <a:ext cx="834995" cy="6837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14BF8A2-3852-D769-DBD2-15974FDDF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1387980">
            <a:off x="6245712" y="1743208"/>
            <a:ext cx="834995" cy="6837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998474CA-7DEF-CC30-0B92-7BACCA542F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19943183">
            <a:off x="4159601" y="1737208"/>
            <a:ext cx="424330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497EC0B7-0990-364C-1675-7FC479905F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30222" y="3302074"/>
            <a:ext cx="387602" cy="27926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298358" y="3327611"/>
            <a:ext cx="364486" cy="189154"/>
          </a:xfrm>
          <a:prstGeom prst="rect">
            <a:avLst/>
          </a:prstGeom>
        </p:spPr>
      </p:pic>
      <p:sp>
        <p:nvSpPr>
          <p:cNvPr id="67" name="Полілінія: фігура 6">
            <a:extLst>
              <a:ext uri="{FF2B5EF4-FFF2-40B4-BE49-F238E27FC236}">
                <a16:creationId xmlns:a16="http://schemas.microsoft.com/office/drawing/2014/main" xmlns="" id="{B704BCB3-F760-3983-FF1A-06E9B0755515}"/>
              </a:ext>
            </a:extLst>
          </p:cNvPr>
          <p:cNvSpPr/>
          <p:nvPr/>
        </p:nvSpPr>
        <p:spPr>
          <a:xfrm>
            <a:off x="3870664" y="1864311"/>
            <a:ext cx="6205491" cy="790112"/>
          </a:xfrm>
          <a:custGeom>
            <a:avLst/>
            <a:gdLst>
              <a:gd name="connsiteX0" fmla="*/ 0 w 6205491"/>
              <a:gd name="connsiteY0" fmla="*/ 790112 h 790112"/>
              <a:gd name="connsiteX1" fmla="*/ 1757779 w 6205491"/>
              <a:gd name="connsiteY1" fmla="*/ 0 h 790112"/>
              <a:gd name="connsiteX2" fmla="*/ 3213717 w 6205491"/>
              <a:gd name="connsiteY2" fmla="*/ 532660 h 790112"/>
              <a:gd name="connsiteX3" fmla="*/ 6205491 w 6205491"/>
              <a:gd name="connsiteY3" fmla="*/ 523782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5491" h="790112">
                <a:moveTo>
                  <a:pt x="0" y="790112"/>
                </a:moveTo>
                <a:lnTo>
                  <a:pt x="1757779" y="0"/>
                </a:lnTo>
                <a:lnTo>
                  <a:pt x="3213717" y="532660"/>
                </a:lnTo>
                <a:lnTo>
                  <a:pt x="6205491" y="523782"/>
                </a:lnTo>
              </a:path>
            </a:pathLst>
          </a:cu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EA2334D4-B644-3ACE-CE33-E577EB3D0CF5}"/>
              </a:ext>
            </a:extLst>
          </p:cNvPr>
          <p:cNvSpPr/>
          <p:nvPr/>
        </p:nvSpPr>
        <p:spPr>
          <a:xfrm>
            <a:off x="6998219" y="232021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784BE1DB-56AA-44E3-B4A5-A7F9ADE825E5}"/>
              </a:ext>
            </a:extLst>
          </p:cNvPr>
          <p:cNvSpPr/>
          <p:nvPr/>
        </p:nvSpPr>
        <p:spPr>
          <a:xfrm>
            <a:off x="9964810" y="232021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4CA187E0-3322-B288-803A-9C0A2EDE048C}"/>
              </a:ext>
            </a:extLst>
          </p:cNvPr>
          <p:cNvSpPr/>
          <p:nvPr/>
        </p:nvSpPr>
        <p:spPr>
          <a:xfrm>
            <a:off x="5578433" y="1798358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C7AD16F1-AD20-A52A-05F9-7465766F07D3}"/>
              </a:ext>
            </a:extLst>
          </p:cNvPr>
          <p:cNvSpPr/>
          <p:nvPr/>
        </p:nvSpPr>
        <p:spPr>
          <a:xfrm>
            <a:off x="3802490" y="258986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5BA971E-E723-D311-7F24-8633ABDEAA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20358340">
            <a:off x="4488613" y="1630245"/>
            <a:ext cx="834995" cy="68371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2B8D8F9-B52B-4B4B-C5F5-A2A57BFBB0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 rot="1004278">
            <a:off x="5954666" y="1444001"/>
            <a:ext cx="470074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773EBD2-2F70-9034-A99B-5FB3D42305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903425" y="1781015"/>
            <a:ext cx="424330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7297CB28-1CD6-290B-0E44-6777E7DF72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8393555" y="1879743"/>
            <a:ext cx="834995" cy="6837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78FFF7FB-80C5-EBF5-1A16-B78C5995F1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681683" y="3065976"/>
            <a:ext cx="387602" cy="71242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F509D81-3D1D-CB78-27C3-96FE66AB2D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661368" y="3116773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B3C357D-82E4-016F-AFEA-3F5484DD7A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3464629" y="3184507"/>
            <a:ext cx="834995" cy="6837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F919C38-0A91-E8B9-F262-9047709CF3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130743" y="3116773"/>
            <a:ext cx="470074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302DDD37-B9A8-CFFA-4FFB-36145D39A9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4983721" y="3182340"/>
            <a:ext cx="834995" cy="6837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84D7A318-89EC-B415-E2A4-5EA35FC629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13100" y="3311761"/>
            <a:ext cx="387602" cy="27926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B7CB534F-41A2-5BA1-271B-12C447E074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117970" y="3123989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F77963D9-0AF9-C2A5-E019-2BED365AFF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444524" y="3179094"/>
            <a:ext cx="834995" cy="68371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46989A96-532C-3D8B-DA79-F61F3A22C8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8006116" y="3166768"/>
            <a:ext cx="834995" cy="68371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548DC7B-53F2-4BAC-00FB-DD48455985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729696" y="4202624"/>
            <a:ext cx="387602" cy="712424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67335"/>
            <a:ext cx="1054100" cy="12149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0079 -0.053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77 0.0027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15 Обчислення на основі нумерації\2024-04-16_11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70" y="1349167"/>
            <a:ext cx="7333161" cy="47141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37363" y="5315281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30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87191" y="5246158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00999" y="5286979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50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43640" y="5431396"/>
            <a:ext cx="654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70</a:t>
            </a:r>
            <a:endParaRPr lang="ru-RU" sz="32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92286" y="2960915"/>
            <a:ext cx="5072743" cy="7453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0204171">
            <a:off x="8335625" y="1827776"/>
            <a:ext cx="1603060" cy="20386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7 Арифметичні дії в межах 100\№115 Обчислення на основі нумерації\2024-04-16_113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61" y="1208312"/>
            <a:ext cx="6565552" cy="16981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7357" y="2321710"/>
            <a:ext cx="71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18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2271" y="2321709"/>
            <a:ext cx="71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60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87237" y="2321709"/>
            <a:ext cx="616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99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53580" y="2321711"/>
            <a:ext cx="71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27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5097" y="2286769"/>
            <a:ext cx="654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12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21825" y="2301413"/>
            <a:ext cx="654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65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65029" y="2316057"/>
            <a:ext cx="42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</a:t>
            </a:r>
            <a:endParaRPr lang="ru-RU" sz="2800" b="1" dirty="0"/>
          </a:p>
        </p:txBody>
      </p:sp>
      <p:pic>
        <p:nvPicPr>
          <p:cNvPr id="2051" name="Picture 3" descr="D:\1 клас\2 Матем\1 УРОКИ Листопад\7 Арифметичні дії в межах 100\№115 Обчислення на основі нумерації\2024-04-16_113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4" y="1208312"/>
            <a:ext cx="8229797" cy="43302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721428" y="3831770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71104" y="3809999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530711" y="4746170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886223" y="2906486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735767" y="3820885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869115" y="4724399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665029" y="4746170"/>
            <a:ext cx="691923" cy="566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9405492" y="1261499"/>
            <a:ext cx="9585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BA78E5-AF3D-CC49-4275-A987A80599F8}"/>
              </a:ext>
            </a:extLst>
          </p:cNvPr>
          <p:cNvSpPr txBox="1"/>
          <p:nvPr/>
        </p:nvSpPr>
        <p:spPr>
          <a:xfrm>
            <a:off x="9425159" y="2346467"/>
            <a:ext cx="9826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4A0576-C07E-09DA-3F1F-C977B3AF5715}"/>
              </a:ext>
            </a:extLst>
          </p:cNvPr>
          <p:cNvSpPr txBox="1"/>
          <p:nvPr/>
        </p:nvSpPr>
        <p:spPr>
          <a:xfrm>
            <a:off x="9416165" y="3537727"/>
            <a:ext cx="10006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75EF724-45C2-A3EC-D293-63E3DFD3808D}"/>
              </a:ext>
            </a:extLst>
          </p:cNvPr>
          <p:cNvSpPr txBox="1"/>
          <p:nvPr/>
        </p:nvSpPr>
        <p:spPr>
          <a:xfrm>
            <a:off x="9306182" y="4619512"/>
            <a:ext cx="111065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249686C-7670-9F5D-8373-BC9678D06730}"/>
              </a:ext>
            </a:extLst>
          </p:cNvPr>
          <p:cNvSpPr txBox="1"/>
          <p:nvPr/>
        </p:nvSpPr>
        <p:spPr>
          <a:xfrm>
            <a:off x="9340471" y="5793806"/>
            <a:ext cx="9917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кутник: округлені кути 7">
            <a:extLst>
              <a:ext uri="{FF2B5EF4-FFF2-40B4-BE49-F238E27FC236}">
                <a16:creationId xmlns:a16="http://schemas.microsoft.com/office/drawing/2014/main" xmlns="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1751409" y="420186"/>
            <a:ext cx="8732066" cy="6625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32FB68-D354-840D-37CA-43529F2ED854}"/>
              </a:ext>
            </a:extLst>
          </p:cNvPr>
          <p:cNvSpPr txBox="1"/>
          <p:nvPr/>
        </p:nvSpPr>
        <p:spPr>
          <a:xfrm>
            <a:off x="2754856" y="1599729"/>
            <a:ext cx="69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6E9227-D754-E9B9-4C27-24942E459A9F}"/>
              </a:ext>
            </a:extLst>
          </p:cNvPr>
          <p:cNvSpPr txBox="1"/>
          <p:nvPr/>
        </p:nvSpPr>
        <p:spPr>
          <a:xfrm>
            <a:off x="2766803" y="2461493"/>
            <a:ext cx="67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C0E84A-1E47-0DA6-9C1D-D2C7C39447D5}"/>
              </a:ext>
            </a:extLst>
          </p:cNvPr>
          <p:cNvSpPr txBox="1"/>
          <p:nvPr/>
        </p:nvSpPr>
        <p:spPr>
          <a:xfrm>
            <a:off x="2750708" y="3330510"/>
            <a:ext cx="69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9BB51C-A2A5-EC1C-A23F-FEACE388ED89}"/>
              </a:ext>
            </a:extLst>
          </p:cNvPr>
          <p:cNvSpPr txBox="1"/>
          <p:nvPr/>
        </p:nvSpPr>
        <p:spPr>
          <a:xfrm>
            <a:off x="2750949" y="4127017"/>
            <a:ext cx="71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00C893-A32F-DC87-779B-A1DA0A827205}"/>
              </a:ext>
            </a:extLst>
          </p:cNvPr>
          <p:cNvSpPr txBox="1"/>
          <p:nvPr/>
        </p:nvSpPr>
        <p:spPr>
          <a:xfrm>
            <a:off x="2732811" y="5039100"/>
            <a:ext cx="7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xmlns="" id="{1CCB1D8A-E705-0CAF-5BB0-B8403E8723A9}"/>
              </a:ext>
            </a:extLst>
          </p:cNvPr>
          <p:cNvSpPr/>
          <p:nvPr/>
        </p:nvSpPr>
        <p:spPr>
          <a:xfrm>
            <a:off x="9405491" y="1233922"/>
            <a:ext cx="958591" cy="79701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 55">
            <a:extLst>
              <a:ext uri="{FF2B5EF4-FFF2-40B4-BE49-F238E27FC236}">
                <a16:creationId xmlns:a16="http://schemas.microsoft.com/office/drawing/2014/main" xmlns="" id="{3823C677-A4ED-0815-BEB6-FBFF95F2B064}"/>
              </a:ext>
            </a:extLst>
          </p:cNvPr>
          <p:cNvSpPr/>
          <p:nvPr/>
        </p:nvSpPr>
        <p:spPr>
          <a:xfrm>
            <a:off x="9425160" y="2326940"/>
            <a:ext cx="1012134" cy="7885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59">
            <a:extLst>
              <a:ext uri="{FF2B5EF4-FFF2-40B4-BE49-F238E27FC236}">
                <a16:creationId xmlns:a16="http://schemas.microsoft.com/office/drawing/2014/main" xmlns="" id="{311FAE4B-C5B8-CC44-D3DC-A4B987F781B7}"/>
              </a:ext>
            </a:extLst>
          </p:cNvPr>
          <p:cNvSpPr/>
          <p:nvPr/>
        </p:nvSpPr>
        <p:spPr>
          <a:xfrm>
            <a:off x="9437401" y="3528988"/>
            <a:ext cx="958201" cy="7580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63">
            <a:extLst>
              <a:ext uri="{FF2B5EF4-FFF2-40B4-BE49-F238E27FC236}">
                <a16:creationId xmlns:a16="http://schemas.microsoft.com/office/drawing/2014/main" xmlns="" id="{7280411C-6539-679D-F448-896194F3B4C0}"/>
              </a:ext>
            </a:extLst>
          </p:cNvPr>
          <p:cNvSpPr/>
          <p:nvPr/>
        </p:nvSpPr>
        <p:spPr>
          <a:xfrm>
            <a:off x="9340471" y="4641551"/>
            <a:ext cx="1055131" cy="7474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кутник 67">
            <a:extLst>
              <a:ext uri="{FF2B5EF4-FFF2-40B4-BE49-F238E27FC236}">
                <a16:creationId xmlns:a16="http://schemas.microsoft.com/office/drawing/2014/main" xmlns="" id="{EE6D4C0F-9A87-B899-8F7A-61DD5C660593}"/>
              </a:ext>
            </a:extLst>
          </p:cNvPr>
          <p:cNvSpPr/>
          <p:nvPr/>
        </p:nvSpPr>
        <p:spPr>
          <a:xfrm>
            <a:off x="9340471" y="5793806"/>
            <a:ext cx="1006665" cy="7371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DF61065-7CDC-B496-801D-0F9EF9E9518D}"/>
              </a:ext>
            </a:extLst>
          </p:cNvPr>
          <p:cNvSpPr txBox="1"/>
          <p:nvPr/>
        </p:nvSpPr>
        <p:spPr>
          <a:xfrm>
            <a:off x="2781523" y="5940970"/>
            <a:ext cx="68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Картинки по запросу &quot;клипарт яблоко&quot;">
            <a:extLst>
              <a:ext uri="{FF2B5EF4-FFF2-40B4-BE49-F238E27FC236}">
                <a16:creationId xmlns:a16="http://schemas.microsoft.com/office/drawing/2014/main" xmlns="" id="{9D3CAF9D-B2D7-D274-D194-C825AC2D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38" y="1476678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артинки по запросу &quot;клипарт малина&quot;">
            <a:extLst>
              <a:ext uri="{FF2B5EF4-FFF2-40B4-BE49-F238E27FC236}">
                <a16:creationId xmlns:a16="http://schemas.microsoft.com/office/drawing/2014/main" xmlns="" id="{12FBDF06-5956-96CF-E1A7-17D03C0C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3169987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&quot;клипарт слива&quot;">
            <a:extLst>
              <a:ext uri="{FF2B5EF4-FFF2-40B4-BE49-F238E27FC236}">
                <a16:creationId xmlns:a16="http://schemas.microsoft.com/office/drawing/2014/main" xmlns="" id="{084E59B3-3171-F05E-8A8D-58ADD73A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1765011" y="493883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Картинки по запросу &quot;клипарт абрикос&quot;">
            <a:extLst>
              <a:ext uri="{FF2B5EF4-FFF2-40B4-BE49-F238E27FC236}">
                <a16:creationId xmlns:a16="http://schemas.microsoft.com/office/drawing/2014/main" xmlns="" id="{EBD48498-FA0A-3F57-8156-C089C372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50" y="5872984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Картинки по запросу &quot;клипарт банан&quot;">
            <a:extLst>
              <a:ext uri="{FF2B5EF4-FFF2-40B4-BE49-F238E27FC236}">
                <a16:creationId xmlns:a16="http://schemas.microsoft.com/office/drawing/2014/main" xmlns="" id="{97D39198-039A-4D02-D7A4-24C7B920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1632011" y="4181527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&quot;клипарт груша&quot;">
            <a:extLst>
              <a:ext uri="{FF2B5EF4-FFF2-40B4-BE49-F238E27FC236}">
                <a16:creationId xmlns:a16="http://schemas.microsoft.com/office/drawing/2014/main" xmlns="" id="{498CC018-F8E9-6F34-17FD-1E21ED27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24" y="2261886"/>
            <a:ext cx="578915" cy="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инки по запросу &quot;клипарт груша&quot;">
            <a:extLst>
              <a:ext uri="{FF2B5EF4-FFF2-40B4-BE49-F238E27FC236}">
                <a16:creationId xmlns:a16="http://schemas.microsoft.com/office/drawing/2014/main" xmlns="" id="{58899B64-384E-1602-1B0E-C2386CF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1234648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ртинки по запросу &quot;клипарт яблоко&quot;">
            <a:extLst>
              <a:ext uri="{FF2B5EF4-FFF2-40B4-BE49-F238E27FC236}">
                <a16:creationId xmlns:a16="http://schemas.microsoft.com/office/drawing/2014/main" xmlns="" id="{DCAEAE37-B531-B719-C06F-248AF306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69" y="1241293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&quot;клипарт яблоко&quot;">
            <a:extLst>
              <a:ext uri="{FF2B5EF4-FFF2-40B4-BE49-F238E27FC236}">
                <a16:creationId xmlns:a16="http://schemas.microsoft.com/office/drawing/2014/main" xmlns="" id="{8603D529-0048-455D-515D-8C74DE24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5" y="2249585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Картинки по запросу &quot;клипарт абрикос&quot;">
            <a:extLst>
              <a:ext uri="{FF2B5EF4-FFF2-40B4-BE49-F238E27FC236}">
                <a16:creationId xmlns:a16="http://schemas.microsoft.com/office/drawing/2014/main" xmlns="" id="{277A8826-3CC0-E108-F434-162A2C27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26" y="2435752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&quot;клипарт малина&quot;">
            <a:extLst>
              <a:ext uri="{FF2B5EF4-FFF2-40B4-BE49-F238E27FC236}">
                <a16:creationId xmlns:a16="http://schemas.microsoft.com/office/drawing/2014/main" xmlns="" id="{8437729D-6923-7440-7D00-06FF93F7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31" y="3452875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&quot;клипарт груша&quot;">
            <a:extLst>
              <a:ext uri="{FF2B5EF4-FFF2-40B4-BE49-F238E27FC236}">
                <a16:creationId xmlns:a16="http://schemas.microsoft.com/office/drawing/2014/main" xmlns="" id="{090AA7C6-802A-1E0E-88CD-DC955648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46" y="3415452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Картинки по запросу &quot;клипарт банан&quot;">
            <a:extLst>
              <a:ext uri="{FF2B5EF4-FFF2-40B4-BE49-F238E27FC236}">
                <a16:creationId xmlns:a16="http://schemas.microsoft.com/office/drawing/2014/main" xmlns="" id="{029F4B21-49AD-D2AC-BE83-0F9042CA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5463514" y="4758941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артинки по запросу &quot;клипарт слива&quot;">
            <a:extLst>
              <a:ext uri="{FF2B5EF4-FFF2-40B4-BE49-F238E27FC236}">
                <a16:creationId xmlns:a16="http://schemas.microsoft.com/office/drawing/2014/main" xmlns="" id="{E052D69A-1CF2-31AA-0B19-FA78313E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7640444" y="4655607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Картинки по запросу &quot;клипарт слива&quot;">
            <a:extLst>
              <a:ext uri="{FF2B5EF4-FFF2-40B4-BE49-F238E27FC236}">
                <a16:creationId xmlns:a16="http://schemas.microsoft.com/office/drawing/2014/main" xmlns="" id="{7E3B6906-3E92-CC15-2E0C-B8D8F9D6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5668540" y="579556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артинки по запросу &quot;клипарт яблоко&quot;">
            <a:extLst>
              <a:ext uri="{FF2B5EF4-FFF2-40B4-BE49-F238E27FC236}">
                <a16:creationId xmlns:a16="http://schemas.microsoft.com/office/drawing/2014/main" xmlns="" id="{851BA8C5-1A6A-3AAD-63A3-356A0B5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52" y="5793806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  <p:bldP spid="26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45750" y="449992"/>
            <a:ext cx="8811364" cy="7147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4489" y="2201620"/>
            <a:ext cx="1256857" cy="12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0441" y="424085"/>
            <a:ext cx="8811364" cy="7515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ordwall.net/resourceajax/qr?shareLocation=4&amp;activityId=706482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11" y="2136919"/>
            <a:ext cx="1243589" cy="12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39677" y="508532"/>
            <a:ext cx="8732066" cy="7444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5789" y="1593959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Любе сонечко ясно світить,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Посилає всім привіти,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Ніжно гріє і ласкає,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1593959"/>
            <a:ext cx="4991423" cy="422844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567704" y="1593958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 роботи закликає.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Не баріться, поспішайте,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І навчатись починайте.</a:t>
            </a:r>
          </a:p>
        </p:txBody>
      </p:sp>
    </p:spTree>
    <p:extLst>
      <p:ext uri="{BB962C8B-B14F-4D97-AF65-F5344CB8AC3E}">
        <p14:creationId xmlns:p14="http://schemas.microsoft.com/office/powerpoint/2010/main" val="17713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97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😶 Лицо без рта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23" y="1622321"/>
            <a:ext cx="3332746" cy="333274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есяц 15"/>
          <p:cNvSpPr/>
          <p:nvPr/>
        </p:nvSpPr>
        <p:spPr>
          <a:xfrm rot="16200000">
            <a:off x="2128754" y="3246584"/>
            <a:ext cx="661737" cy="1431758"/>
          </a:xfrm>
          <a:prstGeom prst="moon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 rot="5400000">
            <a:off x="9841266" y="3296553"/>
            <a:ext cx="301210" cy="1440105"/>
          </a:xfrm>
          <a:prstGeom prst="moon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5554999" y="3908322"/>
            <a:ext cx="1471444" cy="127230"/>
          </a:xfrm>
          <a:prstGeom prst="flowChartTerminator">
            <a:avLst/>
          </a:prstGeom>
          <a:solidFill>
            <a:srgbClr val="3D4672"/>
          </a:solidFill>
          <a:ln w="38100">
            <a:solidFill>
              <a:srgbClr val="0A0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80066" y="520439"/>
            <a:ext cx="8732066" cy="7531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Малюнкова рефлексія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1421" y="5091402"/>
            <a:ext cx="11209357" cy="741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Намалюйте смайликові ротика, що символізує ваш настрій наприкінці уроку.</a:t>
            </a:r>
            <a:r>
              <a:rPr lang="uk-UA" sz="2400" dirty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✓ Мышонок Джерри #69 скачать клипарт бесплатно - Clipart-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4" y="4145432"/>
            <a:ext cx="1415884" cy="18036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Идеи на тему «Картинки» (900+) в 2022 г | картинки, иллюстрации, детские 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84" y="3557598"/>
            <a:ext cx="1780018" cy="23257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916137" y="1909026"/>
            <a:ext cx="1051298" cy="9680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94032" y="1264661"/>
            <a:ext cx="63151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Том і Джері загадали по два числа. Вибери їх.</a:t>
            </a:r>
          </a:p>
        </p:txBody>
      </p:sp>
      <p:sp>
        <p:nvSpPr>
          <p:cNvPr id="69" name="Овал 68"/>
          <p:cNvSpPr/>
          <p:nvPr/>
        </p:nvSpPr>
        <p:spPr>
          <a:xfrm>
            <a:off x="4166600" y="1914298"/>
            <a:ext cx="1051298" cy="9680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360992" y="1965773"/>
            <a:ext cx="1051298" cy="968098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568529" y="1909026"/>
            <a:ext cx="1051298" cy="9680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818992" y="1932283"/>
            <a:ext cx="1051298" cy="96809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9069455" y="1965773"/>
            <a:ext cx="1051298" cy="9680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68529" y="4524364"/>
            <a:ext cx="2223838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Одне з чисел на 1 менше,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ніж інше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643044" y="4524364"/>
            <a:ext cx="3872723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Перше число — найбільше з усіх, </a:t>
            </a:r>
            <a:r>
              <a:rPr lang="uk-UA" sz="2400" b="1" dirty="0" smtClean="0">
                <a:solidFill>
                  <a:srgbClr val="7030A0"/>
                </a:solidFill>
              </a:rPr>
              <a:t>а </a:t>
            </a:r>
            <a:r>
              <a:rPr lang="uk-UA" sz="2400" b="1" dirty="0">
                <a:solidFill>
                  <a:srgbClr val="7030A0"/>
                </a:solidFill>
              </a:rPr>
              <a:t>друге — на 2 більше, ніж найменше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78" name="Прямая со стрелкой 77"/>
          <p:cNvCxnSpPr>
            <a:cxnSpLocks/>
          </p:cNvCxnSpPr>
          <p:nvPr/>
        </p:nvCxnSpPr>
        <p:spPr>
          <a:xfrm flipV="1">
            <a:off x="1383986" y="2933871"/>
            <a:ext cx="57800" cy="104542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cxnSpLocks/>
          </p:cNvCxnSpPr>
          <p:nvPr/>
        </p:nvCxnSpPr>
        <p:spPr>
          <a:xfrm flipH="1" flipV="1">
            <a:off x="4969751" y="2882396"/>
            <a:ext cx="4782482" cy="105732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cxnSpLocks/>
          </p:cNvCxnSpPr>
          <p:nvPr/>
        </p:nvCxnSpPr>
        <p:spPr>
          <a:xfrm flipH="1" flipV="1">
            <a:off x="9864006" y="2933871"/>
            <a:ext cx="626396" cy="5715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7836" y="422211"/>
            <a:ext cx="1677562" cy="21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758336" y="422211"/>
            <a:ext cx="8732066" cy="7662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83" name="Прямая со стрелкой 82"/>
          <p:cNvCxnSpPr>
            <a:cxnSpLocks/>
          </p:cNvCxnSpPr>
          <p:nvPr/>
        </p:nvCxnSpPr>
        <p:spPr>
          <a:xfrm flipV="1">
            <a:off x="2220686" y="2933871"/>
            <a:ext cx="4223657" cy="151323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797552" y="431446"/>
            <a:ext cx="8732066" cy="6788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Робота з нумераційною таблицею </a:t>
            </a:r>
          </a:p>
        </p:txBody>
      </p:sp>
      <p:graphicFrame>
        <p:nvGraphicFramePr>
          <p:cNvPr id="61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88586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8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2ACAEFEF-E586-81F8-7D82-E914C3B5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16" y="2038577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7DD518A1-E302-81D0-FA95-A05A7FA9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716" y="2632022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8235B4F6-737F-5B51-FD2C-E4833EA7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46" y="3845406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BC51DE8B-2E01-0063-6947-8D21C7C6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08" y="5000946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D2012B92-99CC-EA17-177E-78931501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86" y="4917447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9FB8BFEF-B6EF-EBFE-5EDB-7B4E608A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261" y="5531393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Клипарт цветы для Photoshop - Цветы - Картинки PNG - Галерейка">
            <a:extLst>
              <a:ext uri="{FF2B5EF4-FFF2-40B4-BE49-F238E27FC236}">
                <a16:creationId xmlns:a16="http://schemas.microsoft.com/office/drawing/2014/main" xmlns="" id="{B8E94E21-D0FD-A05F-41D1-C35251DC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13" y="6091504"/>
            <a:ext cx="714746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472805"/>
            <a:ext cx="3197355" cy="7823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числа закрито квіточками?</a:t>
            </a:r>
          </a:p>
        </p:txBody>
      </p:sp>
      <p:sp>
        <p:nvSpPr>
          <p:cNvPr id="22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9ED7C28B-8A25-69E8-EC99-5CC7C519C20C}"/>
              </a:ext>
            </a:extLst>
          </p:cNvPr>
          <p:cNvSpPr/>
          <p:nvPr/>
        </p:nvSpPr>
        <p:spPr>
          <a:xfrm>
            <a:off x="326276" y="2441222"/>
            <a:ext cx="3197355" cy="900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сусідів цих чисел.</a:t>
            </a:r>
          </a:p>
        </p:txBody>
      </p:sp>
      <p:pic>
        <p:nvPicPr>
          <p:cNvPr id="227" name="Picture 6" descr="Mr Peabody Stickers | Redbubble">
            <a:extLst>
              <a:ext uri="{FF2B5EF4-FFF2-40B4-BE49-F238E27FC236}">
                <a16:creationId xmlns:a16="http://schemas.microsoft.com/office/drawing/2014/main" xmlns="" id="{A7D5A52A-8DEA-A61D-3D13-6804BDAA3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7336" y="382144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5095" y="614271"/>
            <a:ext cx="8732066" cy="8008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«Хто швидше?»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A1DC464-5624-1972-BEB1-88CD24E70222}"/>
              </a:ext>
            </a:extLst>
          </p:cNvPr>
          <p:cNvSpPr/>
          <p:nvPr/>
        </p:nvSpPr>
        <p:spPr>
          <a:xfrm>
            <a:off x="3976254" y="1523155"/>
            <a:ext cx="6470907" cy="6431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Зменш </a:t>
            </a:r>
            <a:r>
              <a:rPr lang="uk-UA" sz="2400" b="1" dirty="0">
                <a:solidFill>
                  <a:srgbClr val="7030A0"/>
                </a:solidFill>
              </a:rPr>
              <a:t>на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0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кожне </a:t>
            </a:r>
            <a:r>
              <a:rPr lang="uk-UA" sz="2400" b="1" dirty="0" smtClean="0">
                <a:solidFill>
                  <a:srgbClr val="7030A0"/>
                </a:solidFill>
              </a:rPr>
              <a:t>число в таблиці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69202"/>
              </p:ext>
            </p:extLst>
          </p:nvPr>
        </p:nvGraphicFramePr>
        <p:xfrm>
          <a:off x="2772660" y="2460061"/>
          <a:ext cx="8732066" cy="19681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47438">
                  <a:extLst>
                    <a:ext uri="{9D8B030D-6E8A-4147-A177-3AD203B41FA5}">
                      <a16:colId xmlns:a16="http://schemas.microsoft.com/office/drawing/2014/main" xmlns="" val="1662696697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3899547133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66692304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3669085016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405571541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2629680246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571241"/>
                  </a:ext>
                </a:extLst>
              </a:tr>
            </a:tbl>
          </a:graphicData>
        </a:graphic>
      </p:graphicFrame>
      <p:pic>
        <p:nvPicPr>
          <p:cNvPr id="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1" y="1844706"/>
            <a:ext cx="189089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8454" y="3568175"/>
            <a:ext cx="93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6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0166" y="3568176"/>
            <a:ext cx="85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1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1512" y="3568175"/>
            <a:ext cx="89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4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3365" y="3549425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4892" y="3549424"/>
            <a:ext cx="8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3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6419" y="3568175"/>
            <a:ext cx="8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5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6455" y="3549423"/>
            <a:ext cx="85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2</a:t>
            </a:r>
            <a:r>
              <a:rPr lang="en-US" sz="4800" b="1" dirty="0" smtClean="0">
                <a:solidFill>
                  <a:srgbClr val="7030A0"/>
                </a:solidFill>
              </a:rPr>
              <a:t>0</a:t>
            </a:r>
            <a:endParaRPr lang="uk-UA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41978" y="2503714"/>
            <a:ext cx="8482401" cy="24492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73627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065036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285967" y="495544"/>
            <a:ext cx="9634166" cy="7345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Продовж утворювати двоцифрові </a:t>
            </a:r>
            <a:r>
              <a:rPr lang="uk-UA" sz="3600" b="1" dirty="0" smtClean="0">
                <a:solidFill>
                  <a:schemeClr val="bg1"/>
                </a:solidFill>
              </a:rPr>
              <a:t>числа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09766" y="1542843"/>
            <a:ext cx="6946827" cy="5740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Порівняй </a:t>
            </a:r>
            <a:r>
              <a:rPr lang="uk-UA" sz="2400" b="1" dirty="0">
                <a:solidFill>
                  <a:srgbClr val="7030A0"/>
                </a:solidFill>
              </a:rPr>
              <a:t>перше й останнє з утворених </a:t>
            </a:r>
            <a:r>
              <a:rPr lang="uk-UA" sz="2400" b="1" dirty="0" smtClean="0">
                <a:solidFill>
                  <a:srgbClr val="7030A0"/>
                </a:solidFill>
              </a:rPr>
              <a:t>чисел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064881" y="2889064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6710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73669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5876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498659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990068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972052" y="2854551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58035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384683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876092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862227" y="2867850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44059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229075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720484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694689" y="2851600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88451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083218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574627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5538899" y="2867850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42594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982382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6473791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446786" y="2908364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41758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856302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347711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7329117" y="2851599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75562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8742938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8234347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8179754" y="2878657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762198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9687824" y="3536887"/>
            <a:ext cx="280523" cy="60863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9179233" y="3524145"/>
            <a:ext cx="244816" cy="61027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9188032" y="2901044"/>
            <a:ext cx="777335" cy="67254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07084" y="4076614"/>
            <a:ext cx="60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72052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56205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12528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55217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54392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41028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96941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184194" y="2819403"/>
            <a:ext cx="806448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204933" y="5211329"/>
            <a:ext cx="6946827" cy="5740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утворені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деи на тему «Семейное дерево шаблоны» (19) | семейное дерево шаблоны,  семейное дерево, дер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69" y="1507816"/>
            <a:ext cx="4390150" cy="43901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0570" y="487926"/>
            <a:ext cx="8732066" cy="7047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600" b="1" dirty="0" smtClean="0">
                <a:solidFill>
                  <a:schemeClr val="bg1"/>
                </a:solidFill>
              </a:rPr>
              <a:t>діяльності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0107" y="1671102"/>
            <a:ext cx="5330401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Жолудів аж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 десятків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Назбирали поросятка.</a:t>
            </a:r>
          </a:p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десятка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вранці з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їли.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Скільки на обід лишили?</a:t>
            </a:r>
          </a:p>
        </p:txBody>
      </p:sp>
      <p:pic>
        <p:nvPicPr>
          <p:cNvPr id="8" name="Picture 6" descr="Свин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6" y="4663901"/>
            <a:ext cx="1176492" cy="9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03" y="5529492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53" y="5748395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96" y="5575481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71" y="5357033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77" y="5517774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0" y="5279352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45" y="5433703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11" y="5561246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52" y="5287625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72" y="5701954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40" y="5373729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25" y="5595779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Свин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9454" y="4845680"/>
            <a:ext cx="1248012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53" y="5660612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22" y="5710149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5136435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69" y="5660612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10" y="5490137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Желуд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68" y="5357032"/>
            <a:ext cx="436015" cy="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92F115-4912-E615-F8FD-4956575CC7CF}"/>
              </a:ext>
            </a:extLst>
          </p:cNvPr>
          <p:cNvSpPr txBox="1"/>
          <p:nvPr/>
        </p:nvSpPr>
        <p:spPr>
          <a:xfrm>
            <a:off x="5710107" y="4171740"/>
            <a:ext cx="53304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5д. – 3д. = 50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92F115-4912-E615-F8FD-4956575CC7CF}"/>
              </a:ext>
            </a:extLst>
          </p:cNvPr>
          <p:cNvSpPr txBox="1"/>
          <p:nvPr/>
        </p:nvSpPr>
        <p:spPr>
          <a:xfrm>
            <a:off x="10160930" y="4171740"/>
            <a:ext cx="84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6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TextBox 4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60104" y="395578"/>
            <a:ext cx="8732066" cy="6821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0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736415" y="1132565"/>
            <a:ext cx="8438986" cy="4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8771ECF-4A7B-A81A-994D-3E1FDBCE5BF3}"/>
              </a:ext>
            </a:extLst>
          </p:cNvPr>
          <p:cNvSpPr txBox="1"/>
          <p:nvPr/>
        </p:nvSpPr>
        <p:spPr>
          <a:xfrm>
            <a:off x="3127666" y="1691752"/>
            <a:ext cx="7827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більше — 1 десяток чи 10 одиниць?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значення має цифра 1 у записі числа </a:t>
            </a:r>
            <a:r>
              <a:rPr lang="uk-UA" sz="2400" b="1" dirty="0" smtClean="0">
                <a:solidFill>
                  <a:srgbClr val="7030A0"/>
                </a:solidFill>
              </a:rPr>
              <a:t>10, 100? </a:t>
            </a:r>
            <a:r>
              <a:rPr lang="uk-UA" sz="2400" b="1" dirty="0">
                <a:solidFill>
                  <a:srgbClr val="7030A0"/>
                </a:solidFill>
              </a:rPr>
              <a:t>Що позначає нуль?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Чим одноцифрові числа відрізняються від двоцифрових? Наведіть приклади.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числа називають круглими? Назвіть їх.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Полічіть десятками у прямому та зворотному порядку.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 скільки кожне наступне кругле число більше за попереднє?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числа другого десятка. 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1904167" y="434130"/>
            <a:ext cx="8732066" cy="7440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8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DE8DDD5-22A6-5B44-19F5-6FF5BB0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5" y="2876304"/>
            <a:ext cx="1874116" cy="35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19BA0CE-6BCE-769A-CA87-8C235F99DC55}"/>
              </a:ext>
            </a:extLst>
          </p:cNvPr>
          <p:cNvSpPr txBox="1"/>
          <p:nvPr/>
        </p:nvSpPr>
        <p:spPr>
          <a:xfrm>
            <a:off x="2705932" y="1348655"/>
            <a:ext cx="793030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число, що позначає 6 </a:t>
            </a:r>
            <a:r>
              <a:rPr lang="uk-UA" sz="2400" b="1" dirty="0" smtClean="0">
                <a:solidFill>
                  <a:srgbClr val="7030A0"/>
                </a:solidFill>
              </a:rPr>
              <a:t>десятків.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кругле число, що менше 50, але більше З0.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Обчисліть </a:t>
            </a:r>
            <a:r>
              <a:rPr lang="uk-UA" sz="2400" b="1" dirty="0">
                <a:solidFill>
                  <a:srgbClr val="7030A0"/>
                </a:solidFill>
              </a:rPr>
              <a:t>суму чисел 50 і 40, 20 і </a:t>
            </a:r>
            <a:r>
              <a:rPr lang="uk-UA" sz="2400" b="1" dirty="0" smtClean="0">
                <a:solidFill>
                  <a:srgbClr val="7030A0"/>
                </a:solidFill>
              </a:rPr>
              <a:t>30.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Обчисліть </a:t>
            </a:r>
            <a:r>
              <a:rPr lang="uk-UA" sz="2400" b="1" dirty="0">
                <a:solidFill>
                  <a:srgbClr val="7030A0"/>
                </a:solidFill>
              </a:rPr>
              <a:t>різницю чисел 90 і 10, 50 і 20.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найбільше число серед чисел 50, 70, 20. 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найменше число серед 90, 40, </a:t>
            </a:r>
            <a:r>
              <a:rPr lang="uk-UA" sz="2400" b="1" dirty="0" smtClean="0">
                <a:solidFill>
                  <a:srgbClr val="7030A0"/>
                </a:solidFill>
              </a:rPr>
              <a:t>20</a:t>
            </a:r>
            <a:r>
              <a:rPr lang="uk-UA" sz="2400" b="1" dirty="0">
                <a:solidFill>
                  <a:srgbClr val="7030A0"/>
                </a:solidFill>
              </a:rPr>
              <a:t>.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перше число другого десятка.  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2705932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9416069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3664523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4623114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5581705" y="4184147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6540296" y="4191315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7498887" y="4191315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8457478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10374660" y="4177641"/>
            <a:ext cx="9585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A1DC464-5624-1972-BEB1-88CD24E70222}"/>
              </a:ext>
            </a:extLst>
          </p:cNvPr>
          <p:cNvSpPr/>
          <p:nvPr/>
        </p:nvSpPr>
        <p:spPr>
          <a:xfrm>
            <a:off x="2705932" y="5006583"/>
            <a:ext cx="7930301" cy="8281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Яке серед чисел «зайве»? Чому?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позначає цифра «0» в інших числах?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13910</TotalTime>
  <Words>823</Words>
  <Application>Microsoft Office PowerPoint</Application>
  <PresentationFormat>Произвольный</PresentationFormat>
  <Paragraphs>308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1408</cp:revision>
  <dcterms:created xsi:type="dcterms:W3CDTF">2018-01-05T16:38:53Z</dcterms:created>
  <dcterms:modified xsi:type="dcterms:W3CDTF">2024-04-17T07:46:12Z</dcterms:modified>
</cp:coreProperties>
</file>