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1205" r:id="rId3"/>
    <p:sldId id="1206" r:id="rId4"/>
    <p:sldId id="1201" r:id="rId5"/>
    <p:sldId id="1194" r:id="rId6"/>
    <p:sldId id="1207" r:id="rId7"/>
    <p:sldId id="1090" r:id="rId8"/>
    <p:sldId id="1151" r:id="rId9"/>
    <p:sldId id="1197" r:id="rId10"/>
    <p:sldId id="1199" r:id="rId11"/>
    <p:sldId id="1075" r:id="rId12"/>
    <p:sldId id="1208" r:id="rId13"/>
    <p:sldId id="35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61BD"/>
    <a:srgbClr val="FF66FF"/>
    <a:srgbClr val="CC00CC"/>
    <a:srgbClr val="295FFF"/>
    <a:srgbClr val="78B64E"/>
    <a:srgbClr val="F5F6F9"/>
    <a:srgbClr val="F7F8FB"/>
    <a:srgbClr val="FCFCFE"/>
    <a:srgbClr val="FF5050"/>
    <a:srgbClr val="F0F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0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emf"/><Relationship Id="rId7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yivc49et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38944" y="4533418"/>
            <a:ext cx="9706416" cy="919401"/>
          </a:xfrm>
          <a:prstGeom prst="roundRect">
            <a:avLst/>
          </a:prstGeom>
          <a:ln w="381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err="1">
                <a:solidFill>
                  <a:schemeClr val="bg1"/>
                </a:solidFill>
              </a:rPr>
              <a:t>Складання</a:t>
            </a:r>
            <a:r>
              <a:rPr lang="ru-RU" sz="4800" b="1" dirty="0">
                <a:solidFill>
                  <a:schemeClr val="bg1"/>
                </a:solidFill>
              </a:rPr>
              <a:t> і </a:t>
            </a:r>
            <a:r>
              <a:rPr lang="ru-RU" sz="4800" b="1" dirty="0" err="1">
                <a:solidFill>
                  <a:schemeClr val="bg1"/>
                </a:solidFill>
              </a:rPr>
              <a:t>записування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 smtClean="0">
                <a:solidFill>
                  <a:schemeClr val="bg1"/>
                </a:solidFill>
              </a:rPr>
              <a:t>речень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6446" y="1099455"/>
            <a:ext cx="4093584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115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!!!!!!Эсмира\_free_2023-10-14-19-34_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55" y="960984"/>
            <a:ext cx="3132043" cy="313204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 t="17187" r="50480" b="73567"/>
          <a:stretch/>
        </p:blipFill>
        <p:spPr>
          <a:xfrm>
            <a:off x="3496048" y="1436775"/>
            <a:ext cx="2340000" cy="114426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29530" y="494423"/>
            <a:ext cx="10762053" cy="7215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chemeClr val="bg1"/>
                </a:solidFill>
              </a:rPr>
              <a:t>Розгадай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ребус  </a:t>
            </a:r>
            <a:r>
              <a:rPr lang="ru-RU" sz="3200" b="1" dirty="0">
                <a:solidFill>
                  <a:schemeClr val="bg1"/>
                </a:solidFill>
              </a:rPr>
              <a:t>і </a:t>
            </a:r>
            <a:r>
              <a:rPr lang="ru-RU" sz="3200" b="1" dirty="0" err="1" smtClean="0">
                <a:solidFill>
                  <a:schemeClr val="bg1"/>
                </a:solidFill>
              </a:rPr>
              <a:t>дізнайся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про </a:t>
            </a:r>
            <a:r>
              <a:rPr lang="ru-RU" sz="3200" b="1" dirty="0" err="1" smtClean="0">
                <a:solidFill>
                  <a:schemeClr val="bg1"/>
                </a:solidFill>
              </a:rPr>
              <a:t>улюблене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заняття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Ґаджика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29530" y="1362539"/>
            <a:ext cx="2566878" cy="153514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47129" y="2015594"/>
            <a:ext cx="577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70C0"/>
                </a:solidFill>
              </a:rPr>
              <a:t>б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19761" y="1914403"/>
            <a:ext cx="469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70C0"/>
                </a:solidFill>
              </a:rPr>
              <a:t>р</a:t>
            </a:r>
            <a:endParaRPr lang="ru-RU" sz="4000" b="1" dirty="0">
              <a:solidFill>
                <a:srgbClr val="0070C0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1419761" y="2070024"/>
            <a:ext cx="355861" cy="596249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2243" t="8435" r="28061" b="14136"/>
          <a:stretch/>
        </p:blipFill>
        <p:spPr>
          <a:xfrm>
            <a:off x="1900510" y="1436775"/>
            <a:ext cx="1029644" cy="144150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607" t="69074" r="27854" b="16097"/>
          <a:stretch/>
        </p:blipFill>
        <p:spPr>
          <a:xfrm>
            <a:off x="4108256" y="1418073"/>
            <a:ext cx="1005840" cy="982440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729531" y="3816624"/>
            <a:ext cx="6868698" cy="6682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Закінчи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речення</a:t>
            </a:r>
            <a:r>
              <a:rPr lang="ru-RU" sz="2400" b="1" dirty="0">
                <a:solidFill>
                  <a:schemeClr val="bg1"/>
                </a:solidFill>
              </a:rPr>
              <a:t> про </a:t>
            </a:r>
            <a:r>
              <a:rPr lang="ru-RU" sz="2400" b="1" dirty="0" err="1">
                <a:solidFill>
                  <a:schemeClr val="bg1"/>
                </a:solidFill>
              </a:rPr>
              <a:t>свій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улюблений</a:t>
            </a:r>
            <a:r>
              <a:rPr lang="ru-RU" sz="2400" b="1" dirty="0">
                <a:solidFill>
                  <a:schemeClr val="bg1"/>
                </a:solidFill>
              </a:rPr>
              <a:t> вид спорту </a:t>
            </a:r>
          </a:p>
        </p:txBody>
      </p:sp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6041570"/>
            <a:ext cx="1001487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l="59633" t="17894" r="29274" b="54496"/>
          <a:stretch/>
        </p:blipFill>
        <p:spPr>
          <a:xfrm>
            <a:off x="9668756" y="3501483"/>
            <a:ext cx="2105855" cy="294830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6582402" y="1417047"/>
            <a:ext cx="3957845" cy="112819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Склади і запиши </a:t>
            </a:r>
            <a:r>
              <a:rPr lang="ru-RU" sz="2400" b="1" dirty="0" err="1">
                <a:solidFill>
                  <a:srgbClr val="0070C0"/>
                </a:solidFill>
              </a:rPr>
              <a:t>речення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зі</a:t>
            </a:r>
            <a:r>
              <a:rPr lang="ru-RU" sz="2400" b="1" dirty="0">
                <a:solidFill>
                  <a:srgbClr val="0070C0"/>
                </a:solidFill>
              </a:rPr>
              <a:t> словом-</a:t>
            </a:r>
            <a:r>
              <a:rPr lang="ru-RU" sz="2400" b="1" dirty="0" err="1">
                <a:solidFill>
                  <a:srgbClr val="0070C0"/>
                </a:solidFill>
              </a:rPr>
              <a:t>відгадкою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17188" r="49731" b="73809"/>
          <a:stretch/>
        </p:blipFill>
        <p:spPr>
          <a:xfrm>
            <a:off x="3496048" y="2734769"/>
            <a:ext cx="6172708" cy="89988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750" t="46370" r="33833" b="36297"/>
          <a:stretch/>
        </p:blipFill>
        <p:spPr>
          <a:xfrm>
            <a:off x="3582855" y="2699443"/>
            <a:ext cx="3888345" cy="96013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67" t="63188" r="54663" b="22816"/>
          <a:stretch/>
        </p:blipFill>
        <p:spPr>
          <a:xfrm>
            <a:off x="7542114" y="2734769"/>
            <a:ext cx="1940425" cy="77525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" t="1430" r="52493" b="89550"/>
          <a:stretch/>
        </p:blipFill>
        <p:spPr>
          <a:xfrm>
            <a:off x="729531" y="4640389"/>
            <a:ext cx="5664204" cy="95798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24" t="21334" r="53103" b="65527"/>
          <a:stretch/>
        </p:blipFill>
        <p:spPr>
          <a:xfrm>
            <a:off x="801530" y="4703269"/>
            <a:ext cx="2085084" cy="7587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35" t="40631" r="38665" b="46994"/>
          <a:stretch/>
        </p:blipFill>
        <p:spPr>
          <a:xfrm>
            <a:off x="2930154" y="4861966"/>
            <a:ext cx="3463581" cy="71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83158" y="603386"/>
            <a:ext cx="8732066" cy="8318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0345" y="1718311"/>
            <a:ext cx="4970091" cy="40318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rgbClr val="FFFF00"/>
                </a:solidFill>
              </a:rPr>
              <a:t>Що </a:t>
            </a:r>
            <a:r>
              <a:rPr lang="ru-RU" sz="3200" b="1" dirty="0" err="1">
                <a:solidFill>
                  <a:srgbClr val="FFFF00"/>
                </a:solidFill>
              </a:rPr>
              <a:t>складали</a:t>
            </a:r>
            <a:r>
              <a:rPr lang="ru-RU" sz="3200" b="1" dirty="0">
                <a:solidFill>
                  <a:srgbClr val="FFFF00"/>
                </a:solidFill>
              </a:rPr>
              <a:t> і </a:t>
            </a:r>
            <a:r>
              <a:rPr lang="ru-RU" sz="3200" b="1" dirty="0" err="1">
                <a:solidFill>
                  <a:srgbClr val="FFFF00"/>
                </a:solidFill>
              </a:rPr>
              <a:t>записували</a:t>
            </a:r>
            <a:r>
              <a:rPr lang="ru-RU" sz="3200" b="1" dirty="0">
                <a:solidFill>
                  <a:srgbClr val="FFFF00"/>
                </a:solidFill>
              </a:rPr>
              <a:t> на </a:t>
            </a:r>
            <a:r>
              <a:rPr lang="ru-RU" sz="3200" b="1" dirty="0" err="1">
                <a:solidFill>
                  <a:srgbClr val="FFFF00"/>
                </a:solidFill>
              </a:rPr>
              <a:t>уроці</a:t>
            </a:r>
            <a:r>
              <a:rPr lang="ru-RU" sz="3200" b="1" dirty="0">
                <a:solidFill>
                  <a:srgbClr val="FFFF00"/>
                </a:solidFill>
              </a:rPr>
              <a:t>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rgbClr val="FFFF00"/>
                </a:solidFill>
              </a:rPr>
              <a:t>Що треба знати, </a:t>
            </a:r>
            <a:r>
              <a:rPr lang="ru-RU" sz="3200" b="1" dirty="0" err="1">
                <a:solidFill>
                  <a:srgbClr val="FFFF00"/>
                </a:solidFill>
              </a:rPr>
              <a:t>щоб</a:t>
            </a:r>
            <a:r>
              <a:rPr lang="ru-RU" sz="3200" b="1" dirty="0">
                <a:solidFill>
                  <a:srgbClr val="FFFF00"/>
                </a:solidFill>
              </a:rPr>
              <a:t> правильно </a:t>
            </a:r>
            <a:r>
              <a:rPr lang="ru-RU" sz="3200" b="1" dirty="0" err="1">
                <a:solidFill>
                  <a:srgbClr val="FFFF00"/>
                </a:solidFill>
              </a:rPr>
              <a:t>записати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речення</a:t>
            </a:r>
            <a:r>
              <a:rPr lang="ru-RU" sz="3200" b="1" dirty="0">
                <a:solidFill>
                  <a:srgbClr val="FFFF00"/>
                </a:solidFill>
              </a:rPr>
              <a:t>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 smtClean="0">
                <a:solidFill>
                  <a:srgbClr val="FFFF00"/>
                </a:solidFill>
              </a:rPr>
              <a:t>Склади</a:t>
            </a:r>
            <a:r>
              <a:rPr lang="ru-RU" sz="3200" b="1" dirty="0" smtClean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речення</a:t>
            </a:r>
            <a:r>
              <a:rPr lang="ru-RU" sz="3200" b="1" dirty="0">
                <a:solidFill>
                  <a:srgbClr val="FFFF00"/>
                </a:solidFill>
              </a:rPr>
              <a:t> про вид спорту, </a:t>
            </a:r>
            <a:r>
              <a:rPr lang="ru-RU" sz="3200" b="1" dirty="0" err="1">
                <a:solidFill>
                  <a:srgbClr val="FFFF00"/>
                </a:solidFill>
              </a:rPr>
              <a:t>який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</a:rPr>
              <a:t>тобі</a:t>
            </a:r>
            <a:r>
              <a:rPr lang="ru-RU" sz="3200" b="1" dirty="0" smtClean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подобається</a:t>
            </a:r>
            <a:r>
              <a:rPr lang="ru-RU" sz="3200" b="1" dirty="0">
                <a:solidFill>
                  <a:srgbClr val="FFFF00"/>
                </a:solidFill>
              </a:rPr>
              <a:t>? </a:t>
            </a:r>
            <a:endParaRPr lang="uk-UA" sz="3200" b="1" dirty="0">
              <a:solidFill>
                <a:srgbClr val="FFFF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525795" y="1718311"/>
            <a:ext cx="2885220" cy="34802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610436" y="1718311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820710" y="494529"/>
            <a:ext cx="8732066" cy="9206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</a:t>
            </a:r>
            <a:r>
              <a:rPr lang="en-US" sz="4000" b="1" dirty="0">
                <a:solidFill>
                  <a:schemeClr val="bg1"/>
                </a:solidFill>
              </a:rPr>
              <a:t> “</a:t>
            </a:r>
            <a:r>
              <a:rPr lang="uk-UA" sz="4000" b="1" dirty="0">
                <a:solidFill>
                  <a:schemeClr val="bg1"/>
                </a:solidFill>
              </a:rPr>
              <a:t>Плюс-мінус-цікаво </a:t>
            </a:r>
            <a:r>
              <a:rPr lang="en-US" sz="4000" b="1" dirty="0">
                <a:solidFill>
                  <a:schemeClr val="bg1"/>
                </a:solidFill>
              </a:rPr>
              <a:t>”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98" y="1893448"/>
            <a:ext cx="1200374" cy="14196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7"/>
          <a:stretch/>
        </p:blipFill>
        <p:spPr>
          <a:xfrm>
            <a:off x="1051757" y="3104488"/>
            <a:ext cx="1537906" cy="15699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01" y="4710786"/>
            <a:ext cx="1402617" cy="1326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81872" y="2105940"/>
            <a:ext cx="7620001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Все те, що сподобалось на </a:t>
            </a:r>
            <a:r>
              <a:rPr lang="uk-UA" sz="3200" b="1" dirty="0" err="1">
                <a:solidFill>
                  <a:schemeClr val="bg1"/>
                </a:solidFill>
              </a:rPr>
              <a:t>уроці</a:t>
            </a:r>
            <a:r>
              <a:rPr lang="uk-UA" sz="3200" b="1" dirty="0">
                <a:solidFill>
                  <a:schemeClr val="bg1"/>
                </a:solidFill>
              </a:rPr>
              <a:t>, що здавалося цікавим та корисним.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1872" y="3389651"/>
            <a:ext cx="7620001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Все те, що не сподобалось, здавалося важким, незрозумілим та нудним.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13108" y="4710786"/>
            <a:ext cx="7557528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Факти, про які дізналися на </a:t>
            </a:r>
            <a:r>
              <a:rPr lang="uk-UA" sz="3200" b="1" dirty="0" err="1"/>
              <a:t>уроці</a:t>
            </a:r>
            <a:r>
              <a:rPr lang="uk-UA" sz="3200" b="1" dirty="0"/>
              <a:t>, чого б ще хотіли дізнатися.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86486" y="1460163"/>
            <a:ext cx="8166289" cy="444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Постав на сторінках зошита праворуч завдань знаки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13108" y="5917856"/>
            <a:ext cx="7557528" cy="444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Яких знаків у тебе більше? 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2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671579" y="444359"/>
            <a:ext cx="8811364" cy="7312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2148" y="2138680"/>
            <a:ext cx="1305560" cy="130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4207" y="513688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94222" y="1934580"/>
            <a:ext cx="4822635" cy="304698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70C0"/>
                </a:solidFill>
              </a:rPr>
              <a:t>Продзвенів уже дзвінок,                                  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Починається урок. 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Приготуйте без мороки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Все, що треба до уроку.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Зошит, </a:t>
            </a:r>
            <a:r>
              <a:rPr lang="uk-UA" sz="3200" b="1" dirty="0" smtClean="0">
                <a:solidFill>
                  <a:srgbClr val="0070C0"/>
                </a:solidFill>
              </a:rPr>
              <a:t>гумку</a:t>
            </a:r>
            <a:r>
              <a:rPr lang="uk-UA" sz="3200" b="1" dirty="0">
                <a:solidFill>
                  <a:srgbClr val="0070C0"/>
                </a:solidFill>
              </a:rPr>
              <a:t>, олівці. 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Все готове? Молодці!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1780275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1667048"/>
            <a:ext cx="2380068" cy="3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3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60713" y="527183"/>
            <a:ext cx="9209315" cy="76821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Психологічне налаштування «Парасолька»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11">
            <a:extLst>
              <a:ext uri="{FF2B5EF4-FFF2-40B4-BE49-F238E27FC236}">
                <a16:creationId xmlns="" xmlns:a16="http://schemas.microsoft.com/office/drawing/2014/main" id="{4CB1A838-0F8E-457D-A2C3-133F69AC06B6}"/>
              </a:ext>
            </a:extLst>
          </p:cNvPr>
          <p:cNvSpPr/>
          <p:nvPr/>
        </p:nvSpPr>
        <p:spPr>
          <a:xfrm>
            <a:off x="2046514" y="1349829"/>
            <a:ext cx="7772400" cy="712854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rgbClr val="0070C0"/>
                </a:solidFill>
              </a:rPr>
              <a:t>Уяви</a:t>
            </a:r>
            <a:r>
              <a:rPr lang="ru-RU" sz="2000" b="1" dirty="0">
                <a:solidFill>
                  <a:srgbClr val="0070C0"/>
                </a:solidFill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</a:rPr>
              <a:t>що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квітка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кульбабки</a:t>
            </a:r>
            <a:r>
              <a:rPr lang="ru-RU" sz="2000" b="1" dirty="0" smtClean="0">
                <a:solidFill>
                  <a:srgbClr val="0070C0"/>
                </a:solidFill>
              </a:rPr>
              <a:t> – </a:t>
            </a:r>
            <a:r>
              <a:rPr lang="ru-RU" sz="2000" b="1" dirty="0" err="1" smtClean="0">
                <a:solidFill>
                  <a:srgbClr val="0070C0"/>
                </a:solidFill>
              </a:rPr>
              <a:t>парасолька</a:t>
            </a:r>
            <a:r>
              <a:rPr lang="ru-RU" sz="2000" b="1" dirty="0" smtClean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Яку «</a:t>
            </a:r>
            <a:r>
              <a:rPr lang="ru-RU" sz="2000" b="1" dirty="0" err="1" smtClean="0">
                <a:solidFill>
                  <a:srgbClr val="0070C0"/>
                </a:solidFill>
              </a:rPr>
              <a:t>парасольку</a:t>
            </a:r>
            <a:r>
              <a:rPr lang="ru-RU" sz="2000" b="1" dirty="0" smtClean="0">
                <a:solidFill>
                  <a:srgbClr val="0070C0"/>
                </a:solidFill>
              </a:rPr>
              <a:t>» </a:t>
            </a:r>
            <a:r>
              <a:rPr lang="ru-RU" sz="2000" b="1" dirty="0" err="1" smtClean="0">
                <a:solidFill>
                  <a:srgbClr val="0070C0"/>
                </a:solidFill>
              </a:rPr>
              <a:t>вибереш</a:t>
            </a:r>
            <a:r>
              <a:rPr lang="ru-RU" sz="2000" b="1" dirty="0" smtClean="0">
                <a:solidFill>
                  <a:srgbClr val="0070C0"/>
                </a:solidFill>
              </a:rPr>
              <a:t>?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Купити Картину Парасольки кульбаби (255048514k) – Замовити під свій розмі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09" y="2278460"/>
            <a:ext cx="2467712" cy="246771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одульні картини Кульбаби: купити картини для інтер'єру | Arts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12" y="2278458"/>
            <a:ext cx="3690036" cy="246771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hytosvit - Що лікує кульбаба: 15 хвороб, від яких легко позбутись У  народній медицині кульбаба використовується дуже часто. Травники  рекомендують її вживати при таких захворюваннях, як атеросклероз, при  запальних процесах в нирка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077" y="2278458"/>
            <a:ext cx="3294520" cy="246771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: округлені кути 11">
            <a:extLst>
              <a:ext uri="{FF2B5EF4-FFF2-40B4-BE49-F238E27FC236}">
                <a16:creationId xmlns="" xmlns:a16="http://schemas.microsoft.com/office/drawing/2014/main" id="{4CB1A838-0F8E-457D-A2C3-133F69AC06B6}"/>
              </a:ext>
            </a:extLst>
          </p:cNvPr>
          <p:cNvSpPr/>
          <p:nvPr/>
        </p:nvSpPr>
        <p:spPr>
          <a:xfrm>
            <a:off x="8034077" y="4941461"/>
            <a:ext cx="3417273" cy="903514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Дає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можливість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бачити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всіх</a:t>
            </a:r>
            <a:r>
              <a:rPr lang="ru-RU" sz="2000" b="1" dirty="0" smtClean="0">
                <a:solidFill>
                  <a:srgbClr val="0070C0"/>
                </a:solidFill>
              </a:rPr>
              <a:t>, а тебе </a:t>
            </a:r>
            <a:r>
              <a:rPr lang="ru-RU" sz="2000" b="1" dirty="0" err="1" smtClean="0">
                <a:solidFill>
                  <a:srgbClr val="0070C0"/>
                </a:solidFill>
              </a:rPr>
              <a:t>ніхто</a:t>
            </a:r>
            <a:r>
              <a:rPr lang="ru-RU" sz="2000" b="1" dirty="0" smtClean="0">
                <a:solidFill>
                  <a:srgbClr val="0070C0"/>
                </a:solidFill>
              </a:rPr>
              <a:t> не </a:t>
            </a:r>
            <a:r>
              <a:rPr lang="ru-RU" sz="2000" b="1" dirty="0" err="1" smtClean="0">
                <a:solidFill>
                  <a:srgbClr val="0070C0"/>
                </a:solidFill>
              </a:rPr>
              <a:t>бачить</a:t>
            </a:r>
            <a:r>
              <a:rPr lang="ru-RU" sz="2000" b="1" dirty="0" smtClean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10" name="Прямокутник: округлені кути 11">
            <a:extLst>
              <a:ext uri="{FF2B5EF4-FFF2-40B4-BE49-F238E27FC236}">
                <a16:creationId xmlns="" xmlns:a16="http://schemas.microsoft.com/office/drawing/2014/main" id="{4CB1A838-0F8E-457D-A2C3-133F69AC06B6}"/>
              </a:ext>
            </a:extLst>
          </p:cNvPr>
          <p:cNvSpPr/>
          <p:nvPr/>
        </p:nvSpPr>
        <p:spPr>
          <a:xfrm>
            <a:off x="467680" y="4951695"/>
            <a:ext cx="3145970" cy="903514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Захищає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тебе </a:t>
            </a:r>
            <a:r>
              <a:rPr lang="ru-RU" sz="2000" b="1" dirty="0" err="1">
                <a:solidFill>
                  <a:srgbClr val="0070C0"/>
                </a:solidFill>
              </a:rPr>
              <a:t>від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непорозумінь</a:t>
            </a:r>
            <a:r>
              <a:rPr lang="ru-RU" sz="2000" b="1" dirty="0" smtClean="0">
                <a:solidFill>
                  <a:srgbClr val="0070C0"/>
                </a:solidFill>
              </a:rPr>
              <a:t> з </a:t>
            </a:r>
            <a:r>
              <a:rPr lang="ru-RU" sz="2000" b="1" dirty="0" err="1" smtClean="0">
                <a:solidFill>
                  <a:srgbClr val="0070C0"/>
                </a:solidFill>
              </a:rPr>
              <a:t>рідними</a:t>
            </a:r>
            <a:r>
              <a:rPr lang="ru-RU" sz="2000" b="1" dirty="0" smtClean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4CB1A838-0F8E-457D-A2C3-133F69AC06B6}"/>
              </a:ext>
            </a:extLst>
          </p:cNvPr>
          <p:cNvSpPr/>
          <p:nvPr/>
        </p:nvSpPr>
        <p:spPr>
          <a:xfrm>
            <a:off x="3913206" y="4930575"/>
            <a:ext cx="3635828" cy="91440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Допомагає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фільтрувати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події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життя</a:t>
            </a:r>
            <a:r>
              <a:rPr lang="ru-RU" sz="2000" b="1" dirty="0" smtClean="0">
                <a:solidFill>
                  <a:srgbClr val="0070C0"/>
                </a:solidFill>
              </a:rPr>
              <a:t>, </a:t>
            </a:r>
            <a:r>
              <a:rPr lang="ru-RU" sz="2000" b="1" dirty="0" err="1">
                <a:solidFill>
                  <a:srgbClr val="0070C0"/>
                </a:solidFill>
              </a:rPr>
              <a:t>щоденну</a:t>
            </a:r>
            <a:r>
              <a:rPr lang="ru-RU" sz="2000" b="1" dirty="0">
                <a:solidFill>
                  <a:srgbClr val="0070C0"/>
                </a:solidFill>
              </a:rPr>
              <a:t>  </a:t>
            </a:r>
            <a:r>
              <a:rPr lang="ru-RU" sz="2000" b="1" dirty="0" err="1" smtClean="0">
                <a:solidFill>
                  <a:srgbClr val="0070C0"/>
                </a:solidFill>
              </a:rPr>
              <a:t>інформацію</a:t>
            </a:r>
            <a:r>
              <a:rPr lang="ru-RU" sz="2000" b="1" dirty="0" smtClean="0">
                <a:solidFill>
                  <a:srgbClr val="0070C0"/>
                </a:solidFill>
              </a:rPr>
              <a:t>. 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8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58"/>
          <a:stretch/>
        </p:blipFill>
        <p:spPr>
          <a:xfrm>
            <a:off x="1733068" y="5186053"/>
            <a:ext cx="7065836" cy="15406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66649" y="437619"/>
            <a:ext cx="8245986" cy="8443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«Так — ні»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739" y="3810000"/>
            <a:ext cx="3048000" cy="304800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966649" y="1414155"/>
            <a:ext cx="7746243" cy="3587503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70C0"/>
                </a:solidFill>
              </a:rPr>
              <a:t>Речення </a:t>
            </a:r>
            <a:r>
              <a:rPr lang="ru-RU" sz="2800" b="1" dirty="0" err="1">
                <a:solidFill>
                  <a:srgbClr val="0070C0"/>
                </a:solidFill>
              </a:rPr>
              <a:t>складаються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зі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слів</a:t>
            </a:r>
            <a:r>
              <a:rPr lang="ru-RU" sz="2800" b="1" dirty="0">
                <a:solidFill>
                  <a:srgbClr val="0070C0"/>
                </a:solidFill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err="1">
                <a:solidFill>
                  <a:srgbClr val="0070C0"/>
                </a:solidFill>
              </a:rPr>
              <a:t>Всі</a:t>
            </a:r>
            <a:r>
              <a:rPr lang="ru-RU" sz="2800" b="1" dirty="0">
                <a:solidFill>
                  <a:srgbClr val="0070C0"/>
                </a:solidFill>
              </a:rPr>
              <a:t> речення </a:t>
            </a:r>
            <a:r>
              <a:rPr lang="ru-RU" sz="2800" b="1" dirty="0" err="1">
                <a:solidFill>
                  <a:srgbClr val="0070C0"/>
                </a:solidFill>
              </a:rPr>
              <a:t>складаються</a:t>
            </a:r>
            <a:r>
              <a:rPr lang="ru-RU" sz="2800" b="1" dirty="0">
                <a:solidFill>
                  <a:srgbClr val="0070C0"/>
                </a:solidFill>
              </a:rPr>
              <a:t> з одного слова.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err="1">
                <a:solidFill>
                  <a:srgbClr val="0070C0"/>
                </a:solidFill>
              </a:rPr>
              <a:t>Речення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«Ми </a:t>
            </a:r>
            <a:r>
              <a:rPr lang="ru-RU" sz="2800" b="1" dirty="0">
                <a:solidFill>
                  <a:srgbClr val="0070C0"/>
                </a:solidFill>
              </a:rPr>
              <a:t>у </a:t>
            </a:r>
            <a:r>
              <a:rPr lang="ru-RU" sz="2800" b="1" dirty="0" err="1">
                <a:solidFill>
                  <a:srgbClr val="0070C0"/>
                </a:solidFill>
              </a:rPr>
              <a:t>підводному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царстві</a:t>
            </a:r>
            <a:r>
              <a:rPr lang="ru-RU" sz="2800" b="1" dirty="0" smtClean="0">
                <a:solidFill>
                  <a:srgbClr val="0070C0"/>
                </a:solidFill>
              </a:rPr>
              <a:t>.» </a:t>
            </a:r>
            <a:r>
              <a:rPr lang="ru-RU" sz="2800" b="1" dirty="0" err="1">
                <a:solidFill>
                  <a:srgbClr val="0070C0"/>
                </a:solidFill>
              </a:rPr>
              <a:t>складається</a:t>
            </a:r>
            <a:r>
              <a:rPr lang="ru-RU" sz="2800" b="1" dirty="0">
                <a:solidFill>
                  <a:srgbClr val="0070C0"/>
                </a:solidFill>
              </a:rPr>
              <a:t> з 4 </a:t>
            </a:r>
            <a:r>
              <a:rPr lang="ru-RU" sz="2800" b="1" dirty="0" err="1">
                <a:solidFill>
                  <a:srgbClr val="0070C0"/>
                </a:solidFill>
              </a:rPr>
              <a:t>слів</a:t>
            </a:r>
            <a:r>
              <a:rPr lang="ru-RU" sz="2800" b="1" dirty="0">
                <a:solidFill>
                  <a:srgbClr val="0070C0"/>
                </a:solidFill>
              </a:rPr>
              <a:t>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70C0"/>
                </a:solidFill>
              </a:rPr>
              <a:t>У </a:t>
            </a:r>
            <a:r>
              <a:rPr lang="ru-RU" sz="2800" b="1" dirty="0" err="1">
                <a:solidFill>
                  <a:srgbClr val="0070C0"/>
                </a:solidFill>
              </a:rPr>
              <a:t>кінці</a:t>
            </a:r>
            <a:r>
              <a:rPr lang="ru-RU" sz="2800" b="1" dirty="0">
                <a:solidFill>
                  <a:srgbClr val="0070C0"/>
                </a:solidFill>
              </a:rPr>
              <a:t> речення </a:t>
            </a:r>
            <a:r>
              <a:rPr lang="ru-RU" sz="2800" b="1" dirty="0" err="1">
                <a:solidFill>
                  <a:srgbClr val="0070C0"/>
                </a:solidFill>
              </a:rPr>
              <a:t>може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стояти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крапка</a:t>
            </a:r>
            <a:r>
              <a:rPr lang="ru-RU" sz="2800" b="1" dirty="0">
                <a:solidFill>
                  <a:srgbClr val="0070C0"/>
                </a:solidFill>
              </a:rPr>
              <a:t>, знак </a:t>
            </a:r>
            <a:r>
              <a:rPr lang="ru-RU" sz="2800" b="1" dirty="0" err="1">
                <a:solidFill>
                  <a:srgbClr val="0070C0"/>
                </a:solidFill>
              </a:rPr>
              <a:t>питання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або</a:t>
            </a:r>
            <a:r>
              <a:rPr lang="ru-RU" sz="2800" b="1" dirty="0">
                <a:solidFill>
                  <a:srgbClr val="0070C0"/>
                </a:solidFill>
              </a:rPr>
              <a:t> знак оклику.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70C0"/>
                </a:solidFill>
              </a:rPr>
              <a:t>У </a:t>
            </a:r>
            <a:r>
              <a:rPr lang="ru-RU" sz="2800" b="1" dirty="0" err="1">
                <a:solidFill>
                  <a:srgbClr val="0070C0"/>
                </a:solidFill>
              </a:rPr>
              <a:t>кінці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речень</a:t>
            </a:r>
            <a:r>
              <a:rPr lang="ru-RU" sz="2800" b="1" dirty="0">
                <a:solidFill>
                  <a:srgbClr val="0070C0"/>
                </a:solidFill>
              </a:rPr>
              <a:t>, у </a:t>
            </a:r>
            <a:r>
              <a:rPr lang="ru-RU" sz="2800" b="1" dirty="0" err="1">
                <a:solidFill>
                  <a:srgbClr val="0070C0"/>
                </a:solidFill>
              </a:rPr>
              <a:t>яких</a:t>
            </a:r>
            <a:r>
              <a:rPr lang="ru-RU" sz="2800" b="1" dirty="0">
                <a:solidFill>
                  <a:srgbClr val="0070C0"/>
                </a:solidFill>
              </a:rPr>
              <a:t> про </a:t>
            </a:r>
            <a:r>
              <a:rPr lang="ru-RU" sz="2800" b="1" dirty="0" err="1">
                <a:solidFill>
                  <a:srgbClr val="0070C0"/>
                </a:solidFill>
              </a:rPr>
              <a:t>щось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запитують</a:t>
            </a:r>
            <a:r>
              <a:rPr lang="ru-RU" sz="2800" b="1" dirty="0">
                <a:solidFill>
                  <a:srgbClr val="0070C0"/>
                </a:solidFill>
              </a:rPr>
              <a:t>, </a:t>
            </a:r>
            <a:r>
              <a:rPr lang="ru-RU" sz="2800" b="1" dirty="0" err="1">
                <a:solidFill>
                  <a:srgbClr val="0070C0"/>
                </a:solidFill>
              </a:rPr>
              <a:t>ставлять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крапку</a:t>
            </a:r>
            <a:r>
              <a:rPr lang="ru-RU" sz="28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91165" y="5791200"/>
            <a:ext cx="15055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/>
              <a:t>ні</a:t>
            </a:r>
            <a:endParaRPr lang="ru-RU" sz="4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83929" y="5791200"/>
            <a:ext cx="15055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/>
              <a:t>так</a:t>
            </a:r>
            <a:endParaRPr lang="ru-RU" sz="4500" b="1" dirty="0"/>
          </a:p>
        </p:txBody>
      </p:sp>
    </p:spTree>
    <p:extLst>
      <p:ext uri="{BB962C8B-B14F-4D97-AF65-F5344CB8AC3E}">
        <p14:creationId xmlns:p14="http://schemas.microsoft.com/office/powerpoint/2010/main" val="202042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72014" y="471556"/>
            <a:ext cx="8732066" cy="834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826" y="1606374"/>
            <a:ext cx="4175432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Кулю </a:t>
            </a:r>
            <a:r>
              <a:rPr lang="ru-RU" sz="2400" b="1" dirty="0" err="1">
                <a:solidFill>
                  <a:schemeClr val="bg1"/>
                </a:solidFill>
              </a:rPr>
              <a:t>шкіряну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ганяють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Лиш</a:t>
            </a:r>
            <a:r>
              <a:rPr lang="ru-RU" sz="2400" b="1" dirty="0">
                <a:solidFill>
                  <a:schemeClr val="bg1"/>
                </a:solidFill>
              </a:rPr>
              <a:t> одну на </a:t>
            </a:r>
            <a:r>
              <a:rPr lang="ru-RU" sz="2400" b="1" dirty="0" err="1">
                <a:solidFill>
                  <a:schemeClr val="bg1"/>
                </a:solidFill>
              </a:rPr>
              <a:t>полі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мають</a:t>
            </a:r>
            <a:r>
              <a:rPr lang="ru-RU" sz="2400" b="1" dirty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По ногах не </a:t>
            </a:r>
            <a:r>
              <a:rPr lang="ru-RU" sz="2400" b="1" dirty="0" err="1">
                <a:solidFill>
                  <a:schemeClr val="bg1"/>
                </a:solidFill>
              </a:rPr>
              <a:t>б’ють</a:t>
            </a:r>
            <a:r>
              <a:rPr lang="ru-RU" sz="2400" b="1" dirty="0">
                <a:solidFill>
                  <a:schemeClr val="bg1"/>
                </a:solidFill>
              </a:rPr>
              <a:t> — </a:t>
            </a:r>
            <a:r>
              <a:rPr lang="ru-RU" sz="2400" b="1" dirty="0" err="1">
                <a:solidFill>
                  <a:schemeClr val="bg1"/>
                </a:solidFill>
              </a:rPr>
              <a:t>це</a:t>
            </a:r>
            <a:r>
              <a:rPr lang="ru-RU" sz="2400" b="1" dirty="0">
                <a:solidFill>
                  <a:schemeClr val="bg1"/>
                </a:solidFill>
              </a:rPr>
              <a:t> фол!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Називають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гру</a:t>
            </a:r>
            <a:r>
              <a:rPr lang="ru-RU" sz="2400" b="1" dirty="0">
                <a:solidFill>
                  <a:schemeClr val="bg1"/>
                </a:solidFill>
              </a:rPr>
              <a:t>…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6676" y="3195395"/>
            <a:ext cx="191658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футбол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74" y="3407219"/>
            <a:ext cx="2042940" cy="25545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70183" y="1579653"/>
            <a:ext cx="3917172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Дві </a:t>
            </a:r>
            <a:r>
              <a:rPr lang="ru-RU" sz="2400" b="1" dirty="0" err="1">
                <a:solidFill>
                  <a:schemeClr val="bg1"/>
                </a:solidFill>
              </a:rPr>
              <a:t>команди</a:t>
            </a:r>
            <a:r>
              <a:rPr lang="ru-RU" sz="2400" b="1" dirty="0">
                <a:solidFill>
                  <a:schemeClr val="bg1"/>
                </a:solidFill>
              </a:rPr>
              <a:t>, як в </a:t>
            </a:r>
            <a:r>
              <a:rPr lang="ru-RU" sz="2400" b="1" dirty="0" err="1">
                <a:solidFill>
                  <a:schemeClr val="bg1"/>
                </a:solidFill>
              </a:rPr>
              <a:t>футболі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Та на </a:t>
            </a:r>
            <a:r>
              <a:rPr lang="ru-RU" sz="2400" b="1" dirty="0" err="1">
                <a:solidFill>
                  <a:schemeClr val="bg1"/>
                </a:solidFill>
              </a:rPr>
              <a:t>крижаному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полі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І </a:t>
            </a:r>
            <a:r>
              <a:rPr lang="ru-RU" sz="2400" b="1" dirty="0" err="1">
                <a:solidFill>
                  <a:schemeClr val="bg1"/>
                </a:solidFill>
              </a:rPr>
              <a:t>дорослих</a:t>
            </a:r>
            <a:r>
              <a:rPr lang="ru-RU" sz="2400" b="1" dirty="0">
                <a:solidFill>
                  <a:schemeClr val="bg1"/>
                </a:solidFill>
              </a:rPr>
              <a:t>, і </a:t>
            </a:r>
            <a:r>
              <a:rPr lang="ru-RU" sz="2400" b="1" dirty="0" err="1">
                <a:solidFill>
                  <a:schemeClr val="bg1"/>
                </a:solidFill>
              </a:rPr>
              <a:t>дітей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Позбирав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лід</a:t>
            </a:r>
            <a:r>
              <a:rPr lang="ru-RU" sz="2400" b="1" dirty="0">
                <a:solidFill>
                  <a:schemeClr val="bg1"/>
                </a:solidFill>
              </a:rPr>
              <a:t>…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48071" y="3195394"/>
            <a:ext cx="183928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FFFF00"/>
                </a:solidFill>
              </a:rPr>
              <a:t>хокей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155" y="3257940"/>
            <a:ext cx="1521437" cy="24911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42872" y="4158187"/>
            <a:ext cx="417491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Бокс, </a:t>
            </a:r>
            <a:r>
              <a:rPr lang="ru-RU" sz="2400" b="1" dirty="0" err="1">
                <a:solidFill>
                  <a:schemeClr val="bg1"/>
                </a:solidFill>
              </a:rPr>
              <a:t>хокей</a:t>
            </a:r>
            <a:r>
              <a:rPr lang="ru-RU" sz="2400" b="1" dirty="0">
                <a:solidFill>
                  <a:schemeClr val="bg1"/>
                </a:solidFill>
              </a:rPr>
              <a:t>, бобслей, футбол,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Сноуборд і волейбол…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Стадіон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басейни</a:t>
            </a:r>
            <a:r>
              <a:rPr lang="ru-RU" sz="2400" b="1" dirty="0">
                <a:solidFill>
                  <a:schemeClr val="bg1"/>
                </a:solidFill>
              </a:rPr>
              <a:t>, корт –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Об’єднало</a:t>
            </a:r>
            <a:r>
              <a:rPr lang="ru-RU" sz="2400" b="1" dirty="0">
                <a:solidFill>
                  <a:schemeClr val="bg1"/>
                </a:solidFill>
              </a:rPr>
              <a:t> слово…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50184" y="3257940"/>
            <a:ext cx="166759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спорт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92"/>
          <a:stretch/>
        </p:blipFill>
        <p:spPr>
          <a:xfrm>
            <a:off x="9308280" y="1604679"/>
            <a:ext cx="2158496" cy="163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7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02628" y="2014827"/>
            <a:ext cx="5758543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</a:t>
            </a:r>
            <a:r>
              <a:rPr lang="uk-UA" sz="2800" b="1" dirty="0" smtClean="0">
                <a:solidFill>
                  <a:schemeClr val="bg1"/>
                </a:solidFill>
              </a:rPr>
              <a:t>будемо вчитися </a:t>
            </a:r>
            <a:r>
              <a:rPr lang="ru-RU" sz="2800" b="1" dirty="0" err="1">
                <a:solidFill>
                  <a:schemeClr val="bg1"/>
                </a:solidFill>
              </a:rPr>
              <a:t>складати</a:t>
            </a:r>
            <a:r>
              <a:rPr lang="ru-RU" sz="2800" b="1" dirty="0">
                <a:solidFill>
                  <a:schemeClr val="bg1"/>
                </a:solidFill>
              </a:rPr>
              <a:t> і правильно </a:t>
            </a:r>
            <a:r>
              <a:rPr lang="ru-RU" sz="2800" b="1" dirty="0" err="1">
                <a:solidFill>
                  <a:schemeClr val="bg1"/>
                </a:solidFill>
              </a:rPr>
              <a:t>записувати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800" b="1" dirty="0" smtClean="0">
                <a:solidFill>
                  <a:schemeClr val="bg1"/>
                </a:solidFill>
              </a:rPr>
              <a:t> з </a:t>
            </a:r>
            <a:r>
              <a:rPr lang="ru-RU" sz="2800" b="1" dirty="0" err="1">
                <a:solidFill>
                  <a:schemeClr val="bg1"/>
                </a:solidFill>
              </a:rPr>
              <a:t>поданими</a:t>
            </a:r>
            <a:r>
              <a:rPr lang="ru-RU" sz="2800" b="1" dirty="0">
                <a:solidFill>
                  <a:schemeClr val="bg1"/>
                </a:solidFill>
              </a:rPr>
              <a:t> словами, за </a:t>
            </a:r>
            <a:r>
              <a:rPr lang="ru-RU" sz="2800" b="1" dirty="0" err="1" smtClean="0">
                <a:solidFill>
                  <a:schemeClr val="bg1"/>
                </a:solidFill>
              </a:rPr>
              <a:t>малюнком</a:t>
            </a:r>
            <a:r>
              <a:rPr lang="ru-RU" sz="2800" b="1" dirty="0" smtClean="0">
                <a:solidFill>
                  <a:schemeClr val="bg1"/>
                </a:solidFill>
              </a:rPr>
              <a:t> про </a:t>
            </a:r>
            <a:r>
              <a:rPr lang="ru-RU" sz="2800" b="1" dirty="0" err="1" smtClean="0">
                <a:solidFill>
                  <a:schemeClr val="bg1"/>
                </a:solidFill>
              </a:rPr>
              <a:t>спортивні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заняття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дітей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84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5" t="17189" r="41171" b="73939"/>
          <a:stretch/>
        </p:blipFill>
        <p:spPr>
          <a:xfrm>
            <a:off x="1696457" y="1442869"/>
            <a:ext cx="8712000" cy="109795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27488" y="492702"/>
            <a:ext cx="8732066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Зроби </a:t>
            </a:r>
            <a:r>
              <a:rPr lang="ru-RU" sz="4000" b="1" dirty="0" err="1">
                <a:solidFill>
                  <a:schemeClr val="bg1"/>
                </a:solidFill>
              </a:rPr>
              <a:t>каліграфічну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розминку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33" t="21333" r="62334" b="62119"/>
          <a:stretch/>
        </p:blipFill>
        <p:spPr>
          <a:xfrm>
            <a:off x="2111499" y="1479291"/>
            <a:ext cx="1455420" cy="10984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33" t="21333" r="62334" b="62119"/>
          <a:stretch/>
        </p:blipFill>
        <p:spPr>
          <a:xfrm>
            <a:off x="3735617" y="1496972"/>
            <a:ext cx="1455420" cy="109843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989" t="22864" r="52175" b="66799"/>
          <a:stretch/>
        </p:blipFill>
        <p:spPr>
          <a:xfrm>
            <a:off x="5277827" y="1579129"/>
            <a:ext cx="1160780" cy="68614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989" t="22864" r="52175" b="66799"/>
          <a:stretch/>
        </p:blipFill>
        <p:spPr>
          <a:xfrm>
            <a:off x="6767921" y="1579129"/>
            <a:ext cx="1160780" cy="68614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148" t="21380" r="44968" b="67105"/>
          <a:stretch/>
        </p:blipFill>
        <p:spPr>
          <a:xfrm>
            <a:off x="8136758" y="1479289"/>
            <a:ext cx="812355" cy="76430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148" t="21380" r="44968" b="67105"/>
          <a:stretch/>
        </p:blipFill>
        <p:spPr>
          <a:xfrm>
            <a:off x="9117537" y="1479290"/>
            <a:ext cx="812355" cy="764301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6041570"/>
            <a:ext cx="1001487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01486" y="358143"/>
            <a:ext cx="9884228" cy="10847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Допоможи </a:t>
            </a:r>
            <a:r>
              <a:rPr lang="ru-RU" sz="3600" b="1" dirty="0" err="1">
                <a:solidFill>
                  <a:schemeClr val="bg1"/>
                </a:solidFill>
              </a:rPr>
              <a:t>Ґаджикові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скласти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речення</a:t>
            </a:r>
            <a:r>
              <a:rPr lang="ru-RU" sz="3600" b="1" dirty="0">
                <a:solidFill>
                  <a:schemeClr val="bg1"/>
                </a:solidFill>
              </a:rPr>
              <a:t> з </a:t>
            </a:r>
            <a:r>
              <a:rPr lang="ru-RU" sz="3600" b="1" dirty="0" err="1">
                <a:solidFill>
                  <a:schemeClr val="bg1"/>
                </a:solidFill>
              </a:rPr>
              <a:t>розкиданих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слів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t="8038" r="13397"/>
          <a:stretch/>
        </p:blipFill>
        <p:spPr>
          <a:xfrm>
            <a:off x="4203588" y="2596411"/>
            <a:ext cx="5143857" cy="385337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l="59633" t="17894" r="29274" b="54496"/>
          <a:stretch/>
        </p:blipFill>
        <p:spPr>
          <a:xfrm>
            <a:off x="9523714" y="2686507"/>
            <a:ext cx="1944000" cy="272169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Прямоугольник: скругленные углы 8">
            <a:extLst>
              <a:ext uri="{FF2B5EF4-FFF2-40B4-BE49-F238E27FC236}">
                <a16:creationId xmlns:a16="http://schemas.microsoft.com/office/drawing/2014/main" xmlns="" id="{DCA788A8-EBFC-4DFC-9AB3-6BE0BC4F9E6A}"/>
              </a:ext>
            </a:extLst>
          </p:cNvPr>
          <p:cNvSpPr/>
          <p:nvPr/>
        </p:nvSpPr>
        <p:spPr>
          <a:xfrm>
            <a:off x="500742" y="2746461"/>
            <a:ext cx="3511602" cy="275016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Запам’ятай!</a:t>
            </a:r>
          </a:p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Речення</a:t>
            </a:r>
            <a:r>
              <a:rPr lang="uk-UA" sz="2800" b="1" dirty="0" smtClean="0"/>
              <a:t> </a:t>
            </a:r>
            <a:r>
              <a:rPr lang="uk-UA" sz="2800" b="1" dirty="0"/>
              <a:t>виражає закінчену думку. Слова в реченні зв’язані між собою за змістом.</a:t>
            </a:r>
          </a:p>
        </p:txBody>
      </p:sp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t="17188" r="40122" b="65939"/>
          <a:stretch/>
        </p:blipFill>
        <p:spPr>
          <a:xfrm>
            <a:off x="1231009" y="2006117"/>
            <a:ext cx="9432000" cy="2088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20328" y="492701"/>
            <a:ext cx="9006487" cy="6861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Запиши </a:t>
            </a:r>
            <a:r>
              <a:rPr lang="ru-RU" sz="4000" b="1" dirty="0" err="1">
                <a:solidFill>
                  <a:schemeClr val="bg1"/>
                </a:solidFill>
              </a:rPr>
              <a:t>складені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речення</a:t>
            </a:r>
            <a:endParaRPr lang="uk-UA" sz="4000" b="1" dirty="0">
              <a:solidFill>
                <a:srgbClr val="FFFF0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231009" y="1251958"/>
            <a:ext cx="9375127" cy="66299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/>
              <a:t>Хлопчики </a:t>
            </a:r>
            <a:r>
              <a:rPr lang="ru-RU" sz="2800" dirty="0" err="1"/>
              <a:t>грають</a:t>
            </a:r>
            <a:r>
              <a:rPr lang="ru-RU" sz="2800" dirty="0"/>
              <a:t> у футбол. </a:t>
            </a:r>
            <a:r>
              <a:rPr lang="ru-RU" sz="2800" dirty="0" err="1"/>
              <a:t>Дівчатка</a:t>
            </a:r>
            <a:r>
              <a:rPr lang="ru-RU" sz="2800" dirty="0"/>
              <a:t> </a:t>
            </a:r>
            <a:r>
              <a:rPr lang="ru-RU" sz="2800" dirty="0" err="1"/>
              <a:t>бігають</a:t>
            </a:r>
            <a:r>
              <a:rPr lang="ru-RU" sz="2800" dirty="0"/>
              <a:t> по </a:t>
            </a:r>
            <a:r>
              <a:rPr lang="ru-RU" sz="2800" dirty="0" err="1"/>
              <a:t>доріжці</a:t>
            </a:r>
            <a:r>
              <a:rPr lang="ru-RU" sz="2800" dirty="0"/>
              <a:t>.</a:t>
            </a:r>
            <a:endParaRPr lang="uk-UA" sz="28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11" t="37145" r="24175" b="46320"/>
          <a:stretch/>
        </p:blipFill>
        <p:spPr>
          <a:xfrm>
            <a:off x="1374555" y="2021293"/>
            <a:ext cx="5866612" cy="10974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28" t="52584" r="53596" b="30215"/>
          <a:stretch/>
        </p:blipFill>
        <p:spPr>
          <a:xfrm>
            <a:off x="7324168" y="1971205"/>
            <a:ext cx="2557907" cy="114166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457" t="53984" r="26495" b="34501"/>
          <a:stretch/>
        </p:blipFill>
        <p:spPr>
          <a:xfrm>
            <a:off x="1374555" y="3013099"/>
            <a:ext cx="3073781" cy="7643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421" t="69904" r="24887" b="13537"/>
          <a:stretch/>
        </p:blipFill>
        <p:spPr>
          <a:xfrm>
            <a:off x="4441286" y="3013420"/>
            <a:ext cx="5765764" cy="1080697"/>
          </a:xfrm>
          <a:prstGeom prst="rect">
            <a:avLst/>
          </a:prstGeom>
        </p:spPr>
      </p:pic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6041570"/>
            <a:ext cx="1001487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l="59633" t="17894" r="29274" b="54496"/>
          <a:stretch/>
        </p:blipFill>
        <p:spPr>
          <a:xfrm>
            <a:off x="9882075" y="3777400"/>
            <a:ext cx="1944000" cy="272169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050" name="Picture 2" descr="D:\Картинки до тестів\!!!!_Эсмира_2\_free_2023-10-05-21-48-24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154" y="4094117"/>
            <a:ext cx="2250533" cy="225053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Картинки до тестів\!!!!_Эсмира_2\_free_2023-10-05-21-45-44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542" y="4093219"/>
            <a:ext cx="2251431" cy="225143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2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17188" r="46228" b="73645"/>
          <a:stretch/>
        </p:blipFill>
        <p:spPr>
          <a:xfrm>
            <a:off x="887791" y="2231410"/>
            <a:ext cx="7668000" cy="983994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442978" y="359688"/>
            <a:ext cx="9235116" cy="10119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Прочитай </a:t>
            </a:r>
            <a:r>
              <a:rPr lang="ru-RU" sz="3200" b="1" dirty="0" err="1">
                <a:solidFill>
                  <a:schemeClr val="bg1"/>
                </a:solidFill>
              </a:rPr>
              <a:t>речення</a:t>
            </a:r>
            <a:r>
              <a:rPr lang="ru-RU" sz="3200" b="1" dirty="0">
                <a:solidFill>
                  <a:schemeClr val="bg1"/>
                </a:solidFill>
              </a:rPr>
              <a:t>, яке </a:t>
            </a:r>
            <a:r>
              <a:rPr lang="ru-RU" sz="3200" b="1" dirty="0" err="1">
                <a:solidFill>
                  <a:schemeClr val="bg1"/>
                </a:solidFill>
              </a:rPr>
              <a:t>склав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Ґаджик</a:t>
            </a:r>
            <a:r>
              <a:rPr lang="ru-RU" sz="3200" b="1" dirty="0">
                <a:solidFill>
                  <a:schemeClr val="bg1"/>
                </a:solidFill>
              </a:rPr>
              <a:t>. Яку </a:t>
            </a:r>
            <a:r>
              <a:rPr lang="ru-RU" sz="3200" b="1" dirty="0" err="1">
                <a:solidFill>
                  <a:schemeClr val="bg1"/>
                </a:solidFill>
              </a:rPr>
              <a:t>помилку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він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зробив</a:t>
            </a:r>
            <a:r>
              <a:rPr lang="ru-RU" sz="3200" b="1" dirty="0">
                <a:solidFill>
                  <a:schemeClr val="bg1"/>
                </a:solidFill>
              </a:rPr>
              <a:t>? Запиши </a:t>
            </a:r>
            <a:r>
              <a:rPr lang="ru-RU" sz="3200" b="1" dirty="0" err="1">
                <a:solidFill>
                  <a:schemeClr val="bg1"/>
                </a:solidFill>
              </a:rPr>
              <a:t>речення</a:t>
            </a:r>
            <a:r>
              <a:rPr lang="ru-RU" sz="3200" b="1" dirty="0">
                <a:solidFill>
                  <a:schemeClr val="bg1"/>
                </a:solidFill>
              </a:rPr>
              <a:t> правильно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21205" y="1426030"/>
            <a:ext cx="6155249" cy="6858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/>
              <a:t>Ялюблюурокифізкультури</a:t>
            </a:r>
            <a:r>
              <a:rPr lang="ru-RU" sz="3600" dirty="0"/>
              <a:t>.</a:t>
            </a:r>
            <a:endParaRPr lang="uk-UA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917" t="21186" r="37250" b="62370"/>
          <a:stretch/>
        </p:blipFill>
        <p:spPr>
          <a:xfrm>
            <a:off x="1069968" y="2231409"/>
            <a:ext cx="3895132" cy="9781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00" t="37186" r="41424" b="46370"/>
          <a:stretch/>
        </p:blipFill>
        <p:spPr>
          <a:xfrm>
            <a:off x="4965100" y="2237215"/>
            <a:ext cx="3550642" cy="978189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6041570"/>
            <a:ext cx="1001487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49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2177140" y="1442358"/>
            <a:ext cx="21772" cy="6096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3516081" y="1480459"/>
            <a:ext cx="21772" cy="6096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4659083" y="1426030"/>
            <a:ext cx="21772" cy="6096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866019" y="3332033"/>
            <a:ext cx="7689771" cy="9755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Склади і запиши </a:t>
            </a:r>
            <a:r>
              <a:rPr lang="ru-RU" sz="3200" b="1" dirty="0" err="1">
                <a:solidFill>
                  <a:schemeClr val="bg1"/>
                </a:solidFill>
              </a:rPr>
              <a:t>речення</a:t>
            </a:r>
            <a:r>
              <a:rPr lang="ru-RU" sz="3200" b="1" dirty="0">
                <a:solidFill>
                  <a:schemeClr val="bg1"/>
                </a:solidFill>
              </a:rPr>
              <a:t> про </a:t>
            </a:r>
            <a:r>
              <a:rPr lang="ru-RU" sz="3200" b="1" dirty="0" err="1">
                <a:solidFill>
                  <a:schemeClr val="bg1"/>
                </a:solidFill>
              </a:rPr>
              <a:t>улюблене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заняття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Родзинки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17188" r="47871" b="68849"/>
          <a:stretch/>
        </p:blipFill>
        <p:spPr>
          <a:xfrm>
            <a:off x="866020" y="4383834"/>
            <a:ext cx="7649722" cy="157948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417" t="53669" r="30355" b="30666"/>
          <a:stretch/>
        </p:blipFill>
        <p:spPr>
          <a:xfrm>
            <a:off x="866021" y="4416796"/>
            <a:ext cx="4761802" cy="94865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199" t="70078" r="36738" b="14257"/>
          <a:stretch/>
        </p:blipFill>
        <p:spPr>
          <a:xfrm>
            <a:off x="1033647" y="5301001"/>
            <a:ext cx="2091855" cy="96689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31" t="70078" r="56232" b="14257"/>
          <a:stretch/>
        </p:blipFill>
        <p:spPr>
          <a:xfrm>
            <a:off x="5627823" y="4418852"/>
            <a:ext cx="1985044" cy="94865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l="59633" t="17894" r="29274" b="54496"/>
          <a:stretch/>
        </p:blipFill>
        <p:spPr>
          <a:xfrm>
            <a:off x="9018145" y="2111829"/>
            <a:ext cx="2436615" cy="341138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l="47417" t="41333" r="41000" b="27852"/>
          <a:stretch/>
        </p:blipFill>
        <p:spPr>
          <a:xfrm>
            <a:off x="8951814" y="2106584"/>
            <a:ext cx="2502947" cy="374541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52745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45914</TotalTime>
  <Words>435</Words>
  <Application>Microsoft Office PowerPoint</Application>
  <PresentationFormat>Произвольный</PresentationFormat>
  <Paragraphs>79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3107</cp:revision>
  <dcterms:created xsi:type="dcterms:W3CDTF">2018-01-05T16:38:53Z</dcterms:created>
  <dcterms:modified xsi:type="dcterms:W3CDTF">2024-05-07T16:32:55Z</dcterms:modified>
</cp:coreProperties>
</file>