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9" r:id="rId3"/>
    <p:sldId id="1634" r:id="rId4"/>
    <p:sldId id="1723" r:id="rId5"/>
    <p:sldId id="1869" r:id="rId6"/>
    <p:sldId id="1865" r:id="rId7"/>
    <p:sldId id="1877" r:id="rId8"/>
    <p:sldId id="1866" r:id="rId9"/>
    <p:sldId id="1874" r:id="rId10"/>
    <p:sldId id="1431" r:id="rId11"/>
    <p:sldId id="1688" r:id="rId12"/>
    <p:sldId id="1875" r:id="rId13"/>
    <p:sldId id="1870" r:id="rId14"/>
    <p:sldId id="1872" r:id="rId15"/>
    <p:sldId id="1845" r:id="rId16"/>
    <p:sldId id="1876" r:id="rId17"/>
    <p:sldId id="1878" r:id="rId18"/>
    <p:sldId id="1440" r:id="rId19"/>
    <p:sldId id="1804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869"/>
            <p14:sldId id="1865"/>
            <p14:sldId id="1877"/>
            <p14:sldId id="1866"/>
            <p14:sldId id="1874"/>
            <p14:sldId id="1431"/>
            <p14:sldId id="1688"/>
            <p14:sldId id="1875"/>
            <p14:sldId id="1870"/>
            <p14:sldId id="1872"/>
            <p14:sldId id="1845"/>
            <p14:sldId id="1876"/>
            <p14:sldId id="1878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5FF"/>
    <a:srgbClr val="FFB7FF"/>
    <a:srgbClr val="FF99FF"/>
    <a:srgbClr val="FF3300"/>
    <a:srgbClr val="FFFFFF"/>
    <a:srgbClr val="FF3399"/>
    <a:srgbClr val="354B80"/>
    <a:srgbClr val="99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microsoft.com/office/2007/relationships/hdphoto" Target="../media/hdphoto6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microsoft.com/office/2007/relationships/hdphoto" Target="../media/hdphoto8.wdp"/><Relationship Id="rId2" Type="http://schemas.openxmlformats.org/officeDocument/2006/relationships/hyperlink" Target="https://learningapps.org/watch?v=pg5vwirx5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microsoft.com/office/2007/relationships/hdphoto" Target="../media/hdphoto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hyperlink" Target="https://wordwall.net/uk/embed/81387cdd7df9491d84520720b2caed74?themeId=55&amp;templateId=3&amp;fontStackId=0" TargetMode="Externa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360713" y="4903799"/>
            <a:ext cx="9478049" cy="919401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Обчислення на основі нумерації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27297" y="2826820"/>
            <a:ext cx="129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Метр — 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</a:rPr>
              <a:t>одиниця довжини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39734" y="2808347"/>
            <a:ext cx="129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Метр — 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</a:rPr>
              <a:t>одиниця довжини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6336" y="1357295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116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5" y="1243590"/>
            <a:ext cx="2781300" cy="27813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9314" y="570728"/>
            <a:ext cx="9042342" cy="7899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8852" y="1718901"/>
            <a:ext cx="54620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обчислювати вирази. Складати та розв'язувати задачі за малюнком та частиною умови.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12390" y="171890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6" y="1718901"/>
            <a:ext cx="1883539" cy="41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26E438-C12A-1D8E-1F22-0BE73291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"/>
          <a:stretch/>
        </p:blipFill>
        <p:spPr>
          <a:xfrm>
            <a:off x="121351" y="1996500"/>
            <a:ext cx="11949297" cy="3995738"/>
          </a:xfrm>
          <a:prstGeom prst="rect">
            <a:avLst/>
          </a:prstGeom>
          <a:noFill/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071809" y="494528"/>
            <a:ext cx="8732066" cy="7573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Кожне число в таблиці збільш на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19F341-1A7B-52FD-65E5-4B07B233E3F0}"/>
              </a:ext>
            </a:extLst>
          </p:cNvPr>
          <p:cNvSpPr txBox="1"/>
          <p:nvPr/>
        </p:nvSpPr>
        <p:spPr>
          <a:xfrm>
            <a:off x="3245254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F04966D-516B-0CAE-563D-9AFB35921E8B}"/>
              </a:ext>
            </a:extLst>
          </p:cNvPr>
          <p:cNvSpPr txBox="1"/>
          <p:nvPr/>
        </p:nvSpPr>
        <p:spPr>
          <a:xfrm>
            <a:off x="10803875" y="4086702"/>
            <a:ext cx="1037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6032D5-65C3-DEA7-49A0-071FCDB69329}"/>
              </a:ext>
            </a:extLst>
          </p:cNvPr>
          <p:cNvSpPr txBox="1"/>
          <p:nvPr/>
        </p:nvSpPr>
        <p:spPr>
          <a:xfrm>
            <a:off x="4097511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EEDD81-121F-2664-9172-C180D7978D92}"/>
              </a:ext>
            </a:extLst>
          </p:cNvPr>
          <p:cNvSpPr txBox="1"/>
          <p:nvPr/>
        </p:nvSpPr>
        <p:spPr>
          <a:xfrm>
            <a:off x="4949768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7B723E-0BF8-C77E-D107-DBF3873E0211}"/>
              </a:ext>
            </a:extLst>
          </p:cNvPr>
          <p:cNvSpPr txBox="1"/>
          <p:nvPr/>
        </p:nvSpPr>
        <p:spPr>
          <a:xfrm>
            <a:off x="5802025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85646A-A0A1-9151-E92D-E86971FF938D}"/>
              </a:ext>
            </a:extLst>
          </p:cNvPr>
          <p:cNvSpPr txBox="1"/>
          <p:nvPr/>
        </p:nvSpPr>
        <p:spPr>
          <a:xfrm>
            <a:off x="6582211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839100D-F9B2-4A70-EC18-0933A462C325}"/>
              </a:ext>
            </a:extLst>
          </p:cNvPr>
          <p:cNvSpPr txBox="1"/>
          <p:nvPr/>
        </p:nvSpPr>
        <p:spPr>
          <a:xfrm>
            <a:off x="7449189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701F75-9142-7ED8-F024-290EC1047743}"/>
              </a:ext>
            </a:extLst>
          </p:cNvPr>
          <p:cNvSpPr txBox="1"/>
          <p:nvPr/>
        </p:nvSpPr>
        <p:spPr>
          <a:xfrm>
            <a:off x="8342008" y="4055922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C0FF24-DC85-271A-8EA9-1A10166F9EA7}"/>
              </a:ext>
            </a:extLst>
          </p:cNvPr>
          <p:cNvSpPr txBox="1"/>
          <p:nvPr/>
        </p:nvSpPr>
        <p:spPr>
          <a:xfrm>
            <a:off x="9177745" y="4055922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585A39-24D4-AD0A-880C-6FC500EFC93F}"/>
              </a:ext>
            </a:extLst>
          </p:cNvPr>
          <p:cNvSpPr txBox="1"/>
          <p:nvPr/>
        </p:nvSpPr>
        <p:spPr>
          <a:xfrm>
            <a:off x="10055965" y="4055923"/>
            <a:ext cx="103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Пчелка Майя дебютирует в большом кино">
            <a:extLst>
              <a:ext uri="{FF2B5EF4-FFF2-40B4-BE49-F238E27FC236}">
                <a16:creationId xmlns:a16="http://schemas.microsoft.com/office/drawing/2014/main" xmlns="" id="{7A38E0C6-E0F5-81AF-C521-45A32C4F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87502" y="494528"/>
            <a:ext cx="1054100" cy="17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2" r="72432" b="69423"/>
          <a:stretch/>
        </p:blipFill>
        <p:spPr>
          <a:xfrm>
            <a:off x="527050" y="1400658"/>
            <a:ext cx="6480000" cy="403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і 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391401" y="1348642"/>
            <a:ext cx="4324648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Ящик з персиками важить </a:t>
            </a:r>
            <a:r>
              <a:rPr lang="uk-UA" sz="2800" b="1" dirty="0" smtClean="0">
                <a:solidFill>
                  <a:srgbClr val="7030A0"/>
                </a:solidFill>
              </a:rPr>
              <a:t>5кг</a:t>
            </a:r>
            <a:r>
              <a:rPr lang="uk-UA" sz="2800" b="1" dirty="0">
                <a:solidFill>
                  <a:srgbClr val="7030A0"/>
                </a:solidFill>
              </a:rPr>
              <a:t>, а ящик з яблуками – на 10 кг більше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407481" y="2756985"/>
            <a:ext cx="4329705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Скільки важить ящик з яблуками?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3546209" y="3926620"/>
            <a:ext cx="8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(кг)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40403" y="4666206"/>
            <a:ext cx="635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15 кг </a:t>
            </a:r>
            <a:r>
              <a:rPr lang="uk-UA" sz="3200" dirty="0" smtClean="0">
                <a:solidFill>
                  <a:srgbClr val="7030A0"/>
                </a:solidFill>
              </a:rPr>
              <a:t>ящик </a:t>
            </a:r>
            <a:r>
              <a:rPr lang="uk-UA" sz="3200" dirty="0">
                <a:solidFill>
                  <a:srgbClr val="7030A0"/>
                </a:solidFill>
              </a:rPr>
              <a:t>з яблуками. 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699527" y="2440674"/>
            <a:ext cx="178708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П – 5кг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825261" y="3148560"/>
            <a:ext cx="314949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Я – на 10кг &gt;,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35501" y="4087771"/>
            <a:ext cx="336084" cy="2206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1296576" y="5519514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3676651" y="5538281"/>
            <a:ext cx="60723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збільшення числа 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95166" y="3874596"/>
            <a:ext cx="455016" cy="567661"/>
          </a:xfrm>
          <a:prstGeom prst="rect">
            <a:avLst/>
          </a:prstGeom>
        </p:spPr>
      </p:pic>
      <p:sp>
        <p:nvSpPr>
          <p:cNvPr id="35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3874632" y="3163037"/>
            <a:ext cx="897335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</a:t>
            </a:r>
            <a:r>
              <a:rPr lang="uk-UA" sz="3200" dirty="0" smtClean="0">
                <a:solidFill>
                  <a:srgbClr val="FF0000"/>
                </a:solidFill>
              </a:rPr>
              <a:t>кг</a:t>
            </a:r>
            <a:endParaRPr lang="x-none" sz="4000" dirty="0">
              <a:solidFill>
                <a:srgbClr val="FF0000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413CAB4-55F3-ED84-D83D-52002A79B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01517" y="4074542"/>
            <a:ext cx="440143" cy="28893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733835" y="3829839"/>
            <a:ext cx="381740" cy="6043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CB7144D-FBF3-7D65-4BA9-06307452F8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508" t="4879" r="5437" b="4039"/>
          <a:stretch/>
        </p:blipFill>
        <p:spPr>
          <a:xfrm>
            <a:off x="9434927" y="3456000"/>
            <a:ext cx="2268000" cy="1872000"/>
          </a:xfrm>
          <a:prstGeom prst="rect">
            <a:avLst/>
          </a:prstGeom>
        </p:spPr>
      </p:pic>
      <p:pic>
        <p:nvPicPr>
          <p:cNvPr id="54" name="Picture 2" descr="Многие персики в деревянном ящике, изолированные на белом фоне | Премиум  векторы">
            <a:extLst>
              <a:ext uri="{FF2B5EF4-FFF2-40B4-BE49-F238E27FC236}">
                <a16:creationId xmlns:a16="http://schemas.microsoft.com/office/drawing/2014/main" xmlns="" id="{DC2978EB-0311-C259-027B-AB30671E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08" y="3989224"/>
            <a:ext cx="2085683" cy="13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кутник: округлені кути 20">
            <a:extLst>
              <a:ext uri="{FF2B5EF4-FFF2-40B4-BE49-F238E27FC236}">
                <a16:creationId xmlns:a16="http://schemas.microsoft.com/office/drawing/2014/main" xmlns="" id="{F9394F77-5430-6DDF-28D9-E8DC254A03E0}"/>
              </a:ext>
            </a:extLst>
          </p:cNvPr>
          <p:cNvSpPr/>
          <p:nvPr/>
        </p:nvSpPr>
        <p:spPr>
          <a:xfrm>
            <a:off x="7870964" y="4819429"/>
            <a:ext cx="947057" cy="4315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5 кг</a:t>
            </a:r>
            <a:endParaRPr lang="x-non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Прямокутник: округлені кути 21">
            <a:extLst>
              <a:ext uri="{FF2B5EF4-FFF2-40B4-BE49-F238E27FC236}">
                <a16:creationId xmlns:a16="http://schemas.microsoft.com/office/drawing/2014/main" xmlns="" id="{9B0D1EE5-1F46-BD9E-D38F-3DE309224C60}"/>
              </a:ext>
            </a:extLst>
          </p:cNvPr>
          <p:cNvSpPr/>
          <p:nvPr/>
        </p:nvSpPr>
        <p:spPr>
          <a:xfrm>
            <a:off x="9748984" y="4283143"/>
            <a:ext cx="1639886" cy="8036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 10 кг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більше</a:t>
            </a:r>
            <a:endParaRPr lang="x-non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137A2758-3F09-AAFB-A627-9E4C9B4206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77011" y="3773704"/>
            <a:ext cx="424330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31583" y="3852824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37A2758-3F09-AAFB-A627-9E4C9B4206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091064" y="3773704"/>
            <a:ext cx="42433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2" grpId="0"/>
      <p:bldP spid="73" grpId="0"/>
      <p:bldP spid="28" grpId="0"/>
      <p:bldP spid="30" grpId="0"/>
      <p:bldP spid="58" grpId="0" animBg="1"/>
      <p:bldP spid="59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368A57-9D6C-7861-9348-7CB581245AC9}"/>
              </a:ext>
            </a:extLst>
          </p:cNvPr>
          <p:cNvSpPr txBox="1"/>
          <p:nvPr/>
        </p:nvSpPr>
        <p:spPr>
          <a:xfrm>
            <a:off x="3037994" y="4985613"/>
            <a:ext cx="36285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20 + 20 =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923190" y="4549498"/>
            <a:ext cx="1209964" cy="107141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78287" y="429110"/>
            <a:ext cx="8732066" cy="7562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4" descr="Red Ценник PNG | PNG Play">
            <a:extLst>
              <a:ext uri="{FF2B5EF4-FFF2-40B4-BE49-F238E27FC236}">
                <a16:creationId xmlns:a16="http://schemas.microsoft.com/office/drawing/2014/main" xmlns="" id="{818E30D0-A48C-94EC-005E-0640580A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0250">
            <a:off x="5000489" y="2323730"/>
            <a:ext cx="3046335" cy="23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9CB8D90F-6FE4-A897-4878-736C7A4B905C}"/>
              </a:ext>
            </a:extLst>
          </p:cNvPr>
          <p:cNvSpPr/>
          <p:nvPr/>
        </p:nvSpPr>
        <p:spPr>
          <a:xfrm>
            <a:off x="4050365" y="1283365"/>
            <a:ext cx="5232356" cy="7196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Марко має дві купюри по 20 грн.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Чи вистачить йому грошей на м’яч? </a:t>
            </a:r>
          </a:p>
        </p:txBody>
      </p:sp>
      <p:pic>
        <p:nvPicPr>
          <p:cNvPr id="19" name="Picture 2" descr="Картинки по запросу &quot;клипарт лампочка&quot;">
            <a:extLst>
              <a:ext uri="{FF2B5EF4-FFF2-40B4-BE49-F238E27FC236}">
                <a16:creationId xmlns:a16="http://schemas.microsoft.com/office/drawing/2014/main" xmlns="" id="{CA2658B9-1949-96C6-CCF3-56C5E644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2410" y="1283365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806090BA-0D88-DA2F-C5A9-5C33AB69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67" y="2445084"/>
            <a:ext cx="1601485" cy="15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4368A57-9D6C-7861-9348-7CB581245AC9}"/>
              </a:ext>
            </a:extLst>
          </p:cNvPr>
          <p:cNvSpPr txBox="1"/>
          <p:nvPr/>
        </p:nvSpPr>
        <p:spPr>
          <a:xfrm rot="20884652">
            <a:off x="5394157" y="3150112"/>
            <a:ext cx="15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грн</a:t>
            </a:r>
            <a:endParaRPr lang="x-none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8" descr="20uah">
            <a:extLst>
              <a:ext uri="{FF2B5EF4-FFF2-40B4-BE49-F238E27FC236}">
                <a16:creationId xmlns:a16="http://schemas.microsoft.com/office/drawing/2014/main" xmlns="" id="{40DE1CD3-8B41-7A3A-D997-DD728735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52" y="2209801"/>
            <a:ext cx="1998676" cy="11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20uah">
            <a:extLst>
              <a:ext uri="{FF2B5EF4-FFF2-40B4-BE49-F238E27FC236}">
                <a16:creationId xmlns:a16="http://schemas.microsoft.com/office/drawing/2014/main" xmlns="" id="{8F0D744F-F54E-3D0B-1559-DC7930D5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863">
            <a:off x="2698874" y="3396796"/>
            <a:ext cx="2030315" cy="11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 niño de pie en el personaje de dibujos animados de piso sobre fondo bl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049" y="1827124"/>
            <a:ext cx="1852387" cy="38019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9667" y="4731264"/>
            <a:ext cx="286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Так      Ні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368A57-9D6C-7861-9348-7CB581245AC9}"/>
              </a:ext>
            </a:extLst>
          </p:cNvPr>
          <p:cNvSpPr txBox="1"/>
          <p:nvPr/>
        </p:nvSpPr>
        <p:spPr>
          <a:xfrm>
            <a:off x="4786883" y="4979342"/>
            <a:ext cx="180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(грн)</a:t>
            </a:r>
            <a:endParaRPr lang="x-none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34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876198" y="509297"/>
            <a:ext cx="8732066" cy="7316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beja en flor amarilla sobre fondo blan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1" y="1384085"/>
            <a:ext cx="4969948" cy="49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beja en flor amarilla sobre fondo blan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37" y="1384084"/>
            <a:ext cx="5312352" cy="52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6982" y="1893455"/>
            <a:ext cx="1968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40 + </a:t>
            </a:r>
            <a:r>
              <a:rPr lang="uk-UA" sz="4000" b="1" dirty="0" smtClean="0">
                <a:solidFill>
                  <a:srgbClr val="7030A0"/>
                </a:solidFill>
              </a:rPr>
              <a:t>50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1358" y="1893455"/>
            <a:ext cx="1988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80 + </a:t>
            </a:r>
            <a:r>
              <a:rPr lang="uk-UA" sz="4000" b="1" dirty="0" smtClean="0">
                <a:solidFill>
                  <a:srgbClr val="7030A0"/>
                </a:solidFill>
              </a:rPr>
              <a:t>20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1358" y="1898707"/>
            <a:ext cx="1988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37868" y="1893455"/>
            <a:ext cx="19571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7868" y="1893455"/>
            <a:ext cx="19571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20 + </a:t>
            </a:r>
            <a:r>
              <a:rPr lang="uk-UA" sz="4000" b="1" dirty="0" smtClean="0">
                <a:solidFill>
                  <a:srgbClr val="7030A0"/>
                </a:solidFill>
              </a:rPr>
              <a:t>30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1358" y="1893455"/>
            <a:ext cx="20154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50 + </a:t>
            </a:r>
            <a:r>
              <a:rPr lang="uk-UA" sz="4000" b="1" dirty="0" smtClean="0">
                <a:solidFill>
                  <a:srgbClr val="7030A0"/>
                </a:solidFill>
              </a:rPr>
              <a:t>30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1357" y="1893455"/>
            <a:ext cx="20154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982" y="1898707"/>
            <a:ext cx="1968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8754" y="1893455"/>
            <a:ext cx="19463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10 + </a:t>
            </a:r>
            <a:r>
              <a:rPr lang="uk-UA" sz="4000" b="1" dirty="0" smtClean="0">
                <a:solidFill>
                  <a:srgbClr val="7030A0"/>
                </a:solidFill>
              </a:rPr>
              <a:t>50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2107" y="1893455"/>
            <a:ext cx="20047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30 + 30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2993" y="1908897"/>
            <a:ext cx="199381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8754" y="1898707"/>
            <a:ext cx="19499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19" name="Picture 2" descr="Пчелка Майя дебютирует в большом ки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667" l="0" r="97207">
                        <a14:foregroundMark x1="56425" y1="38333" x2="56425" y2="38333"/>
                        <a14:foregroundMark x1="37989" y1="41333" x2="37989" y2="41333"/>
                        <a14:foregroundMark x1="82123" y1="57333" x2="82123" y2="57333"/>
                        <a14:foregroundMark x1="26816" y1="60333" x2="26816" y2="60333"/>
                        <a14:foregroundMark x1="16760" y1="58000" x2="16760" y2="58000"/>
                        <a14:foregroundMark x1="30726" y1="58000" x2="30726" y2="58000"/>
                        <a14:foregroundMark x1="37989" y1="59333" x2="37989" y2="59333"/>
                        <a14:foregroundMark x1="20112" y1="59333" x2="20112" y2="59333"/>
                        <a14:foregroundMark x1="25140" y1="57333" x2="25140" y2="57333"/>
                        <a14:foregroundMark x1="20112" y1="61667" x2="20112" y2="61667"/>
                        <a14:foregroundMark x1="15084" y1="59333" x2="15084" y2="59333"/>
                        <a14:foregroundMark x1="90503" y1="58333" x2="90503" y2="58333"/>
                        <a14:foregroundMark x1="19553" y1="56667" x2="19553" y2="56667"/>
                        <a14:foregroundMark x1="12849" y1="57667" x2="12849" y2="57667"/>
                        <a14:foregroundMark x1="11732" y1="59333" x2="11732" y2="59333"/>
                        <a14:foregroundMark x1="13408" y1="61000" x2="13408" y2="61000"/>
                        <a14:foregroundMark x1="15084" y1="56333" x2="15084" y2="56333"/>
                        <a14:foregroundMark x1="25698" y1="21667" x2="25698" y2="21667"/>
                        <a14:foregroundMark x1="25140" y1="20667" x2="25140" y2="20667"/>
                        <a14:foregroundMark x1="17318" y1="17333" x2="17318" y2="173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81" y="1098997"/>
            <a:ext cx="1633856" cy="27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3" b="50725"/>
          <a:stretch/>
        </p:blipFill>
        <p:spPr bwMode="auto">
          <a:xfrm>
            <a:off x="10247365" y="5234809"/>
            <a:ext cx="1153297" cy="7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72171" y="422212"/>
            <a:ext cx="8732066" cy="7039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</a:t>
            </a:r>
            <a:r>
              <a:rPr lang="uk-UA" sz="3200" b="1" dirty="0" smtClean="0">
                <a:solidFill>
                  <a:schemeClr val="bg1"/>
                </a:solidFill>
              </a:rPr>
              <a:t>матеріалу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70404" y="1256763"/>
            <a:ext cx="5745675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кожному термосі є 10 чашок чаю.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2801" y="3991602"/>
            <a:ext cx="257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Випили</a:t>
            </a:r>
            <a:endParaRPr lang="ru-RU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0132" y="3930046"/>
            <a:ext cx="45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65504" y="1993086"/>
            <a:ext cx="10155936" cy="41867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79052" y="5303372"/>
            <a:ext cx="281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Залишилося</a:t>
            </a:r>
            <a:endParaRPr lang="ru-RU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413504" y="1993086"/>
            <a:ext cx="28884" cy="4212642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819342" y="2021399"/>
            <a:ext cx="55032" cy="4184329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148094" y="1993086"/>
            <a:ext cx="73152" cy="4186737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362233" y="3656666"/>
            <a:ext cx="10159207" cy="31449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362233" y="4925568"/>
            <a:ext cx="10159207" cy="563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4663269" y="5235085"/>
            <a:ext cx="818606" cy="6971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 descr="🔥Купить разветвитель прикуривателя с выключателем от 271 руб —  📦бесплатная доставка, 💰выгодные цены и ⭐реальные отзывы на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8559" y="2099001"/>
            <a:ext cx="1469645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🔥Купить разветвитель прикуривателя с выключателем от 271 руб —  📦бесплатная доставка, 💰выгодные цены и ⭐реальные отзывы на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6670" y="2099001"/>
            <a:ext cx="1469645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🔥Купить разветвитель прикуривателя с выключателем от 271 руб —  📦бесплатная доставка, 💰выгодные цены и ⭐реальные отзывы на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7069" y="2099001"/>
            <a:ext cx="1469645" cy="14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Милый мишка.&amp;quot; -клипарт пнг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85" y="2041409"/>
            <a:ext cx="1967826" cy="16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0" b="51381"/>
          <a:stretch/>
        </p:blipFill>
        <p:spPr bwMode="auto">
          <a:xfrm>
            <a:off x="5386257" y="3981361"/>
            <a:ext cx="1139253" cy="7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3" b="50725"/>
          <a:stretch/>
        </p:blipFill>
        <p:spPr bwMode="auto">
          <a:xfrm>
            <a:off x="5562811" y="5234809"/>
            <a:ext cx="1153297" cy="7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183713" y="3930046"/>
            <a:ext cx="45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16850" y="5235085"/>
            <a:ext cx="818606" cy="6971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0" b="51381"/>
          <a:stretch/>
        </p:blipFill>
        <p:spPr bwMode="auto">
          <a:xfrm>
            <a:off x="7739838" y="3981361"/>
            <a:ext cx="1139253" cy="7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3" b="50725"/>
          <a:stretch/>
        </p:blipFill>
        <p:spPr bwMode="auto">
          <a:xfrm>
            <a:off x="7916392" y="5234809"/>
            <a:ext cx="1153297" cy="7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9333477" y="4013967"/>
            <a:ext cx="79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347823" y="5235085"/>
            <a:ext cx="818606" cy="6971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6" descr="Чашки векторы, картинки, клипарт Чашки | скачать на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0" b="51381"/>
          <a:stretch/>
        </p:blipFill>
        <p:spPr bwMode="auto">
          <a:xfrm>
            <a:off x="10070811" y="3981361"/>
            <a:ext cx="1139253" cy="7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9567001" y="5232066"/>
            <a:ext cx="79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0408" y="5248353"/>
            <a:ext cx="45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53490" y="5268428"/>
            <a:ext cx="45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Пчелка Майя дебютирует в большом кино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667" l="0" r="97207">
                        <a14:foregroundMark x1="56425" y1="38333" x2="56425" y2="38333"/>
                        <a14:foregroundMark x1="37989" y1="41333" x2="37989" y2="41333"/>
                        <a14:foregroundMark x1="82123" y1="57333" x2="82123" y2="57333"/>
                        <a14:foregroundMark x1="26816" y1="60333" x2="26816" y2="60333"/>
                        <a14:foregroundMark x1="16760" y1="58000" x2="16760" y2="58000"/>
                        <a14:foregroundMark x1="30726" y1="58000" x2="30726" y2="58000"/>
                        <a14:foregroundMark x1="37989" y1="59333" x2="37989" y2="59333"/>
                        <a14:foregroundMark x1="20112" y1="59333" x2="20112" y2="59333"/>
                        <a14:foregroundMark x1="25140" y1="57333" x2="25140" y2="57333"/>
                        <a14:foregroundMark x1="20112" y1="61667" x2="20112" y2="61667"/>
                        <a14:foregroundMark x1="15084" y1="59333" x2="15084" y2="59333"/>
                        <a14:foregroundMark x1="90503" y1="58333" x2="90503" y2="58333"/>
                        <a14:foregroundMark x1="19553" y1="56667" x2="19553" y2="56667"/>
                        <a14:foregroundMark x1="12849" y1="57667" x2="12849" y2="57667"/>
                        <a14:foregroundMark x1="11732" y1="59333" x2="11732" y2="59333"/>
                        <a14:foregroundMark x1="13408" y1="61000" x2="13408" y2="61000"/>
                        <a14:foregroundMark x1="15084" y1="56333" x2="15084" y2="56333"/>
                        <a14:foregroundMark x1="25698" y1="21667" x2="25698" y2="21667"/>
                        <a14:foregroundMark x1="25140" y1="20667" x2="25140" y2="20667"/>
                        <a14:foregroundMark x1="17318" y1="17333" x2="17318" y2="173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91" y="3899275"/>
            <a:ext cx="1633856" cy="27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8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 клас\2 Матем\1 УРОКИ Листопад\7 Арифметичні дії в межах 100\№116 Обчислення на основі нумерації\2024-04-16_202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65" y="1286538"/>
            <a:ext cx="7586787" cy="41448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7906" y="3722338"/>
            <a:ext cx="53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79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40135" y="3722337"/>
            <a:ext cx="52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90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1913" y="3756654"/>
            <a:ext cx="552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80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9337" y="3722338"/>
            <a:ext cx="536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71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55278" y="3714766"/>
            <a:ext cx="52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90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28013" y="4506685"/>
            <a:ext cx="1336545" cy="489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430143" y="4506686"/>
            <a:ext cx="475653" cy="498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377962" y="4506686"/>
            <a:ext cx="1789295" cy="4898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817725" y="4514850"/>
            <a:ext cx="425732" cy="481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4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20593" y="5157685"/>
            <a:ext cx="2093721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8 + __ = 18</a:t>
            </a:r>
            <a:endParaRPr lang="ru-RU" sz="3200" b="1" dirty="0"/>
          </a:p>
        </p:txBody>
      </p:sp>
      <p:pic>
        <p:nvPicPr>
          <p:cNvPr id="2051" name="Picture 3" descr="D:\1 клас\2 Матем\1 УРОКИ Листопад\7 Арифметичні дії в межах 100\№116 Обчислення на основі нумерації\2024-04-16_203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b="34912"/>
          <a:stretch/>
        </p:blipFill>
        <p:spPr bwMode="auto">
          <a:xfrm>
            <a:off x="3029198" y="5112000"/>
            <a:ext cx="5943601" cy="10458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1 УРОКИ Листопад\7 Арифметичні дії в межах 100\№116 Обчислення на основі нумерації\2024-04-16_203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99" y="1300162"/>
            <a:ext cx="5943600" cy="38004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78830" y="5157684"/>
            <a:ext cx="62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90875" y="5488711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95675" y="5488710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00475" y="5480135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68560" y="5458362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76802" y="5456775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46916" y="5445887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49212" y="5424116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998" y="5413228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53817" y="5435002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94719" y="5445886"/>
            <a:ext cx="286470" cy="292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2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3" grpId="0" animBg="1"/>
      <p:bldP spid="13" grpId="0" animBg="1"/>
      <p:bldP spid="14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88699" y="517669"/>
            <a:ext cx="8811364" cy="7015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8018" y="2201620"/>
            <a:ext cx="1204091" cy="12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wordwall.net/resourceajax/qr?shareLocation=4&amp;activityId=706596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66" y="2201620"/>
            <a:ext cx="1285298" cy="12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1688699" y="517669"/>
            <a:ext cx="8811364" cy="7015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68872" y="554473"/>
            <a:ext cx="8732066" cy="8715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8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264778" y="1584397"/>
            <a:ext cx="4596771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86099" y="1584397"/>
            <a:ext cx="4596771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38436" y="1642707"/>
            <a:ext cx="2206300" cy="27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363686" y="1620604"/>
            <a:ext cx="2116884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350969" y="1673605"/>
            <a:ext cx="2041917" cy="27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267025" y="494529"/>
            <a:ext cx="8732066" cy="9315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Оберіть </a:t>
            </a:r>
            <a:r>
              <a:rPr lang="uk-UA" sz="28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2800" b="1" dirty="0">
                <a:solidFill>
                  <a:schemeClr val="bg1"/>
                </a:solidFill>
              </a:rPr>
              <a:t>LEGO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0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37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Овальная выноска 119"/>
          <p:cNvSpPr/>
          <p:nvPr/>
        </p:nvSpPr>
        <p:spPr>
          <a:xfrm>
            <a:off x="2705536" y="294373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50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2012615" y="4796570"/>
            <a:ext cx="1103062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100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423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Овальная выноска 122"/>
          <p:cNvSpPr/>
          <p:nvPr/>
        </p:nvSpPr>
        <p:spPr>
          <a:xfrm flipH="1">
            <a:off x="1284856" y="294373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50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85535" y="291398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125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23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84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Овальная выноска 126"/>
          <p:cNvSpPr/>
          <p:nvPr/>
        </p:nvSpPr>
        <p:spPr>
          <a:xfrm>
            <a:off x="6181383" y="294373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5643656" y="479657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29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9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8270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Овальная выноска 129"/>
          <p:cNvSpPr/>
          <p:nvPr/>
        </p:nvSpPr>
        <p:spPr>
          <a:xfrm flipH="1">
            <a:off x="4760703" y="294373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9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61382" y="291398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132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45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459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Овальная выноска 133"/>
          <p:cNvSpPr/>
          <p:nvPr/>
        </p:nvSpPr>
        <p:spPr>
          <a:xfrm>
            <a:off x="9607358" y="294373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10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9081325" y="479657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33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6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4245" y="151995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Овальная выноска 136"/>
          <p:cNvSpPr/>
          <p:nvPr/>
        </p:nvSpPr>
        <p:spPr>
          <a:xfrm flipH="1">
            <a:off x="8186678" y="294373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23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187357" y="291398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1791725" y="550381"/>
            <a:ext cx="8732066" cy="8538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«Солодкі приклади» 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/>
      <p:bldP spid="127" grpId="0" animBg="1"/>
      <p:bldP spid="130" grpId="0" animBg="1"/>
      <p:bldP spid="131" grpId="0"/>
      <p:bldP spid="134" grpId="0" animBg="1"/>
      <p:bldP spid="137" grpId="0" animBg="1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0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3" y="1587442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ьная выноска 29"/>
          <p:cNvSpPr/>
          <p:nvPr/>
        </p:nvSpPr>
        <p:spPr>
          <a:xfrm>
            <a:off x="2703422" y="3011230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30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48070" y="4808173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60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2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309" y="1587442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ьная выноска 32"/>
          <p:cNvSpPr/>
          <p:nvPr/>
        </p:nvSpPr>
        <p:spPr>
          <a:xfrm flipH="1">
            <a:off x="1282742" y="3011230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30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3421" y="2981478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35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8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19" y="155769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ьная выноска 36"/>
          <p:cNvSpPr/>
          <p:nvPr/>
        </p:nvSpPr>
        <p:spPr>
          <a:xfrm>
            <a:off x="6237518" y="298147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40328" y="480889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40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9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405" y="155769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ьная выноска 39"/>
          <p:cNvSpPr/>
          <p:nvPr/>
        </p:nvSpPr>
        <p:spPr>
          <a:xfrm flipH="1">
            <a:off x="4816838" y="298147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7517" y="295172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66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85" y="3548586"/>
            <a:ext cx="3119908" cy="31199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59" y="1482124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ьная выноска 67"/>
          <p:cNvSpPr/>
          <p:nvPr/>
        </p:nvSpPr>
        <p:spPr>
          <a:xfrm>
            <a:off x="9730858" y="2905912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7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392245" y="480889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30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0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7745" y="1482124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ьная выноска 70"/>
          <p:cNvSpPr/>
          <p:nvPr/>
        </p:nvSpPr>
        <p:spPr>
          <a:xfrm flipH="1">
            <a:off x="8310178" y="2905912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23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10857" y="2876160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91725" y="550381"/>
            <a:ext cx="8732066" cy="8538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«Солодкі приклади» 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/>
      <p:bldP spid="37" grpId="0" animBg="1"/>
      <p:bldP spid="40" grpId="0" animBg="1"/>
      <p:bldP spid="45" grpId="0"/>
      <p:bldP spid="68" grpId="0" animBg="1"/>
      <p:bldP spid="71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20" y="1604747"/>
            <a:ext cx="1730455" cy="17304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44861" y="1456402"/>
            <a:ext cx="2369422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 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4861" y="2350025"/>
            <a:ext cx="2382768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– 8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4861" y="3259703"/>
            <a:ext cx="2382768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+ 5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4861" y="4136291"/>
            <a:ext cx="2369422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+ 20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4861" y="5031131"/>
            <a:ext cx="2382768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+ 30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4861" y="5922557"/>
            <a:ext cx="2382768" cy="67706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+ 57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Пчеловодство — как отрасль сельского хозяйства | Время перем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75" y="1343655"/>
            <a:ext cx="3571875" cy="42862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9216675" y="2419819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46" y="1140551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580336" y="1484126"/>
            <a:ext cx="1114395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46" y="2028030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580337" y="2396033"/>
            <a:ext cx="1013562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47" y="2975352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580336" y="3343355"/>
            <a:ext cx="1013563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48" y="3803046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3580337" y="4171049"/>
            <a:ext cx="1013564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49" y="4689600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3580336" y="5057603"/>
            <a:ext cx="1013565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Мультфильм счастливая пчела на белом фо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874">
            <a:off x="4483950" y="5555499"/>
            <a:ext cx="788067" cy="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3580337" y="5923502"/>
            <a:ext cx="1013566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8911" flipH="1">
            <a:off x="8496723" y="929724"/>
            <a:ext cx="537007" cy="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9733" flipH="1">
            <a:off x="8003096" y="1257794"/>
            <a:ext cx="599458" cy="7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1165128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2080855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2973988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3859702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4752835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" y="5630366"/>
            <a:ext cx="1190524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741202" y="484165"/>
            <a:ext cx="8732066" cy="7528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«Збираємо мед»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535586" y="581386"/>
            <a:ext cx="9180791" cy="8555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Геометрично-логічна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Picture 6" descr="Mr Peabody Stickers | Redbubble">
            <a:extLst>
              <a:ext uri="{FF2B5EF4-FFF2-40B4-BE49-F238E27FC236}">
                <a16:creationId xmlns:a16="http://schemas.microsoft.com/office/drawing/2014/main" xmlns="" id="{2B965616-E6F7-C17E-B9E0-D6A2F823C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7195" y="3357264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2624936" y="3840991"/>
            <a:ext cx="8732066" cy="9487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Визначте послідовність зміни ознаки геометричних фігур.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фігура повинна бути наступною?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D89F14D0-0EBA-7899-F6AD-2AEA1E0EB818}"/>
              </a:ext>
            </a:extLst>
          </p:cNvPr>
          <p:cNvSpPr/>
          <p:nvPr/>
        </p:nvSpPr>
        <p:spPr>
          <a:xfrm>
            <a:off x="491823" y="2428631"/>
            <a:ext cx="1100388" cy="1012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Рівнобедрений трикутник 11">
            <a:extLst>
              <a:ext uri="{FF2B5EF4-FFF2-40B4-BE49-F238E27FC236}">
                <a16:creationId xmlns:a16="http://schemas.microsoft.com/office/drawing/2014/main" xmlns="" id="{81FECF6F-FD67-9F60-D587-62A3CBB1C65F}"/>
              </a:ext>
            </a:extLst>
          </p:cNvPr>
          <p:cNvSpPr/>
          <p:nvPr/>
        </p:nvSpPr>
        <p:spPr>
          <a:xfrm>
            <a:off x="1743464" y="2416946"/>
            <a:ext cx="1109709" cy="1012054"/>
          </a:xfrm>
          <a:prstGeom prst="triangle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 13">
            <a:extLst>
              <a:ext uri="{FF2B5EF4-FFF2-40B4-BE49-F238E27FC236}">
                <a16:creationId xmlns:a16="http://schemas.microsoft.com/office/drawing/2014/main" xmlns="" id="{638D5E04-B7DA-84AA-E2B7-636EECA34BE6}"/>
              </a:ext>
            </a:extLst>
          </p:cNvPr>
          <p:cNvSpPr/>
          <p:nvPr/>
        </p:nvSpPr>
        <p:spPr>
          <a:xfrm>
            <a:off x="3120189" y="2428631"/>
            <a:ext cx="1029809" cy="1012054"/>
          </a:xfrm>
          <a:prstGeom prst="rect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 14">
            <a:extLst>
              <a:ext uri="{FF2B5EF4-FFF2-40B4-BE49-F238E27FC236}">
                <a16:creationId xmlns:a16="http://schemas.microsoft.com/office/drawing/2014/main" xmlns="" id="{91E6D654-92CC-551F-7759-F121B7E95688}"/>
              </a:ext>
            </a:extLst>
          </p:cNvPr>
          <p:cNvSpPr/>
          <p:nvPr/>
        </p:nvSpPr>
        <p:spPr>
          <a:xfrm>
            <a:off x="4375715" y="2428631"/>
            <a:ext cx="1029809" cy="101205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 15">
            <a:extLst>
              <a:ext uri="{FF2B5EF4-FFF2-40B4-BE49-F238E27FC236}">
                <a16:creationId xmlns:a16="http://schemas.microsoft.com/office/drawing/2014/main" xmlns="" id="{390D902C-9704-AA62-1D40-5EBD77B1A9CA}"/>
              </a:ext>
            </a:extLst>
          </p:cNvPr>
          <p:cNvSpPr/>
          <p:nvPr/>
        </p:nvSpPr>
        <p:spPr>
          <a:xfrm>
            <a:off x="5608565" y="2416946"/>
            <a:ext cx="1029809" cy="101205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DB9F2F73-45F0-FAF5-B27E-70DE6A1A5D3F}"/>
              </a:ext>
            </a:extLst>
          </p:cNvPr>
          <p:cNvSpPr/>
          <p:nvPr/>
        </p:nvSpPr>
        <p:spPr>
          <a:xfrm>
            <a:off x="6883745" y="2428631"/>
            <a:ext cx="1100388" cy="1012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Рівнобедрений трикутник 17">
            <a:extLst>
              <a:ext uri="{FF2B5EF4-FFF2-40B4-BE49-F238E27FC236}">
                <a16:creationId xmlns:a16="http://schemas.microsoft.com/office/drawing/2014/main" xmlns="" id="{8648A392-A16D-96C0-9FA4-6908D5CED1A3}"/>
              </a:ext>
            </a:extLst>
          </p:cNvPr>
          <p:cNvSpPr/>
          <p:nvPr/>
        </p:nvSpPr>
        <p:spPr>
          <a:xfrm>
            <a:off x="8154988" y="2428631"/>
            <a:ext cx="1109709" cy="1012054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Рівнобедрений трикутник 18">
            <a:extLst>
              <a:ext uri="{FF2B5EF4-FFF2-40B4-BE49-F238E27FC236}">
                <a16:creationId xmlns:a16="http://schemas.microsoft.com/office/drawing/2014/main" xmlns="" id="{DE800DA1-1B63-AF2A-23FC-FCD38FF08AEC}"/>
              </a:ext>
            </a:extLst>
          </p:cNvPr>
          <p:cNvSpPr/>
          <p:nvPr/>
        </p:nvSpPr>
        <p:spPr>
          <a:xfrm>
            <a:off x="9518267" y="2428631"/>
            <a:ext cx="1109709" cy="1012054"/>
          </a:xfrm>
          <a:prstGeom prst="triangle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A33F9AA-0D2F-E23C-A310-16B1E8BD4E75}"/>
              </a:ext>
            </a:extLst>
          </p:cNvPr>
          <p:cNvSpPr txBox="1"/>
          <p:nvPr/>
        </p:nvSpPr>
        <p:spPr>
          <a:xfrm>
            <a:off x="11079147" y="2428631"/>
            <a:ext cx="75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Рівнобедрений трикутник 22">
            <a:extLst>
              <a:ext uri="{FF2B5EF4-FFF2-40B4-BE49-F238E27FC236}">
                <a16:creationId xmlns:a16="http://schemas.microsoft.com/office/drawing/2014/main" xmlns="" id="{66E6F08A-9996-24A1-898A-A713E41EA0EB}"/>
              </a:ext>
            </a:extLst>
          </p:cNvPr>
          <p:cNvSpPr/>
          <p:nvPr/>
        </p:nvSpPr>
        <p:spPr>
          <a:xfrm>
            <a:off x="10802148" y="2416946"/>
            <a:ext cx="1109709" cy="1012054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922170" y="1696505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форма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2239757" y="1740048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форма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3601553" y="1718277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колір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4899149" y="1718277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колір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6269851" y="1718277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форма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7541572" y="1718277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форма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8846289" y="1729163"/>
            <a:ext cx="1226832" cy="5241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колір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CC84219A-588C-BE51-9A76-CC4E93E3F58E}"/>
              </a:ext>
            </a:extLst>
          </p:cNvPr>
          <p:cNvSpPr/>
          <p:nvPr/>
        </p:nvSpPr>
        <p:spPr>
          <a:xfrm>
            <a:off x="10188732" y="1696505"/>
            <a:ext cx="1226832" cy="5568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колір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dilla de dibujos animados lindo de pie sobre fondo bla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7" y="3291394"/>
            <a:ext cx="2552599" cy="302849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74987" y="520436"/>
            <a:ext cx="8732066" cy="8838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Вирішую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C671419-680D-5523-5E13-85318F66A6EC}"/>
              </a:ext>
            </a:extLst>
          </p:cNvPr>
          <p:cNvSpPr/>
          <p:nvPr/>
        </p:nvSpPr>
        <p:spPr>
          <a:xfrm>
            <a:off x="879950" y="1552863"/>
            <a:ext cx="3906854" cy="907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горіхів є в дуплі, якщо в ньому поміщається 15 горіхів?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8C671419-680D-5523-5E13-85318F66A6EC}"/>
              </a:ext>
            </a:extLst>
          </p:cNvPr>
          <p:cNvSpPr/>
          <p:nvPr/>
        </p:nvSpPr>
        <p:spPr>
          <a:xfrm>
            <a:off x="3284735" y="2627381"/>
            <a:ext cx="2795700" cy="86693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Ще ці 5 горіхів, і дупло буде повним. </a:t>
            </a:r>
          </a:p>
        </p:txBody>
      </p:sp>
      <p:pic>
        <p:nvPicPr>
          <p:cNvPr id="1026" name="Picture 2" descr="Casa del árbol de fantasía dentro del tronco de un árbol sobre fondo blanc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14" y="1547931"/>
            <a:ext cx="4180453" cy="48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804" y="4484481"/>
            <a:ext cx="593254" cy="5343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66" y="4484480"/>
            <a:ext cx="593254" cy="5343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45" y="4410099"/>
            <a:ext cx="593254" cy="5343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724" y="4142931"/>
            <a:ext cx="593254" cy="5343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289" y="4004807"/>
            <a:ext cx="593254" cy="534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736" y="3681641"/>
            <a:ext cx="275118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 + 5 = 15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4736" y="3671531"/>
            <a:ext cx="77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901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735613" y="420507"/>
            <a:ext cx="8732066" cy="7480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" y="2306424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390207" y="1168514"/>
            <a:ext cx="8438986" cy="51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FB907B-43F7-CC01-2759-558B74BD1071}"/>
              </a:ext>
            </a:extLst>
          </p:cNvPr>
          <p:cNvSpPr txBox="1"/>
          <p:nvPr/>
        </p:nvSpPr>
        <p:spPr>
          <a:xfrm>
            <a:off x="2686028" y="1643353"/>
            <a:ext cx="78473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більше — 1 десяток чи 12 одиниць?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значення має цифра 1 у записі числа 17? Що позначає цифра 7?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позначає цифра 3 в числі </a:t>
            </a:r>
            <a:r>
              <a:rPr lang="uk-UA" sz="2400" b="1" dirty="0" smtClean="0">
                <a:solidFill>
                  <a:srgbClr val="7030A0"/>
                </a:solidFill>
              </a:rPr>
              <a:t>43</a:t>
            </a:r>
            <a:r>
              <a:rPr lang="uk-UA" sz="2400" b="1" dirty="0">
                <a:solidFill>
                  <a:srgbClr val="7030A0"/>
                </a:solidFill>
              </a:rPr>
              <a:t>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числа другого, п’ятого десятка.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числа називають круглими? Назвіть їх.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Полічіть десятками у прямому та зворотному порядку.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 скільки кожне наступне кругле </a:t>
            </a:r>
            <a:r>
              <a:rPr lang="uk-UA" sz="2400" b="1" dirty="0" smtClean="0">
                <a:solidFill>
                  <a:srgbClr val="7030A0"/>
                </a:solidFill>
              </a:rPr>
              <a:t>двоцифрове число </a:t>
            </a:r>
            <a:r>
              <a:rPr lang="uk-UA" sz="2400" b="1" dirty="0">
                <a:solidFill>
                  <a:srgbClr val="7030A0"/>
                </a:solidFill>
              </a:rPr>
              <a:t>більше за попереднє?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Чому дорівнює 1 дм, а 3 дм, 7 дм?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менше — 4 дм чи 40 см?</a:t>
            </a:r>
          </a:p>
        </p:txBody>
      </p:sp>
    </p:spTree>
    <p:extLst>
      <p:ext uri="{BB962C8B-B14F-4D97-AF65-F5344CB8AC3E}">
        <p14:creationId xmlns:p14="http://schemas.microsoft.com/office/powerpoint/2010/main" val="141646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1904167" y="434130"/>
            <a:ext cx="8732066" cy="7440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8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DE8DDD5-22A6-5B44-19F5-6FF5BB0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5" y="2876304"/>
            <a:ext cx="1874116" cy="35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19BA0CE-6BCE-769A-CA87-8C235F99DC55}"/>
              </a:ext>
            </a:extLst>
          </p:cNvPr>
          <p:cNvSpPr txBox="1"/>
          <p:nvPr/>
        </p:nvSpPr>
        <p:spPr>
          <a:xfrm>
            <a:off x="2705931" y="1178200"/>
            <a:ext cx="7930301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У якому числі 7 десятків, </a:t>
            </a:r>
            <a:r>
              <a:rPr lang="uk-UA" sz="2400" b="1" dirty="0" smtClean="0">
                <a:solidFill>
                  <a:srgbClr val="002060"/>
                </a:solidFill>
              </a:rPr>
              <a:t>2 </a:t>
            </a:r>
            <a:r>
              <a:rPr lang="uk-UA" sz="2400" b="1" dirty="0">
                <a:solidFill>
                  <a:srgbClr val="002060"/>
                </a:solidFill>
              </a:rPr>
              <a:t>десяток і 3 одиниці?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 кругле число, що менше 70, але більше 50.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Запишіть, скільки в числі 16 одиниць.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Запишіть, скільки у числі 49 десятків.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Число 50 </a:t>
            </a:r>
            <a:r>
              <a:rPr lang="uk-UA" sz="2400" b="1" dirty="0" err="1">
                <a:solidFill>
                  <a:srgbClr val="002060"/>
                </a:solidFill>
              </a:rPr>
              <a:t>збільшіть</a:t>
            </a:r>
            <a:r>
              <a:rPr lang="uk-UA" sz="2400" b="1" dirty="0">
                <a:solidFill>
                  <a:srgbClr val="002060"/>
                </a:solidFill>
              </a:rPr>
              <a:t> на </a:t>
            </a:r>
            <a:r>
              <a:rPr lang="uk-UA" sz="2400" b="1" dirty="0" smtClean="0">
                <a:solidFill>
                  <a:srgbClr val="002060"/>
                </a:solidFill>
              </a:rPr>
              <a:t>40</a:t>
            </a:r>
            <a:r>
              <a:rPr lang="uk-UA" sz="2400" b="1" dirty="0">
                <a:solidFill>
                  <a:srgbClr val="002060"/>
                </a:solidFill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Число 80 </a:t>
            </a:r>
            <a:r>
              <a:rPr lang="uk-UA" sz="2400" b="1" dirty="0" err="1">
                <a:solidFill>
                  <a:srgbClr val="002060"/>
                </a:solidFill>
              </a:rPr>
              <a:t>зменшіть</a:t>
            </a:r>
            <a:r>
              <a:rPr lang="uk-UA" sz="2400" b="1" dirty="0">
                <a:solidFill>
                  <a:srgbClr val="002060"/>
                </a:solidFill>
              </a:rPr>
              <a:t> на 50.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 число, що позначає 1 десяток.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 число, що позначає 10 десятків.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2705932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416069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3664523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4623114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5581705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6540296" y="4191315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7498887" y="4191315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8457478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10374660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2705932" y="5006583"/>
            <a:ext cx="7930301" cy="8281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Які серед чисел «зайві»? Чому?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позначає цифра «0» в числах 10, 100?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13984</TotalTime>
  <Words>613</Words>
  <Application>Microsoft Office PowerPoint</Application>
  <PresentationFormat>Произвольный</PresentationFormat>
  <Paragraphs>191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1420</cp:revision>
  <dcterms:created xsi:type="dcterms:W3CDTF">2018-01-05T16:38:53Z</dcterms:created>
  <dcterms:modified xsi:type="dcterms:W3CDTF">2024-04-18T07:16:46Z</dcterms:modified>
</cp:coreProperties>
</file>