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235" r:id="rId3"/>
    <p:sldId id="1236" r:id="rId4"/>
    <p:sldId id="1225" r:id="rId5"/>
    <p:sldId id="1229" r:id="rId6"/>
    <p:sldId id="1237" r:id="rId7"/>
    <p:sldId id="1231" r:id="rId8"/>
    <p:sldId id="1135" r:id="rId9"/>
    <p:sldId id="1232" r:id="rId10"/>
    <p:sldId id="1238" r:id="rId11"/>
    <p:sldId id="1222" r:id="rId12"/>
    <p:sldId id="1213" r:id="rId13"/>
    <p:sldId id="1234" r:id="rId14"/>
    <p:sldId id="691" r:id="rId15"/>
    <p:sldId id="1239" r:id="rId16"/>
    <p:sldId id="794" r:id="rId17"/>
    <p:sldId id="1241" r:id="rId18"/>
    <p:sldId id="85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3300"/>
    <a:srgbClr val="295FFF"/>
    <a:srgbClr val="E838BA"/>
    <a:srgbClr val="EF71CE"/>
    <a:srgbClr val="463EDE"/>
    <a:srgbClr val="322ADA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52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1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o3ydzg2323" TargetMode="External"/><Relationship Id="rId5" Type="http://schemas.microsoft.com/office/2007/relationships/hdphoto" Target="../media/hdphoto6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700" y="4112895"/>
            <a:ext cx="9370679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Казка «Коник </a:t>
            </a:r>
            <a:r>
              <a:rPr lang="ru-RU" sz="4800" b="1" dirty="0">
                <a:solidFill>
                  <a:schemeClr val="bg1"/>
                </a:solidFill>
              </a:rPr>
              <a:t>і Сонечко»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за </a:t>
            </a:r>
            <a:r>
              <a:rPr lang="ru-RU" sz="4800" b="1" dirty="0">
                <a:solidFill>
                  <a:schemeClr val="bg1"/>
                </a:solidFill>
              </a:rPr>
              <a:t>Василем </a:t>
            </a:r>
            <a:r>
              <a:rPr lang="ru-RU" sz="4800" b="1" dirty="0" err="1">
                <a:solidFill>
                  <a:schemeClr val="bg1"/>
                </a:solidFill>
              </a:rPr>
              <a:t>Моругою</a:t>
            </a:r>
            <a:endParaRPr lang="uk-UA" sz="48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00" y="1206251"/>
            <a:ext cx="4685339" cy="252083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17009" y="1206251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0933" y="1707816"/>
            <a:ext cx="4442997" cy="2932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>
              <a:buAutoNum type="arabicPeriod"/>
              <a:tabLst>
                <a:tab pos="263525" algn="l"/>
              </a:tabLst>
            </a:pPr>
            <a:r>
              <a:rPr lang="uk-UA" sz="2400" dirty="0" smtClean="0"/>
              <a:t>Про </a:t>
            </a:r>
            <a:r>
              <a:rPr lang="uk-UA" sz="2400" dirty="0"/>
              <a:t>кого </a:t>
            </a:r>
            <a:r>
              <a:rPr lang="ru-RU" sz="2400" dirty="0"/>
              <a:t>прочитали?</a:t>
            </a:r>
          </a:p>
          <a:p>
            <a:pPr marL="263525" indent="-263525">
              <a:buAutoNum type="arabicPeriod"/>
              <a:tabLst>
                <a:tab pos="263525" algn="l"/>
              </a:tabLst>
            </a:pPr>
            <a:r>
              <a:rPr lang="ru-RU" sz="2400" dirty="0"/>
              <a:t>Де </a:t>
            </a:r>
            <a:r>
              <a:rPr lang="ru-RU" sz="2400" dirty="0" err="1"/>
              <a:t>зустрілися</a:t>
            </a:r>
            <a:r>
              <a:rPr lang="ru-RU" sz="2400" dirty="0"/>
              <a:t> Мурашка, Коник і Сонечко?</a:t>
            </a:r>
          </a:p>
          <a:p>
            <a:pPr marL="263525" indent="-263525">
              <a:buAutoNum type="arabicPeriod"/>
              <a:tabLst>
                <a:tab pos="263525" algn="l"/>
              </a:tabLst>
            </a:pP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здивувало</a:t>
            </a:r>
            <a:r>
              <a:rPr lang="ru-RU" sz="2400" dirty="0"/>
              <a:t> </a:t>
            </a:r>
            <a:r>
              <a:rPr lang="ru-RU" sz="2400" dirty="0" err="1"/>
              <a:t>тваринок</a:t>
            </a:r>
            <a:r>
              <a:rPr lang="uk-UA" sz="2400" dirty="0" smtClean="0"/>
              <a:t>?</a:t>
            </a:r>
          </a:p>
          <a:p>
            <a:r>
              <a:rPr lang="ru-RU" sz="2400" dirty="0" smtClean="0"/>
              <a:t>4.Чому </a:t>
            </a:r>
            <a:r>
              <a:rPr lang="ru-RU" sz="2400" dirty="0"/>
              <a:t>Мурашка </a:t>
            </a:r>
            <a:r>
              <a:rPr lang="ru-RU" sz="2400" dirty="0" err="1"/>
              <a:t>здивувалась</a:t>
            </a:r>
            <a:r>
              <a:rPr lang="ru-RU" sz="2400" dirty="0"/>
              <a:t>, коли </a:t>
            </a:r>
            <a:r>
              <a:rPr lang="ru-RU" sz="2400" dirty="0" err="1"/>
              <a:t>познайомилася</a:t>
            </a:r>
            <a:r>
              <a:rPr lang="ru-RU" sz="2400" dirty="0"/>
              <a:t> з Коником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810" y="1593515"/>
            <a:ext cx="3037887" cy="427554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243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8913" y="405926"/>
            <a:ext cx="8317618" cy="8884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Читаємо швидко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1046" y="2175281"/>
            <a:ext cx="2767914" cy="4050853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673134" y="1498210"/>
            <a:ext cx="3048000" cy="389206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мурашка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стеблина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незвична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звірятко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подумала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страшенно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036299" y="1406770"/>
            <a:ext cx="3230232" cy="389206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засюрчав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хвилина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нагодилося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засміялося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сонце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36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зелений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endParaRPr lang="ru-RU" altLang="ru-RU" sz="3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48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1471" y="1051560"/>
            <a:ext cx="11647169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Коник.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Дивно.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Невже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— 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іржати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Аякже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От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-і-і!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Ха-ха.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Хіба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так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іржуть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 як же?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Я Сонечко, і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іржати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але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справжніх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коней голос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ходять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вони по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землі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а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лазять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стеблині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Так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сяєш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справжнє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сонце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проте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звешся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Сонечком.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Але я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таке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червоне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як і те,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світить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згори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 я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зелений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Ото ж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зелений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Справжні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коні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ніколи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бувають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зеленими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010" y="483098"/>
            <a:ext cx="8096022" cy="770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Театралізація</a:t>
            </a:r>
          </a:p>
        </p:txBody>
      </p:sp>
      <p:pic>
        <p:nvPicPr>
          <p:cNvPr id="3078" name="Picture 6" descr="Театральная студия &amp;quot;Восторг&amp;quot; | Главн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1798"/>
          <a:stretch/>
        </p:blipFill>
        <p:spPr bwMode="auto">
          <a:xfrm>
            <a:off x="9685463" y="1253885"/>
            <a:ext cx="1957887" cy="17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3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8226" y="494529"/>
            <a:ext cx="8732066" cy="762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Хвилинка-цікавинка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1" y="1855735"/>
            <a:ext cx="2495857" cy="16389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433608" y="1441357"/>
            <a:ext cx="7808767" cy="2467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/>
              <a:t>Сонечко живе 1-2 роки.</a:t>
            </a:r>
          </a:p>
          <a:p>
            <a:r>
              <a:rPr lang="uk-UA" sz="2800" dirty="0"/>
              <a:t>У світі існує понад  4 тисячі різних видів сонечко.</a:t>
            </a:r>
          </a:p>
          <a:p>
            <a:r>
              <a:rPr lang="uk-UA" sz="2800" dirty="0"/>
              <a:t>Ці </a:t>
            </a:r>
            <a:r>
              <a:rPr lang="uk-UA" sz="2800" dirty="0" smtClean="0"/>
              <a:t>комахи </a:t>
            </a:r>
            <a:r>
              <a:rPr lang="uk-UA" sz="2800" dirty="0"/>
              <a:t>активні від весни до осені. Взимку вони сплять.</a:t>
            </a:r>
          </a:p>
          <a:p>
            <a:pPr algn="just"/>
            <a:r>
              <a:rPr lang="uk-UA" sz="2800" dirty="0"/>
              <a:t>Літає цей жучок зі швидкістю 24 км</a:t>
            </a:r>
            <a:r>
              <a:rPr lang="en-US" sz="2800" dirty="0"/>
              <a:t>/</a:t>
            </a:r>
            <a:r>
              <a:rPr lang="uk-UA" sz="2800" dirty="0"/>
              <a:t>год.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562" t="22500" r="25156" b="18959"/>
          <a:stretch/>
        </p:blipFill>
        <p:spPr>
          <a:xfrm>
            <a:off x="5904259" y="3994980"/>
            <a:ext cx="2560984" cy="211037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039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180" y="485212"/>
            <a:ext cx="9423441" cy="8520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Поміркуй, що спільного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між </a:t>
            </a:r>
            <a:r>
              <a:rPr lang="uk-UA" sz="4000" b="1" dirty="0" err="1" smtClean="0">
                <a:solidFill>
                  <a:schemeClr val="bg1"/>
                </a:solidFill>
              </a:rPr>
              <a:t>обєктами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Кінь - українська народна каз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9400" l="1278" r="94089">
                        <a14:foregroundMark x1="13419" y1="5800" x2="17252" y2="9400"/>
                        <a14:foregroundMark x1="21246" y1="4000" x2="21246" y2="4000"/>
                        <a14:foregroundMark x1="13099" y1="2600" x2="13099" y2="2600"/>
                        <a14:foregroundMark x1="20447" y1="1200" x2="20447" y2="1200"/>
                        <a14:foregroundMark x1="16773" y1="22400" x2="19808" y2="18800"/>
                        <a14:foregroundMark x1="1278" y1="26200" x2="8626" y2="25800"/>
                        <a14:foregroundMark x1="34505" y1="99400" x2="40415" y2="92000"/>
                        <a14:foregroundMark x1="90735" y1="85800" x2="90735" y2="85800"/>
                        <a14:foregroundMark x1="52396" y1="96600" x2="52396" y2="96600"/>
                        <a14:foregroundMark x1="30511" y1="83200" x2="30511" y2="83200"/>
                        <a14:foregroundMark x1="94089" y1="70200" x2="94089" y2="7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1" y="2865950"/>
            <a:ext cx="4541604" cy="36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65405" y="1337310"/>
            <a:ext cx="2113157" cy="2563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2" b="89837" l="1792" r="96953">
                        <a14:foregroundMark x1="1971" y1="52450" x2="1971" y2="52450"/>
                        <a14:foregroundMark x1="2688" y1="47187" x2="2688" y2="47187"/>
                        <a14:foregroundMark x1="2688" y1="47187" x2="2688" y2="47187"/>
                        <a14:foregroundMark x1="4480" y1="47550" x2="4480" y2="47550"/>
                        <a14:foregroundMark x1="10036" y1="43376" x2="10036" y2="43376"/>
                        <a14:foregroundMark x1="10036" y1="43376" x2="12545" y2="48094"/>
                        <a14:foregroundMark x1="3584" y1="58439" x2="14337" y2="53176"/>
                        <a14:foregroundMark x1="25806" y1="36479" x2="42652" y2="35209"/>
                        <a14:foregroundMark x1="42652" y1="35209" x2="42832" y2="35209"/>
                        <a14:foregroundMark x1="1971" y1="52813" x2="8244" y2="51906"/>
                        <a14:foregroundMark x1="15591" y1="51180" x2="15591" y2="51180"/>
                        <a14:foregroundMark x1="19355" y1="73140" x2="32616" y2="69691"/>
                        <a14:foregroundMark x1="20251" y1="63521" x2="30466" y2="68421"/>
                        <a14:foregroundMark x1="21147" y1="76951" x2="30824" y2="71869"/>
                        <a14:foregroundMark x1="57706" y1="84755" x2="57706" y2="84755"/>
                        <a14:foregroundMark x1="70430" y1="80399" x2="74373" y2="85118"/>
                        <a14:foregroundMark x1="59857" y1="79129" x2="68817" y2="78766"/>
                        <a14:foregroundMark x1="58244" y1="89111" x2="58602" y2="82940"/>
                        <a14:foregroundMark x1="90502" y1="45554" x2="96953" y2="51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8930" y="3646170"/>
            <a:ext cx="2443571" cy="2412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7188" l="2500" r="98125">
                        <a14:foregroundMark x1="42500" y1="2500" x2="42500" y2="2500"/>
                        <a14:foregroundMark x1="2500" y1="43750" x2="2500" y2="43750"/>
                        <a14:foregroundMark x1="43125" y1="97188" x2="43125" y2="97188"/>
                        <a14:foregroundMark x1="98125" y1="43438" x2="98125" y2="4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548" y="1337310"/>
            <a:ext cx="3126064" cy="31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2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3030" y="494529"/>
            <a:ext cx="9361170" cy="8199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Робота в </a:t>
            </a:r>
            <a:r>
              <a:rPr lang="ru-RU" sz="4000" b="1" dirty="0" err="1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3030" y="1364752"/>
            <a:ext cx="73037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речення. Букви яких звуків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пропущено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: голосних чи приголосних?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812" y="2351600"/>
            <a:ext cx="4913988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К_н_к</a:t>
            </a:r>
            <a:r>
              <a:rPr lang="uk-UA" sz="3200" b="1" dirty="0" smtClean="0">
                <a:solidFill>
                  <a:schemeClr val="bg1"/>
                </a:solidFill>
              </a:rPr>
              <a:t>, </a:t>
            </a:r>
            <a:r>
              <a:rPr lang="uk-UA" sz="3200" b="1" dirty="0" err="1" smtClean="0">
                <a:solidFill>
                  <a:schemeClr val="bg1"/>
                </a:solidFill>
              </a:rPr>
              <a:t>с_н_чк</a:t>
            </a:r>
            <a:r>
              <a:rPr lang="uk-UA" sz="3200" b="1" dirty="0" smtClean="0">
                <a:solidFill>
                  <a:schemeClr val="bg1"/>
                </a:solidFill>
              </a:rPr>
              <a:t>_ й </a:t>
            </a:r>
            <a:r>
              <a:rPr lang="uk-UA" sz="3200" b="1" dirty="0" err="1" smtClean="0">
                <a:solidFill>
                  <a:schemeClr val="bg1"/>
                </a:solidFill>
              </a:rPr>
              <a:t>м_р_х</a:t>
            </a:r>
            <a:r>
              <a:rPr lang="uk-UA" sz="3200" b="1" dirty="0" smtClean="0">
                <a:solidFill>
                  <a:schemeClr val="bg1"/>
                </a:solidFill>
              </a:rPr>
              <a:t>_ – ц_ </a:t>
            </a:r>
            <a:r>
              <a:rPr lang="uk-UA" sz="3200" b="1" dirty="0" err="1" smtClean="0">
                <a:solidFill>
                  <a:schemeClr val="bg1"/>
                </a:solidFill>
              </a:rPr>
              <a:t>к_м_х</a:t>
            </a:r>
            <a:r>
              <a:rPr lang="uk-UA" sz="3200" b="1" dirty="0" smtClean="0">
                <a:solidFill>
                  <a:schemeClr val="bg1"/>
                </a:solidFill>
              </a:rPr>
              <a:t>_.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23" y="1434138"/>
            <a:ext cx="2463578" cy="301987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72812" y="3808939"/>
            <a:ext cx="414909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речення,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вставляючи пропущені букви.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2812" y="2351600"/>
            <a:ext cx="4913988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Коник, сонечко й мураха – це комахи.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4" y="2351598"/>
            <a:ext cx="2783192" cy="39170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287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15335" y="469232"/>
            <a:ext cx="8755124" cy="7537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1778" y="1526584"/>
            <a:ext cx="564501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«Сонечко»?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Василя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Моруги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«Коник і Сонечко»?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нового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лася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06797" y="1648298"/>
            <a:ext cx="2785784" cy="33602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05974" y="1526584"/>
            <a:ext cx="2732921" cy="36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415018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 </a:t>
            </a:r>
            <a:r>
              <a:rPr lang="ru-RU" sz="2400" b="1" dirty="0" err="1" smtClean="0"/>
              <a:t>чемно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спілкував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лася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9190" y="2277150"/>
            <a:ext cx="3055620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виконав</a:t>
            </a:r>
            <a:r>
              <a:rPr lang="ru-RU" sz="2400" b="1" dirty="0" smtClean="0"/>
              <a:t>/ла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353884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відповідав</a:t>
            </a:r>
            <a:r>
              <a:rPr lang="ru-RU" sz="2400" b="1" dirty="0" smtClean="0"/>
              <a:t>/ла 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запитання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виразно</a:t>
            </a:r>
            <a:r>
              <a:rPr lang="ru-RU" sz="2400" b="1" dirty="0" smtClean="0"/>
              <a:t> читав/ла!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уважно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слухав</a:t>
            </a:r>
            <a:r>
              <a:rPr lang="ru-RU" sz="2400" b="1" dirty="0" smtClean="0"/>
              <a:t>/ла!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277818"/>
            <a:ext cx="791438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Подякуй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за роботу 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Загинай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пальчики 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промовляй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речення</a:t>
            </a:r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6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03564" y="453612"/>
            <a:ext cx="8811364" cy="7922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9350" y="2171700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6846" y="520190"/>
            <a:ext cx="8732066" cy="794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6" y="1656222"/>
            <a:ext cx="3740750" cy="4357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97555" y="1836820"/>
            <a:ext cx="6322632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Сіли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рівно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озирнулись</a:t>
            </a:r>
            <a:r>
              <a:rPr lang="ru-RU" sz="3200" b="1" dirty="0">
                <a:solidFill>
                  <a:schemeClr val="bg1"/>
                </a:solidFill>
              </a:rPr>
              <a:t>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Один одному </a:t>
            </a:r>
            <a:r>
              <a:rPr lang="ru-RU" sz="3200" b="1" dirty="0" err="1">
                <a:solidFill>
                  <a:schemeClr val="bg1"/>
                </a:solidFill>
              </a:rPr>
              <a:t>всміхнулись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Якщо</a:t>
            </a:r>
            <a:r>
              <a:rPr lang="ru-RU" sz="3200" b="1" dirty="0">
                <a:solidFill>
                  <a:schemeClr val="bg1"/>
                </a:solidFill>
              </a:rPr>
              <a:t> добре </a:t>
            </a:r>
            <a:r>
              <a:rPr lang="ru-RU" sz="3200" b="1" dirty="0" err="1">
                <a:solidFill>
                  <a:schemeClr val="bg1"/>
                </a:solidFill>
              </a:rPr>
              <a:t>працювати</a:t>
            </a:r>
            <a:r>
              <a:rPr lang="ru-RU" sz="3200" b="1" dirty="0">
                <a:solidFill>
                  <a:schemeClr val="bg1"/>
                </a:solidFill>
              </a:rPr>
              <a:t> –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Вийдуть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гарні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результати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Тож</a:t>
            </a:r>
            <a:r>
              <a:rPr lang="ru-RU" sz="3200" b="1" dirty="0">
                <a:solidFill>
                  <a:schemeClr val="bg1"/>
                </a:solidFill>
              </a:rPr>
              <a:t> не </a:t>
            </a:r>
            <a:r>
              <a:rPr lang="ru-RU" sz="3200" b="1" dirty="0" err="1">
                <a:solidFill>
                  <a:schemeClr val="bg1"/>
                </a:solidFill>
              </a:rPr>
              <a:t>гаємо</a:t>
            </a:r>
            <a:r>
              <a:rPr lang="ru-RU" sz="3200" b="1" dirty="0">
                <a:solidFill>
                  <a:schemeClr val="bg1"/>
                </a:solidFill>
              </a:rPr>
              <a:t> ми час,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Бо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чекають</a:t>
            </a:r>
            <a:r>
              <a:rPr lang="ru-RU" sz="3200" b="1" dirty="0">
                <a:solidFill>
                  <a:schemeClr val="bg1"/>
                </a:solidFill>
              </a:rPr>
              <a:t> нас!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2526" y="494528"/>
            <a:ext cx="8732066" cy="783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9190" y="3187046"/>
            <a:ext cx="3055619" cy="329066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00959" y="3415018"/>
            <a:ext cx="282320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 тобою </a:t>
            </a:r>
            <a:r>
              <a:rPr lang="ru-RU" sz="2400" b="1" dirty="0" err="1" smtClean="0"/>
              <a:t>приємно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спілкуватися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29" y="2345730"/>
            <a:ext cx="3460631" cy="919401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вирішувати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67260" y="3353884"/>
            <a:ext cx="281696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працьовита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ий</a:t>
            </a:r>
            <a:r>
              <a:rPr lang="ru-RU" sz="2400" b="1" dirty="0" smtClean="0"/>
              <a:t>, </a:t>
            </a:r>
            <a:r>
              <a:rPr lang="ru-RU" sz="2400" b="1" dirty="0"/>
              <a:t>як </a:t>
            </a:r>
            <a:r>
              <a:rPr lang="ru-RU" sz="2400" b="1" dirty="0" err="1"/>
              <a:t>бджілка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7260" y="4527878"/>
            <a:ext cx="2371200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Яка </a:t>
            </a:r>
            <a:r>
              <a:rPr lang="ru-RU" sz="2400" b="1" dirty="0"/>
              <a:t>у тебе </a:t>
            </a:r>
            <a:r>
              <a:rPr lang="ru-RU" sz="2400" b="1" dirty="0" err="1" smtClean="0"/>
              <a:t>гарна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зачіска</a:t>
            </a:r>
            <a:r>
              <a:rPr lang="ru-RU" sz="2400" b="1" dirty="0" smtClean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480" y="4527879"/>
            <a:ext cx="23006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у тебе </a:t>
            </a:r>
            <a:r>
              <a:rPr lang="ru-RU" sz="2400" b="1" dirty="0" err="1"/>
              <a:t>красиві</a:t>
            </a:r>
            <a:r>
              <a:rPr lang="ru-RU" sz="2400" b="1" dirty="0"/>
              <a:t> </a:t>
            </a:r>
            <a:r>
              <a:rPr lang="ru-RU" sz="2400" b="1" dirty="0" err="1"/>
              <a:t>очі</a:t>
            </a:r>
            <a:r>
              <a:rPr lang="ru-RU" sz="2400" b="1" dirty="0"/>
              <a:t>!</a:t>
            </a:r>
            <a:endParaRPr lang="uk-UA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807" y="1222019"/>
            <a:ext cx="7914384" cy="1123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Приємно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отримувати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висловлювати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Кого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 них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привітати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такими словами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05959" y="440140"/>
            <a:ext cx="7571484" cy="8341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 чистомовкою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686520" y="1516379"/>
            <a:ext cx="2090969" cy="419194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82EE71A2-5B11-4F4E-AE96-039F9C5E3212}"/>
              </a:ext>
            </a:extLst>
          </p:cNvPr>
          <p:cNvSpPr/>
          <p:nvPr/>
        </p:nvSpPr>
        <p:spPr>
          <a:xfrm>
            <a:off x="2990345" y="1516380"/>
            <a:ext cx="6073645" cy="7318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На-на-на — </a:t>
            </a:r>
            <a:r>
              <a:rPr lang="ru-RU" sz="3200" b="1" dirty="0" err="1"/>
              <a:t>сіла</a:t>
            </a:r>
            <a:r>
              <a:rPr lang="ru-RU" sz="3200" b="1" dirty="0"/>
              <a:t> </a:t>
            </a:r>
            <a:r>
              <a:rPr lang="ru-RU" sz="3200" b="1" dirty="0" err="1"/>
              <a:t>горличка</a:t>
            </a:r>
            <a:r>
              <a:rPr lang="ru-RU" sz="3200" b="1" dirty="0"/>
              <a:t> одна.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59A1651-FD8A-4372-BE56-FA757739FF7D}"/>
              </a:ext>
            </a:extLst>
          </p:cNvPr>
          <p:cNvSpPr/>
          <p:nvPr/>
        </p:nvSpPr>
        <p:spPr>
          <a:xfrm>
            <a:off x="2990348" y="2357891"/>
            <a:ext cx="6507981" cy="731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Но-но-но — </a:t>
            </a:r>
            <a:r>
              <a:rPr lang="ru-RU" sz="3200" b="1" dirty="0" err="1"/>
              <a:t>сонце</a:t>
            </a:r>
            <a:r>
              <a:rPr lang="ru-RU" sz="3200" b="1" dirty="0"/>
              <a:t> </a:t>
            </a:r>
            <a:r>
              <a:rPr lang="ru-RU" sz="3200" b="1" dirty="0" err="1"/>
              <a:t>загляда</a:t>
            </a:r>
            <a:r>
              <a:rPr lang="ru-RU" sz="3200" b="1" dirty="0"/>
              <a:t> в </a:t>
            </a:r>
            <a:r>
              <a:rPr lang="ru-RU" sz="3200" b="1" dirty="0" err="1"/>
              <a:t>вікно</a:t>
            </a:r>
            <a:r>
              <a:rPr lang="ru-RU" sz="3200" b="1" dirty="0"/>
              <a:t>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421F980-FEF3-4B6D-B243-05B2637F54C7}"/>
              </a:ext>
            </a:extLst>
          </p:cNvPr>
          <p:cNvSpPr/>
          <p:nvPr/>
        </p:nvSpPr>
        <p:spPr>
          <a:xfrm>
            <a:off x="2990347" y="3157486"/>
            <a:ext cx="6507981" cy="761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Не-не-не — </a:t>
            </a:r>
            <a:r>
              <a:rPr lang="ru-RU" sz="3200" b="1" dirty="0" err="1"/>
              <a:t>вранці</a:t>
            </a:r>
            <a:r>
              <a:rPr lang="ru-RU" sz="3200" b="1" dirty="0"/>
              <a:t> не буди мене. 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8609BDE-5712-4F49-91B5-22C0866E885D}"/>
              </a:ext>
            </a:extLst>
          </p:cNvPr>
          <p:cNvSpPr/>
          <p:nvPr/>
        </p:nvSpPr>
        <p:spPr>
          <a:xfrm>
            <a:off x="2990347" y="4038194"/>
            <a:ext cx="5787894" cy="731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Ни-ни-ни — </a:t>
            </a:r>
            <a:r>
              <a:rPr lang="ru-RU" sz="3200" b="1" dirty="0" err="1"/>
              <a:t>дочекалися</a:t>
            </a:r>
            <a:r>
              <a:rPr lang="ru-RU" sz="3200" b="1" dirty="0"/>
              <a:t> </a:t>
            </a:r>
            <a:r>
              <a:rPr lang="ru-RU" sz="3200" b="1" dirty="0" err="1"/>
              <a:t>весни</a:t>
            </a:r>
            <a:r>
              <a:rPr lang="ru-RU" sz="3200" b="1" dirty="0"/>
              <a:t>.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B4D3D57-F66E-4202-B8D3-82BDCF9012D0}"/>
              </a:ext>
            </a:extLst>
          </p:cNvPr>
          <p:cNvSpPr/>
          <p:nvPr/>
        </p:nvSpPr>
        <p:spPr>
          <a:xfrm>
            <a:off x="2990345" y="4946471"/>
            <a:ext cx="5502145" cy="7618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Ні-ні-ні</a:t>
            </a:r>
            <a:r>
              <a:rPr lang="ru-RU" sz="3200" b="1" dirty="0"/>
              <a:t> — </a:t>
            </a:r>
            <a:r>
              <a:rPr lang="ru-RU" sz="3200" b="1" dirty="0" err="1"/>
              <a:t>сонце</a:t>
            </a:r>
            <a:r>
              <a:rPr lang="ru-RU" sz="3200" b="1" dirty="0"/>
              <a:t> у </a:t>
            </a:r>
            <a:r>
              <a:rPr lang="ru-RU" sz="3200" b="1" dirty="0" err="1"/>
              <a:t>вікні</a:t>
            </a:r>
            <a:r>
              <a:rPr lang="ru-RU" sz="3200" b="1" dirty="0"/>
              <a:t>.</a:t>
            </a:r>
          </a:p>
        </p:txBody>
      </p:sp>
      <p:pic>
        <p:nvPicPr>
          <p:cNvPr id="1026" name="Picture 2" descr="Горличка білолоба — Вікіпеді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-1" r="2588" b="14361"/>
          <a:stretch/>
        </p:blipFill>
        <p:spPr bwMode="auto">
          <a:xfrm>
            <a:off x="9063990" y="431003"/>
            <a:ext cx="2636010" cy="17573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 гості до соне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90" y="4038194"/>
            <a:ext cx="2490788" cy="198120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6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89936" l="1903" r="95560">
                        <a14:foregroundMark x1="9302" y1="51606" x2="12474" y2="51820"/>
                        <a14:foregroundMark x1="10782" y1="43469" x2="10782" y2="49893"/>
                        <a14:foregroundMark x1="3805" y1="47323" x2="7611" y2="47323"/>
                        <a14:foregroundMark x1="2114" y1="52248" x2="8034" y2="52248"/>
                        <a14:foregroundMark x1="3805" y1="56531" x2="8457" y2="55675"/>
                        <a14:foregroundMark x1="13742" y1="52677" x2="15856" y2="52248"/>
                        <a14:foregroundMark x1="28330" y1="29764" x2="28330" y2="38544"/>
                        <a14:foregroundMark x1="38266" y1="32334" x2="39746" y2="38972"/>
                        <a14:foregroundMark x1="17125" y1="50749" x2="17125" y2="50749"/>
                        <a14:foregroundMark x1="24947" y1="34261" x2="27061" y2="39400"/>
                        <a14:foregroundMark x1="91966" y1="45182" x2="95560" y2="51178"/>
                        <a14:foregroundMark x1="57294" y1="88437" x2="67865" y2="77516"/>
                        <a14:foregroundMark x1="67865" y1="77516" x2="69556" y2="77516"/>
                        <a14:foregroundMark x1="70402" y1="79229" x2="74630" y2="87580"/>
                        <a14:foregroundMark x1="20719" y1="64026" x2="30655" y2="70021"/>
                        <a14:foregroundMark x1="19239" y1="76231" x2="28330" y2="71520"/>
                        <a14:foregroundMark x1="19239" y1="72377" x2="23256" y2="71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4688" y="3584763"/>
            <a:ext cx="1717687" cy="16958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0170" y="405926"/>
            <a:ext cx="9183317" cy="908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170" y="1334271"/>
            <a:ext cx="4023903" cy="2308324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Ця </a:t>
            </a:r>
            <a:r>
              <a:rPr lang="ru-RU" sz="2400" b="1" dirty="0" err="1">
                <a:solidFill>
                  <a:schemeClr val="bg1"/>
                </a:solidFill>
              </a:rPr>
              <a:t>червона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намистинка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err="1">
                <a:solidFill>
                  <a:schemeClr val="bg1"/>
                </a:solidFill>
              </a:rPr>
              <a:t>Має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крильця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краплинках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Невеличка, </a:t>
            </a:r>
            <a:r>
              <a:rPr lang="ru-RU" sz="2400" b="1" dirty="0" err="1">
                <a:solidFill>
                  <a:schemeClr val="bg1"/>
                </a:solidFill>
              </a:rPr>
              <a:t>гарна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дуже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Упізнай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її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мій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друже</a:t>
            </a:r>
            <a:r>
              <a:rPr lang="ru-RU" sz="2400" b="1" dirty="0">
                <a:solidFill>
                  <a:schemeClr val="bg1"/>
                </a:solidFill>
              </a:rPr>
              <a:t> —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 твою </a:t>
            </a:r>
            <a:r>
              <a:rPr lang="ru-RU" sz="2400" b="1" dirty="0" err="1">
                <a:solidFill>
                  <a:schemeClr val="bg1"/>
                </a:solidFill>
              </a:rPr>
              <a:t>долонечку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Прилетіло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2242" y="3084220"/>
            <a:ext cx="219269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сонечко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2247" y="1357723"/>
            <a:ext cx="402124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Музикант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живе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лузі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Упізнай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його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мій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друже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Спинка, ноги, голова —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зелене</a:t>
            </a:r>
            <a:r>
              <a:rPr lang="ru-RU" sz="2400" b="1" dirty="0">
                <a:solidFill>
                  <a:schemeClr val="bg1"/>
                </a:solidFill>
              </a:rPr>
              <a:t>, як трава.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Ще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швидкий</a:t>
            </a:r>
            <a:r>
              <a:rPr lang="ru-RU" sz="2400" b="1" dirty="0">
                <a:solidFill>
                  <a:schemeClr val="bg1"/>
                </a:solidFill>
              </a:rPr>
              <a:t>, як </a:t>
            </a:r>
            <a:r>
              <a:rPr lang="ru-RU" sz="2400" b="1" dirty="0" err="1">
                <a:solidFill>
                  <a:schemeClr val="bg1"/>
                </a:solidFill>
              </a:rPr>
              <a:t>вітерець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 err="1">
                <a:solidFill>
                  <a:schemeClr val="bg1"/>
                </a:solidFill>
              </a:rPr>
              <a:t>Милий</a:t>
            </a:r>
            <a:r>
              <a:rPr lang="ru-RU" sz="24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2983" y="3258768"/>
            <a:ext cx="36700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коник-</a:t>
            </a:r>
            <a:r>
              <a:rPr lang="ru-RU" sz="3200" b="1" dirty="0" err="1">
                <a:solidFill>
                  <a:srgbClr val="FFFF00"/>
                </a:solidFill>
              </a:rPr>
              <a:t>стрибунець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Кузнечик рисунок для детей - 77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625" y="3866925"/>
            <a:ext cx="1699106" cy="18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99732" y="3962415"/>
            <a:ext cx="2466749" cy="112371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групи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тварин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відносяться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коник і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сонечко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9732" y="5362251"/>
            <a:ext cx="4764030" cy="6809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про кого, на </a:t>
            </a:r>
            <a:r>
              <a:rPr lang="ru-RU" sz="2000" b="1" dirty="0" smtClean="0"/>
              <a:t>твою </a:t>
            </a:r>
            <a:r>
              <a:rPr lang="ru-RU" sz="2000" b="1" dirty="0"/>
              <a:t>думку, буде </a:t>
            </a:r>
            <a:r>
              <a:rPr lang="ru-RU" sz="2000" b="1" dirty="0" err="1"/>
              <a:t>розповідатися</a:t>
            </a:r>
            <a:r>
              <a:rPr lang="ru-RU" sz="2000" b="1" dirty="0"/>
              <a:t> </a:t>
            </a:r>
            <a:r>
              <a:rPr lang="ru-RU" sz="2000" b="1" dirty="0" smtClean="0"/>
              <a:t>в текстах на </a:t>
            </a:r>
            <a:r>
              <a:rPr lang="ru-RU" sz="2000" b="1" dirty="0" err="1" smtClean="0"/>
              <a:t>уроці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71818" y="3962415"/>
            <a:ext cx="3904797" cy="180474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Коли вони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співають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створюється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враження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ніби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хтось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стукає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молоточками. Напевно,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цим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пов’язана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– коник-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стрибунець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252762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казкою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Василя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Моруги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«Коник і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сонечко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суперечку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комах.</a:t>
            </a:r>
          </a:p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читати за ролями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203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6567" y="445745"/>
            <a:ext cx="9480348" cy="8801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Бориса </a:t>
            </a:r>
            <a:r>
              <a:rPr lang="ru-RU" sz="4000" b="1" dirty="0" err="1" smtClean="0">
                <a:solidFill>
                  <a:schemeClr val="bg1"/>
                </a:solidFill>
              </a:rPr>
              <a:t>Списаренка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185878"/>
            <a:ext cx="2017184" cy="21259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4583" y="1646313"/>
            <a:ext cx="5073377" cy="34971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Сонечко 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Прилетіло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сонечко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на мою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долонечку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крильця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червоненькі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цяточки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чорненькі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всіх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пальчиках ходило,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мізинчика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полетіло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646313"/>
            <a:ext cx="2715905" cy="20097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04609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6676" y="3783526"/>
            <a:ext cx="5421923" cy="2219783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 indent="-354013">
              <a:buAutoNum type="arabicPeriod"/>
            </a:pPr>
            <a:r>
              <a:rPr lang="uk-UA" sz="2000" dirty="0"/>
              <a:t>Про кого розповідається у вірші?</a:t>
            </a:r>
          </a:p>
          <a:p>
            <a:pPr marL="354013" indent="-354013">
              <a:buAutoNum type="arabicPeriod"/>
            </a:pPr>
            <a:r>
              <a:rPr lang="uk-UA" sz="2000" dirty="0"/>
              <a:t>Чому діти вирішили, що сонечко – це жук, а не небесне світило?</a:t>
            </a:r>
          </a:p>
          <a:p>
            <a:pPr marL="354013" indent="-354013">
              <a:buAutoNum type="arabicPeriod"/>
            </a:pPr>
            <a:r>
              <a:rPr lang="uk-UA" sz="2000" dirty="0"/>
              <a:t>Чи </a:t>
            </a:r>
            <a:r>
              <a:rPr lang="uk-UA" sz="2000" dirty="0" smtClean="0"/>
              <a:t>знаєш ти</a:t>
            </a:r>
            <a:r>
              <a:rPr lang="uk-UA" sz="2000" dirty="0"/>
              <a:t>, що таке </a:t>
            </a:r>
            <a:r>
              <a:rPr lang="uk-UA" sz="2000" i="1" dirty="0">
                <a:solidFill>
                  <a:srgbClr val="FFFF00"/>
                </a:solidFill>
              </a:rPr>
              <a:t>мізинчик</a:t>
            </a:r>
            <a:r>
              <a:rPr lang="uk-UA" sz="2000" dirty="0"/>
              <a:t>? </a:t>
            </a:r>
          </a:p>
          <a:p>
            <a:pPr marL="354013" indent="-354013">
              <a:buAutoNum type="arabicPeriod"/>
            </a:pPr>
            <a:r>
              <a:rPr lang="uk-UA" sz="2000" dirty="0" smtClean="0"/>
              <a:t>Чи доводилось  тобі тримати </a:t>
            </a:r>
            <a:r>
              <a:rPr lang="uk-UA" sz="2000" dirty="0"/>
              <a:t>на долоні сонечко</a:t>
            </a:r>
            <a:r>
              <a:rPr lang="uk-UA" sz="2000" dirty="0" smtClean="0"/>
              <a:t>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79379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0161" y="480784"/>
            <a:ext cx="9612630" cy="532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Василем </a:t>
            </a:r>
            <a:r>
              <a:rPr lang="uk-UA" sz="3200" b="1" dirty="0" err="1" smtClean="0"/>
              <a:t>Моругою</a:t>
            </a:r>
            <a:r>
              <a:rPr lang="uk-UA" sz="3200" b="1" dirty="0" smtClean="0"/>
              <a:t>. Коник </a:t>
            </a:r>
            <a:r>
              <a:rPr lang="uk-UA" sz="3200" b="1" dirty="0"/>
              <a:t>і Сонечко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813" y="1013679"/>
            <a:ext cx="11509667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Повзла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Мурашка поміж трави. Може, з дому, а може, й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додому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— ніхто того не знав.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Коли це бачить Мурашка — тінь від стеблини якась незвична,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широка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надто. Підвела вона голову: якесь звірятко сидить на стеблі і дивиться зверху на неї.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Ти хто? — запитала Мурашка.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Коник, — відповіло їй звіря.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Дивно, — подумала собі Мурашка. — Невже коні такі малі?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Раніше вона чула, що коні дуже-дуже великі, немов гора, і страшенно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сильні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 А цей ось — зовсім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маленький. Чи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може, він іще не виріс?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іржати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вмієш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недовірливо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запитала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Мурашка.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       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Аякже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вмію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От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Коник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засюрчав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тоненьким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        голоском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116-117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46" y="320039"/>
            <a:ext cx="1380534" cy="19429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4339" y="881836"/>
            <a:ext cx="11164273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црі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-і-і!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На ту хвилину якраз нагодилося Сонечко.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Ха-ха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— засміялося воно. — Хіба коні так іржуть?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як же? — розгубився Коник.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Я Сонечко, і не вмію іржати, але у справжніх коней голос дужий. І ходять вони по землі, а не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лазять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по стеблині.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Так і ти ж не сяєш, як справжнє сонце, проте звешся Сонечком.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Але я таке ж червоне, як і те, що світить згори.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я — зелений, — гордо заявив Коник.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Ото ж бо й воно, що зелений. Справжні коні ніколи не бувають  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зеленими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      Сперечаючись, вони навіть забули про Мурашку, яка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uk-UA" sz="2800" b="1" dirty="0" err="1">
                <a:solidFill>
                  <a:schemeClr val="accent2">
                    <a:lumMod val="75000"/>
                  </a:schemeClr>
                </a:solidFill>
              </a:rPr>
              <a:t>втручàлась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їхню розмову…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0161" y="480784"/>
            <a:ext cx="9612630" cy="5328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За Василем </a:t>
            </a:r>
            <a:r>
              <a:rPr lang="uk-UA" sz="3200" b="1" dirty="0" err="1" smtClean="0"/>
              <a:t>Моругою</a:t>
            </a:r>
            <a:r>
              <a:rPr lang="uk-UA" sz="3200" b="1" dirty="0" smtClean="0"/>
              <a:t>. Коник </a:t>
            </a:r>
            <a:r>
              <a:rPr lang="uk-UA" sz="3200" b="1" dirty="0"/>
              <a:t>і Сонечко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8010" y="5920740"/>
            <a:ext cx="1386450" cy="937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116-117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46" y="320039"/>
            <a:ext cx="1380534" cy="19429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0623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54690</TotalTime>
  <Words>1009</Words>
  <Application>Microsoft Office PowerPoint</Application>
  <PresentationFormat>Произвольный</PresentationFormat>
  <Paragraphs>156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3656</cp:revision>
  <dcterms:created xsi:type="dcterms:W3CDTF">2018-01-05T16:38:53Z</dcterms:created>
  <dcterms:modified xsi:type="dcterms:W3CDTF">2024-05-04T16:20:35Z</dcterms:modified>
</cp:coreProperties>
</file>