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39" r:id="rId3"/>
    <p:sldId id="1634" r:id="rId4"/>
    <p:sldId id="1865" r:id="rId5"/>
    <p:sldId id="1866" r:id="rId6"/>
    <p:sldId id="1750" r:id="rId7"/>
    <p:sldId id="1837" r:id="rId8"/>
    <p:sldId id="1838" r:id="rId9"/>
    <p:sldId id="1431" r:id="rId10"/>
    <p:sldId id="1688" r:id="rId11"/>
    <p:sldId id="1711" r:id="rId12"/>
    <p:sldId id="1841" r:id="rId13"/>
    <p:sldId id="1876" r:id="rId14"/>
    <p:sldId id="1881" r:id="rId15"/>
    <p:sldId id="1882" r:id="rId16"/>
    <p:sldId id="1440" r:id="rId17"/>
    <p:sldId id="1804" r:id="rId18"/>
    <p:sldId id="151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634"/>
            <p14:sldId id="1865"/>
            <p14:sldId id="1866"/>
            <p14:sldId id="1750"/>
            <p14:sldId id="1837"/>
            <p14:sldId id="1838"/>
            <p14:sldId id="1431"/>
            <p14:sldId id="1688"/>
            <p14:sldId id="1711"/>
            <p14:sldId id="1841"/>
            <p14:sldId id="1876"/>
            <p14:sldId id="1881"/>
            <p14:sldId id="1882"/>
            <p14:sldId id="1440"/>
            <p14:sldId id="1804"/>
            <p14:sldId id="151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D9FF"/>
    <a:srgbClr val="FFB7FF"/>
    <a:srgbClr val="FF3300"/>
    <a:srgbClr val="FFFFFF"/>
    <a:srgbClr val="354B80"/>
    <a:srgbClr val="99FFCC"/>
    <a:srgbClr val="CCFF66"/>
    <a:srgbClr val="FF99FF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microsoft.com/office/2007/relationships/hdphoto" Target="../media/hdphoto10.wdp"/><Relationship Id="rId2" Type="http://schemas.openxmlformats.org/officeDocument/2006/relationships/hyperlink" Target="https://learningapps.org/watch?v=pqo60ee3k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microsoft.com/office/2007/relationships/hdphoto" Target="../media/hdphoto9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hyperlink" Target="https://wordwall.net/uk/embed/75fafadf57fb46379a916d45774bccff?themeId=58&amp;templateId=30&amp;fontStackId=0" TargetMode="External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microsoft.com/office/2007/relationships/hdphoto" Target="../media/hdphoto12.wdp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164772" y="4685865"/>
            <a:ext cx="9673990" cy="146423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Обчислення на основі </a:t>
            </a:r>
            <a:r>
              <a:rPr lang="uk-UA" sz="4000" b="1" dirty="0" smtClean="0">
                <a:solidFill>
                  <a:schemeClr val="bg1"/>
                </a:solidFill>
              </a:rPr>
              <a:t>нумерації.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задачі за числовими даними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Niño haciendo matemáticas con ába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2" y="975565"/>
            <a:ext cx="2580747" cy="331734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49251" y="1357295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в 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117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кутник: округлені кути 21">
            <a:extLst>
              <a:ext uri="{FF2B5EF4-FFF2-40B4-BE49-F238E27FC236}">
                <a16:creationId xmlns:a16="http://schemas.microsoft.com/office/drawing/2014/main" xmlns="" id="{EE70654F-49A9-3793-8CDA-55FC7EC6675B}"/>
              </a:ext>
            </a:extLst>
          </p:cNvPr>
          <p:cNvSpPr/>
          <p:nvPr/>
        </p:nvSpPr>
        <p:spPr>
          <a:xfrm>
            <a:off x="6212120" y="1422275"/>
            <a:ext cx="4314366" cy="262403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Прямокутник: округлені кути 21">
            <a:extLst>
              <a:ext uri="{FF2B5EF4-FFF2-40B4-BE49-F238E27FC236}">
                <a16:creationId xmlns:a16="http://schemas.microsoft.com/office/drawing/2014/main" xmlns="" id="{EE70654F-49A9-3793-8CDA-55FC7EC6675B}"/>
              </a:ext>
            </a:extLst>
          </p:cNvPr>
          <p:cNvSpPr/>
          <p:nvPr/>
        </p:nvSpPr>
        <p:spPr>
          <a:xfrm>
            <a:off x="1889829" y="1451402"/>
            <a:ext cx="4114401" cy="265829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2048854" y="494529"/>
            <a:ext cx="8732066" cy="8335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Обчисли. 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C246411-4C89-709B-3C0C-546024FA0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0651" y="1703593"/>
            <a:ext cx="1857816" cy="210380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4037656" y="1577485"/>
            <a:ext cx="150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40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F81CAFA-D2AA-1BBD-83B9-C250A6E70BB3}"/>
              </a:ext>
            </a:extLst>
          </p:cNvPr>
          <p:cNvSpPr txBox="1"/>
          <p:nvPr/>
        </p:nvSpPr>
        <p:spPr>
          <a:xfrm>
            <a:off x="4037656" y="2047292"/>
            <a:ext cx="150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60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700FFE7-CB09-20CD-7226-93EF5E53AF2F}"/>
              </a:ext>
            </a:extLst>
          </p:cNvPr>
          <p:cNvSpPr txBox="1"/>
          <p:nvPr/>
        </p:nvSpPr>
        <p:spPr>
          <a:xfrm>
            <a:off x="4037656" y="2517099"/>
            <a:ext cx="150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FC71AAC-3791-5800-C610-FBD74980865E}"/>
              </a:ext>
            </a:extLst>
          </p:cNvPr>
          <p:cNvSpPr txBox="1"/>
          <p:nvPr/>
        </p:nvSpPr>
        <p:spPr>
          <a:xfrm>
            <a:off x="4037656" y="2990244"/>
            <a:ext cx="150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B904246-4E9A-F335-B206-7D73DE55AEAE}"/>
              </a:ext>
            </a:extLst>
          </p:cNvPr>
          <p:cNvSpPr txBox="1"/>
          <p:nvPr/>
        </p:nvSpPr>
        <p:spPr>
          <a:xfrm>
            <a:off x="4037656" y="3456713"/>
            <a:ext cx="150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90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8AE4D58-F9B6-D274-44B0-E3087159105A}"/>
              </a:ext>
            </a:extLst>
          </p:cNvPr>
          <p:cNvSpPr txBox="1"/>
          <p:nvPr/>
        </p:nvSpPr>
        <p:spPr>
          <a:xfrm>
            <a:off x="4914954" y="1550021"/>
            <a:ext cx="100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60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9BA0D40-0A1D-1609-F198-8A22426B7783}"/>
              </a:ext>
            </a:extLst>
          </p:cNvPr>
          <p:cNvSpPr txBox="1"/>
          <p:nvPr/>
        </p:nvSpPr>
        <p:spPr>
          <a:xfrm>
            <a:off x="4914954" y="2032381"/>
            <a:ext cx="108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40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2D91F85-FDBB-1038-971F-EAC66A8CE24F}"/>
              </a:ext>
            </a:extLst>
          </p:cNvPr>
          <p:cNvSpPr txBox="1"/>
          <p:nvPr/>
        </p:nvSpPr>
        <p:spPr>
          <a:xfrm>
            <a:off x="4914954" y="2532893"/>
            <a:ext cx="108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90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18A8501-C4A5-B039-5E86-0FC198B101E4}"/>
              </a:ext>
            </a:extLst>
          </p:cNvPr>
          <p:cNvSpPr txBox="1"/>
          <p:nvPr/>
        </p:nvSpPr>
        <p:spPr>
          <a:xfrm>
            <a:off x="4914954" y="2976261"/>
            <a:ext cx="108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70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1D1907B-8C26-26F0-7BBC-D6663CE42134}"/>
              </a:ext>
            </a:extLst>
          </p:cNvPr>
          <p:cNvSpPr txBox="1"/>
          <p:nvPr/>
        </p:nvSpPr>
        <p:spPr>
          <a:xfrm>
            <a:off x="4914954" y="3429248"/>
            <a:ext cx="108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10</a:t>
            </a:r>
          </a:p>
        </p:txBody>
      </p:sp>
      <p:pic>
        <p:nvPicPr>
          <p:cNvPr id="49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5E1B6F0B-D9F8-2DC1-EE18-43FE98390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791" y="1550964"/>
            <a:ext cx="629534" cy="6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1C496FC0-F29B-207D-8758-ECC711363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791" y="2034199"/>
            <a:ext cx="629534" cy="6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B00BA456-3D43-8218-4748-0DBB41D5B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791" y="2491033"/>
            <a:ext cx="629534" cy="6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AE55B30F-5143-810B-DB5A-46586F2F9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521" y="2994097"/>
            <a:ext cx="629534" cy="6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04E5EF05-DD7B-B8B3-2D2F-08DE5AE06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38" y="3434965"/>
            <a:ext cx="629534" cy="6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26946" y="2517099"/>
            <a:ext cx="1921908" cy="29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CEE5A1B-3B22-FE85-803D-EFF425F5AA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4001" y="1793498"/>
            <a:ext cx="1913537" cy="21283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8337538" y="1546484"/>
            <a:ext cx="150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F81CAFA-D2AA-1BBD-83B9-C250A6E70BB3}"/>
              </a:ext>
            </a:extLst>
          </p:cNvPr>
          <p:cNvSpPr txBox="1"/>
          <p:nvPr/>
        </p:nvSpPr>
        <p:spPr>
          <a:xfrm>
            <a:off x="8337538" y="2016291"/>
            <a:ext cx="150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+ 60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700FFE7-CB09-20CD-7226-93EF5E53AF2F}"/>
              </a:ext>
            </a:extLst>
          </p:cNvPr>
          <p:cNvSpPr txBox="1"/>
          <p:nvPr/>
        </p:nvSpPr>
        <p:spPr>
          <a:xfrm>
            <a:off x="8337538" y="2486098"/>
            <a:ext cx="150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FC71AAC-3791-5800-C610-FBD74980865E}"/>
              </a:ext>
            </a:extLst>
          </p:cNvPr>
          <p:cNvSpPr txBox="1"/>
          <p:nvPr/>
        </p:nvSpPr>
        <p:spPr>
          <a:xfrm>
            <a:off x="8337538" y="2959243"/>
            <a:ext cx="150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B904246-4E9A-F335-B206-7D73DE55AEAE}"/>
              </a:ext>
            </a:extLst>
          </p:cNvPr>
          <p:cNvSpPr txBox="1"/>
          <p:nvPr/>
        </p:nvSpPr>
        <p:spPr>
          <a:xfrm>
            <a:off x="8337538" y="3425712"/>
            <a:ext cx="1500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8AE4D58-F9B6-D274-44B0-E3087159105A}"/>
              </a:ext>
            </a:extLst>
          </p:cNvPr>
          <p:cNvSpPr txBox="1"/>
          <p:nvPr/>
        </p:nvSpPr>
        <p:spPr>
          <a:xfrm>
            <a:off x="9160315" y="1516947"/>
            <a:ext cx="106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60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9BA0D40-0A1D-1609-F198-8A22426B7783}"/>
              </a:ext>
            </a:extLst>
          </p:cNvPr>
          <p:cNvSpPr txBox="1"/>
          <p:nvPr/>
        </p:nvSpPr>
        <p:spPr>
          <a:xfrm>
            <a:off x="9160315" y="1999307"/>
            <a:ext cx="106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2D91F85-FDBB-1038-971F-EAC66A8CE24F}"/>
              </a:ext>
            </a:extLst>
          </p:cNvPr>
          <p:cNvSpPr txBox="1"/>
          <p:nvPr/>
        </p:nvSpPr>
        <p:spPr>
          <a:xfrm>
            <a:off x="9160315" y="2499819"/>
            <a:ext cx="106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70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18A8501-C4A5-B039-5E86-0FC198B101E4}"/>
              </a:ext>
            </a:extLst>
          </p:cNvPr>
          <p:cNvSpPr txBox="1"/>
          <p:nvPr/>
        </p:nvSpPr>
        <p:spPr>
          <a:xfrm>
            <a:off x="9160315" y="2943187"/>
            <a:ext cx="106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40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1D1907B-8C26-26F0-7BBC-D6663CE42134}"/>
              </a:ext>
            </a:extLst>
          </p:cNvPr>
          <p:cNvSpPr txBox="1"/>
          <p:nvPr/>
        </p:nvSpPr>
        <p:spPr>
          <a:xfrm>
            <a:off x="9160315" y="3396174"/>
            <a:ext cx="106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80</a:t>
            </a:r>
          </a:p>
        </p:txBody>
      </p:sp>
      <p:pic>
        <p:nvPicPr>
          <p:cNvPr id="28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936AF335-0CD6-3885-66E6-F4D6F7D1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097" y="1524602"/>
            <a:ext cx="629534" cy="6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D8706B4E-6A91-75F0-56E7-963DEBD35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097" y="1980209"/>
            <a:ext cx="629534" cy="6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3A3902D7-48F8-531B-A2C6-ECDDB131E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097" y="2437043"/>
            <a:ext cx="629534" cy="6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5E5005AF-BA32-8986-F0CA-F7919327D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448" y="2921336"/>
            <a:ext cx="629534" cy="6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6CAAC526-0844-B62F-E775-6FF3C8917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097" y="3380975"/>
            <a:ext cx="629534" cy="6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438931" y="4353305"/>
            <a:ext cx="2617982" cy="559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39 + 1      38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452289" y="5226015"/>
            <a:ext cx="2617982" cy="5200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67 - 7</a:t>
            </a:r>
            <a:r>
              <a:rPr lang="en-US" sz="3600" b="1" dirty="0" smtClean="0">
                <a:solidFill>
                  <a:srgbClr val="7030A0"/>
                </a:solidFill>
              </a:rPr>
              <a:t>    6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438931" y="6010694"/>
            <a:ext cx="2617982" cy="559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45</a:t>
            </a:r>
            <a:r>
              <a:rPr lang="en-US" sz="3600" b="1" dirty="0" smtClean="0">
                <a:solidFill>
                  <a:srgbClr val="7030A0"/>
                </a:solidFill>
              </a:rPr>
              <a:t> – </a:t>
            </a:r>
            <a:r>
              <a:rPr lang="uk-UA" sz="3600" b="1" dirty="0" smtClean="0">
                <a:solidFill>
                  <a:srgbClr val="7030A0"/>
                </a:solidFill>
              </a:rPr>
              <a:t>4</a:t>
            </a:r>
            <a:r>
              <a:rPr lang="en-US" sz="3600" b="1" dirty="0" smtClean="0">
                <a:solidFill>
                  <a:srgbClr val="7030A0"/>
                </a:solidFill>
              </a:rPr>
              <a:t>0     </a:t>
            </a:r>
            <a:r>
              <a:rPr lang="uk-UA" sz="3600" b="1" dirty="0" smtClean="0">
                <a:solidFill>
                  <a:srgbClr val="7030A0"/>
                </a:solidFill>
              </a:rPr>
              <a:t>50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283142" y="4353305"/>
            <a:ext cx="2804560" cy="559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66     70 - 1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316717" y="5207459"/>
            <a:ext cx="2804560" cy="5200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80</a:t>
            </a:r>
            <a:r>
              <a:rPr lang="en-US" sz="3600" b="1" dirty="0" smtClean="0">
                <a:solidFill>
                  <a:srgbClr val="7030A0"/>
                </a:solidFill>
              </a:rPr>
              <a:t>    </a:t>
            </a:r>
            <a:r>
              <a:rPr lang="uk-UA" sz="3600" b="1" dirty="0" smtClean="0">
                <a:solidFill>
                  <a:srgbClr val="7030A0"/>
                </a:solidFill>
              </a:rPr>
              <a:t>8</a:t>
            </a:r>
            <a:r>
              <a:rPr lang="en-US" sz="3600" b="1" dirty="0" smtClean="0">
                <a:solidFill>
                  <a:srgbClr val="7030A0"/>
                </a:solidFill>
              </a:rPr>
              <a:t> + </a:t>
            </a:r>
            <a:r>
              <a:rPr lang="uk-UA" sz="3600" b="1" dirty="0" smtClean="0">
                <a:solidFill>
                  <a:srgbClr val="7030A0"/>
                </a:solidFill>
              </a:rPr>
              <a:t>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244103" y="5990251"/>
            <a:ext cx="2843598" cy="559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10</a:t>
            </a:r>
            <a:r>
              <a:rPr lang="en-US" sz="3600" b="1" dirty="0" smtClean="0">
                <a:solidFill>
                  <a:srgbClr val="7030A0"/>
                </a:solidFill>
              </a:rPr>
              <a:t>0     </a:t>
            </a:r>
            <a:r>
              <a:rPr lang="uk-UA" sz="3600" b="1" dirty="0" smtClean="0">
                <a:solidFill>
                  <a:srgbClr val="7030A0"/>
                </a:solidFill>
              </a:rPr>
              <a:t>50 + 40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76052" y="4353305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18103" y="5967266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85483" y="5162893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01947" y="4024261"/>
            <a:ext cx="68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40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01947" y="4888262"/>
            <a:ext cx="68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60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39377" y="5705656"/>
            <a:ext cx="34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5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721093" y="3996801"/>
            <a:ext cx="68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69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569454" y="4786370"/>
            <a:ext cx="34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8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79485" y="5563882"/>
            <a:ext cx="57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90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922815" y="4353189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117281" y="5950032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884191" y="5134793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5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963" r="68375" b="65126"/>
          <a:stretch/>
        </p:blipFill>
        <p:spPr>
          <a:xfrm>
            <a:off x="527050" y="1440000"/>
            <a:ext cx="7452000" cy="4572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473176" y="483540"/>
            <a:ext cx="9194824" cy="8009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Складаю задачу про фрукти з числами 14 і 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C3B2FFE-D054-2F43-5574-6B9BD616F9A7}"/>
              </a:ext>
            </a:extLst>
          </p:cNvPr>
          <p:cNvSpPr txBox="1"/>
          <p:nvPr/>
        </p:nvSpPr>
        <p:spPr>
          <a:xfrm>
            <a:off x="494805" y="5403869"/>
            <a:ext cx="7536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7030A0"/>
                </a:solidFill>
              </a:rPr>
              <a:t>Відповідь: на </a:t>
            </a:r>
            <a:r>
              <a:rPr lang="uk-UA" sz="2800" dirty="0" smtClean="0">
                <a:solidFill>
                  <a:srgbClr val="7030A0"/>
                </a:solidFill>
              </a:rPr>
              <a:t>10яг. </a:t>
            </a:r>
            <a:r>
              <a:rPr lang="uk-UA" sz="2800" dirty="0">
                <a:solidFill>
                  <a:srgbClr val="7030A0"/>
                </a:solidFill>
              </a:rPr>
              <a:t>полуниці </a:t>
            </a:r>
            <a:r>
              <a:rPr lang="uk-UA" sz="2800" dirty="0" smtClean="0">
                <a:solidFill>
                  <a:srgbClr val="7030A0"/>
                </a:solidFill>
              </a:rPr>
              <a:t>більше. 18яг разом. </a:t>
            </a:r>
            <a:endParaRPr lang="x-none" sz="2800" dirty="0">
              <a:solidFill>
                <a:srgbClr val="7030A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C2E65E3-EA81-3FA1-0DB7-28175F507EB6}"/>
              </a:ext>
            </a:extLst>
          </p:cNvPr>
          <p:cNvSpPr txBox="1"/>
          <p:nvPr/>
        </p:nvSpPr>
        <p:spPr>
          <a:xfrm>
            <a:off x="7129273" y="1393833"/>
            <a:ext cx="4489337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У кошику з фруктами було </a:t>
            </a:r>
            <a:r>
              <a:rPr lang="uk-UA" sz="2800" b="1" dirty="0">
                <a:solidFill>
                  <a:srgbClr val="FF0000"/>
                </a:solidFill>
              </a:rPr>
              <a:t>14 ягід полуниці </a:t>
            </a:r>
            <a:r>
              <a:rPr lang="uk-UA" sz="2800" b="1" dirty="0">
                <a:solidFill>
                  <a:srgbClr val="7030A0"/>
                </a:solidFill>
              </a:rPr>
              <a:t>і </a:t>
            </a:r>
            <a:r>
              <a:rPr lang="uk-UA" sz="2800" b="1" dirty="0">
                <a:solidFill>
                  <a:srgbClr val="FF0000"/>
                </a:solidFill>
              </a:rPr>
              <a:t>4 банани</a:t>
            </a:r>
            <a:r>
              <a:rPr lang="uk-UA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6AA4B98-1172-87B3-BABD-EFFFFC5BE941}"/>
              </a:ext>
            </a:extLst>
          </p:cNvPr>
          <p:cNvSpPr txBox="1"/>
          <p:nvPr/>
        </p:nvSpPr>
        <p:spPr>
          <a:xfrm>
            <a:off x="7129273" y="2418647"/>
            <a:ext cx="4489337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На скільки </a:t>
            </a:r>
            <a:r>
              <a:rPr lang="uk-UA" sz="2800" b="1" dirty="0" smtClean="0">
                <a:solidFill>
                  <a:srgbClr val="FF0000"/>
                </a:solidFill>
              </a:rPr>
              <a:t>ягід </a:t>
            </a:r>
            <a:r>
              <a:rPr lang="uk-UA" sz="2800" b="1" dirty="0">
                <a:solidFill>
                  <a:srgbClr val="FF0000"/>
                </a:solidFill>
              </a:rPr>
              <a:t>полуниці </a:t>
            </a:r>
            <a:r>
              <a:rPr lang="uk-UA" sz="2800" b="1" dirty="0">
                <a:solidFill>
                  <a:srgbClr val="7030A0"/>
                </a:solidFill>
              </a:rPr>
              <a:t>було </a:t>
            </a:r>
            <a:r>
              <a:rPr lang="uk-UA" sz="2800" b="1" dirty="0">
                <a:solidFill>
                  <a:srgbClr val="FF0000"/>
                </a:solidFill>
              </a:rPr>
              <a:t>більше</a:t>
            </a:r>
            <a:r>
              <a:rPr lang="uk-UA" sz="2800" b="1" dirty="0">
                <a:solidFill>
                  <a:srgbClr val="7030A0"/>
                </a:solidFill>
              </a:rPr>
              <a:t>, ніж бананів? 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5BE7BB70-B4B9-72FB-DAC7-B45E49019D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28531" y="3851463"/>
            <a:ext cx="381740" cy="60433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43360717-9926-D38D-8EB9-698BCB8D8F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4990"/>
          <a:stretch/>
        </p:blipFill>
        <p:spPr>
          <a:xfrm>
            <a:off x="1653335" y="4166722"/>
            <a:ext cx="364486" cy="1106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144CF133-0E7F-923B-E97E-2953CC2E8E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110440" y="3877251"/>
            <a:ext cx="455016" cy="56766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B0B65E5E-D0B0-6B3C-D1A3-D153A43AB5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825963" y="3864555"/>
            <a:ext cx="381740" cy="60433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0497836A-39D5-851C-1C6F-66A11E736AAE}"/>
              </a:ext>
            </a:extLst>
          </p:cNvPr>
          <p:cNvSpPr txBox="1"/>
          <p:nvPr/>
        </p:nvSpPr>
        <p:spPr>
          <a:xfrm>
            <a:off x="8030910" y="4564442"/>
            <a:ext cx="82622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9157537-C342-7FF1-E222-5444079E5D2A}"/>
              </a:ext>
            </a:extLst>
          </p:cNvPr>
          <p:cNvSpPr txBox="1"/>
          <p:nvPr/>
        </p:nvSpPr>
        <p:spPr>
          <a:xfrm>
            <a:off x="8980713" y="4564442"/>
            <a:ext cx="53340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21C781C-20A0-F290-7BC4-10EAF3F6E0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239574" y="3865774"/>
            <a:ext cx="424330" cy="686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B9D26FF6-027D-51B3-43C2-9F4BD801B2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416856" y="4120703"/>
            <a:ext cx="364486" cy="18915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81BDE70-1881-3E74-F9E7-E7D36AB40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985007" y="3865774"/>
            <a:ext cx="424330" cy="686891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5B7380D-32C7-F5CE-859B-4B281115F671}"/>
              </a:ext>
            </a:extLst>
          </p:cNvPr>
          <p:cNvSpPr txBox="1"/>
          <p:nvPr/>
        </p:nvSpPr>
        <p:spPr>
          <a:xfrm>
            <a:off x="3440437" y="4010787"/>
            <a:ext cx="96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</a:rPr>
              <a:t>(яг.) </a:t>
            </a:r>
            <a:endParaRPr lang="x-none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6AA4B98-1172-87B3-BABD-EFFFFC5BE941}"/>
              </a:ext>
            </a:extLst>
          </p:cNvPr>
          <p:cNvSpPr txBox="1"/>
          <p:nvPr/>
        </p:nvSpPr>
        <p:spPr>
          <a:xfrm>
            <a:off x="7129273" y="3438066"/>
            <a:ext cx="4489337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Скільки ягід </a:t>
            </a:r>
            <a:r>
              <a:rPr lang="uk-UA" sz="2800" b="1" dirty="0" smtClean="0">
                <a:solidFill>
                  <a:srgbClr val="7030A0"/>
                </a:solidFill>
              </a:rPr>
              <a:t>полуниці і бананів </a:t>
            </a:r>
            <a:r>
              <a:rPr lang="uk-UA" sz="2800" b="1" dirty="0" smtClean="0">
                <a:solidFill>
                  <a:srgbClr val="FF0000"/>
                </a:solidFill>
              </a:rPr>
              <a:t>разом</a:t>
            </a:r>
            <a:r>
              <a:rPr lang="uk-UA" sz="2800" b="1" dirty="0" smtClean="0">
                <a:solidFill>
                  <a:srgbClr val="7030A0"/>
                </a:solidFill>
              </a:rPr>
              <a:t>?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66" name="Picture 2" descr="продуктовые наборы скачать бесплатно - Корзины фруктов подарочные корзины  картинки - Корзина с фруктами в PNG-векторное изображение клипарта">
            <a:extLst>
              <a:ext uri="{FF2B5EF4-FFF2-40B4-BE49-F238E27FC236}">
                <a16:creationId xmlns:a16="http://schemas.microsoft.com/office/drawing/2014/main" xmlns="" id="{9A707B06-C0CD-1A0C-6F3F-C668174D5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" b="97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559" y="3915119"/>
            <a:ext cx="2028881" cy="202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065997" y="1400658"/>
            <a:ext cx="843321" cy="90794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309876" y="1771544"/>
            <a:ext cx="684000" cy="432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569230" y="1777879"/>
            <a:ext cx="648502" cy="792614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4125740" y="1883349"/>
            <a:ext cx="283073" cy="226549"/>
            <a:chOff x="3751412" y="3340101"/>
            <a:chExt cx="278500" cy="231775"/>
          </a:xfrm>
        </p:grpSpPr>
        <p:sp>
          <p:nvSpPr>
            <p:cNvPr id="41" name="Овал 40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808386" y="2397130"/>
            <a:ext cx="2392013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П – 14 </a:t>
            </a:r>
            <a:r>
              <a:rPr lang="ru-RU" sz="4000" dirty="0" err="1" smtClean="0">
                <a:solidFill>
                  <a:srgbClr val="7030A0"/>
                </a:solidFill>
              </a:rPr>
              <a:t>яг</a:t>
            </a:r>
            <a:r>
              <a:rPr lang="ru-RU" sz="4000" dirty="0" smtClean="0">
                <a:solidFill>
                  <a:srgbClr val="7030A0"/>
                </a:solidFill>
              </a:rPr>
              <a:t>.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44" name="Прямокутник: округлені кути 7">
            <a:extLst>
              <a:ext uri="{FF2B5EF4-FFF2-40B4-BE49-F238E27FC236}">
                <a16:creationId xmlns="" xmlns:a16="http://schemas.microsoft.com/office/drawing/2014/main" id="{05759D26-D08B-17A9-B3B3-902CF77DC7D3}"/>
              </a:ext>
            </a:extLst>
          </p:cNvPr>
          <p:cNvSpPr/>
          <p:nvPr/>
        </p:nvSpPr>
        <p:spPr>
          <a:xfrm>
            <a:off x="825261" y="3148560"/>
            <a:ext cx="2026796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Б – 4 </a:t>
            </a:r>
            <a:r>
              <a:rPr lang="ru-RU" sz="4000" dirty="0" err="1" smtClean="0">
                <a:solidFill>
                  <a:srgbClr val="7030A0"/>
                </a:solidFill>
              </a:rPr>
              <a:t>яг</a:t>
            </a:r>
            <a:r>
              <a:rPr lang="ru-RU" sz="4000" dirty="0" smtClean="0">
                <a:solidFill>
                  <a:srgbClr val="7030A0"/>
                </a:solidFill>
              </a:rPr>
              <a:t>. 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8552677" y="4482565"/>
            <a:ext cx="23800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Це задача на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6" name="Прямокутник: округлені кути 13">
            <a:extLst>
              <a:ext uri="{FF2B5EF4-FFF2-40B4-BE49-F238E27FC236}">
                <a16:creationId xmlns:a16="http://schemas.microsoft.com/office/drawing/2014/main" xmlns="" id="{4B7140D2-9A39-66A8-FEE7-F17EA1F9112F}"/>
              </a:ext>
            </a:extLst>
          </p:cNvPr>
          <p:cNvSpPr/>
          <p:nvPr/>
        </p:nvSpPr>
        <p:spPr>
          <a:xfrm>
            <a:off x="3282415" y="2763231"/>
            <a:ext cx="1953694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На ? </a:t>
            </a:r>
            <a:r>
              <a:rPr lang="uk-UA" sz="3200" dirty="0" smtClean="0">
                <a:solidFill>
                  <a:srgbClr val="FF0000"/>
                </a:solidFill>
              </a:rPr>
              <a:t>яг.</a:t>
            </a:r>
            <a:endParaRPr lang="x-none" sz="4000" dirty="0">
              <a:solidFill>
                <a:srgbClr val="FF0000"/>
              </a:solidFill>
            </a:endParaRPr>
          </a:p>
        </p:txBody>
      </p:sp>
      <p:pic>
        <p:nvPicPr>
          <p:cNvPr id="52" name="Picture 12" descr="Head Svg Png Icon Free Download (#401919) - OnlineWebFonts.COM">
            <a:extLst>
              <a:ext uri="{FF2B5EF4-FFF2-40B4-BE49-F238E27FC236}">
                <a16:creationId xmlns="" xmlns:a16="http://schemas.microsoft.com/office/drawing/2014/main" id="{0B49128F-371A-A828-0E28-8299B173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233">
            <a:off x="2563407" y="2741483"/>
            <a:ext cx="1005181" cy="73700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3" name="Права фігурна дужка 5">
            <a:extLst>
              <a:ext uri="{FF2B5EF4-FFF2-40B4-BE49-F238E27FC236}">
                <a16:creationId xmlns="" xmlns:a16="http://schemas.microsoft.com/office/drawing/2014/main" id="{79F7F9C8-5768-ACFF-580E-D5D137355A97}"/>
              </a:ext>
            </a:extLst>
          </p:cNvPr>
          <p:cNvSpPr/>
          <p:nvPr/>
        </p:nvSpPr>
        <p:spPr>
          <a:xfrm>
            <a:off x="5293007" y="2474155"/>
            <a:ext cx="203814" cy="1211456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Прямокутник: округлені кути 13">
            <a:extLst>
              <a:ext uri="{FF2B5EF4-FFF2-40B4-BE49-F238E27FC236}">
                <a16:creationId xmlns="" xmlns:a16="http://schemas.microsoft.com/office/drawing/2014/main" id="{4B7140D2-9A39-66A8-FEE7-F17EA1F9112F}"/>
              </a:ext>
            </a:extLst>
          </p:cNvPr>
          <p:cNvSpPr/>
          <p:nvPr/>
        </p:nvSpPr>
        <p:spPr>
          <a:xfrm>
            <a:off x="5734369" y="2786828"/>
            <a:ext cx="1062304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? </a:t>
            </a:r>
            <a:r>
              <a:rPr lang="uk-UA" sz="3200" dirty="0" smtClean="0">
                <a:solidFill>
                  <a:srgbClr val="FF0000"/>
                </a:solidFill>
              </a:rPr>
              <a:t>яг</a:t>
            </a:r>
            <a:r>
              <a:rPr lang="uk-UA" sz="4000" dirty="0" smtClean="0">
                <a:solidFill>
                  <a:srgbClr val="FF0000"/>
                </a:solidFill>
              </a:rPr>
              <a:t>.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5BE7BB70-B4B9-72FB-DAC7-B45E49019D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61189" y="4564442"/>
            <a:ext cx="381740" cy="60433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B0B65E5E-D0B0-6B3C-D1A3-D153A43AB5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858621" y="4577534"/>
            <a:ext cx="381740" cy="60433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21C781C-20A0-F290-7BC4-10EAF3F6E0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272232" y="4578753"/>
            <a:ext cx="424330" cy="68689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B9D26FF6-027D-51B3-43C2-9F4BD801B2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449514" y="4833682"/>
            <a:ext cx="364486" cy="18915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081BDE70-1881-3E74-F9E7-E7D36AB40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2017665" y="4578753"/>
            <a:ext cx="424330" cy="686891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5B7380D-32C7-F5CE-859B-4B281115F671}"/>
              </a:ext>
            </a:extLst>
          </p:cNvPr>
          <p:cNvSpPr txBox="1"/>
          <p:nvPr/>
        </p:nvSpPr>
        <p:spPr>
          <a:xfrm>
            <a:off x="3473095" y="4723766"/>
            <a:ext cx="96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tx2">
                    <a:lumMod val="50000"/>
                  </a:schemeClr>
                </a:solidFill>
              </a:rPr>
              <a:t>(яг.) </a:t>
            </a:r>
            <a:endParaRPr lang="x-none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09491" y="4605093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+</a:t>
            </a:r>
            <a:endParaRPr lang="uk-UA" sz="3600" dirty="0"/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B9310B76-9C9A-7D0B-5725-E898671E42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3144900" y="4596423"/>
            <a:ext cx="424330" cy="68689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7906403" y="5184399"/>
            <a:ext cx="174715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різницеве порівняння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9742715" y="5207409"/>
            <a:ext cx="203252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знаходження суми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2" name="Прямокутник: округлені кути 13">
            <a:extLst>
              <a:ext uri="{FF2B5EF4-FFF2-40B4-BE49-F238E27FC236}">
                <a16:creationId xmlns="" xmlns:a16="http://schemas.microsoft.com/office/drawing/2014/main" id="{4B7140D2-9A39-66A8-FEE7-F17EA1F9112F}"/>
              </a:ext>
            </a:extLst>
          </p:cNvPr>
          <p:cNvSpPr/>
          <p:nvPr/>
        </p:nvSpPr>
        <p:spPr>
          <a:xfrm>
            <a:off x="2279981" y="3642250"/>
            <a:ext cx="638235" cy="4184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на</a:t>
            </a:r>
            <a:endParaRPr lang="x-non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9" grpId="0" animBg="1"/>
      <p:bldP spid="60" grpId="0" animBg="1"/>
      <p:bldP spid="67" grpId="0" animBg="1"/>
      <p:bldP spid="68" grpId="0" animBg="1"/>
      <p:bldP spid="80" grpId="0"/>
      <p:bldP spid="28" grpId="0" animBg="1"/>
      <p:bldP spid="43" grpId="0"/>
      <p:bldP spid="44" grpId="0"/>
      <p:bldP spid="45" grpId="0" animBg="1"/>
      <p:bldP spid="46" grpId="0"/>
      <p:bldP spid="53" grpId="0" animBg="1"/>
      <p:bldP spid="54" grpId="0"/>
      <p:bldP spid="74" grpId="0"/>
      <p:bldP spid="75" grpId="0"/>
      <p:bldP spid="77" grpId="0" animBg="1"/>
      <p:bldP spid="79" grpId="0" animBg="1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823779" y="536183"/>
            <a:ext cx="8732066" cy="67403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Розрізняю </a:t>
            </a:r>
            <a:r>
              <a:rPr lang="uk-UA" sz="4000" b="1" dirty="0">
                <a:solidFill>
                  <a:schemeClr val="bg1"/>
                </a:solidFill>
              </a:rPr>
              <a:t>фігури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1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4266A799-A246-3D8E-46BB-8E8FD307B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260885" y="1934731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3F6519D4-D472-344B-39AB-E246FC1E53BA}"/>
              </a:ext>
            </a:extLst>
          </p:cNvPr>
          <p:cNvSpPr/>
          <p:nvPr/>
        </p:nvSpPr>
        <p:spPr>
          <a:xfrm>
            <a:off x="2077167" y="1401217"/>
            <a:ext cx="2770960" cy="15351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Зі скількох фігур складено вежу? Скільки в ній конусів, кубів, циліндрів?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72" y="1235653"/>
            <a:ext cx="4524375" cy="5010150"/>
          </a:xfrm>
          <a:prstGeom prst="rect">
            <a:avLst/>
          </a:prstGeom>
        </p:spPr>
      </p:pic>
      <p:sp>
        <p:nvSpPr>
          <p:cNvPr id="5" name="Куб 4"/>
          <p:cNvSpPr/>
          <p:nvPr/>
        </p:nvSpPr>
        <p:spPr>
          <a:xfrm>
            <a:off x="9079342" y="2995666"/>
            <a:ext cx="757383" cy="74506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Цилиндр 5"/>
          <p:cNvSpPr/>
          <p:nvPr/>
        </p:nvSpPr>
        <p:spPr>
          <a:xfrm>
            <a:off x="9162429" y="4261798"/>
            <a:ext cx="591206" cy="896046"/>
          </a:xfrm>
          <a:prstGeom prst="can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6" r="41949" b="75702"/>
          <a:stretch/>
        </p:blipFill>
        <p:spPr>
          <a:xfrm>
            <a:off x="9107050" y="1244089"/>
            <a:ext cx="701965" cy="1217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7815" y="5390209"/>
            <a:ext cx="38031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Всього –        фігур</a:t>
            </a:r>
            <a:r>
              <a:rPr lang="uk-UA" sz="3600" b="1" dirty="0"/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517775" y="1815145"/>
            <a:ext cx="63657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555845" y="2995666"/>
            <a:ext cx="63657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555845" y="4376425"/>
            <a:ext cx="63657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77635" y="5406949"/>
            <a:ext cx="65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112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1766599" y="410629"/>
            <a:ext cx="8732066" cy="828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Завдання для кмітливих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766599" y="1309487"/>
            <a:ext cx="7755459" cy="5410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Скільки </a:t>
            </a:r>
            <a:r>
              <a:rPr lang="uk-UA" sz="2000" b="1" dirty="0" err="1">
                <a:solidFill>
                  <a:srgbClr val="7030A0"/>
                </a:solidFill>
              </a:rPr>
              <a:t>кілець</a:t>
            </a:r>
            <a:r>
              <a:rPr lang="uk-UA" sz="2000" b="1" dirty="0">
                <a:solidFill>
                  <a:srgbClr val="7030A0"/>
                </a:solidFill>
              </a:rPr>
              <a:t> потрібно додати, щоб на кожній паличці їх стало 20?</a:t>
            </a:r>
          </a:p>
        </p:txBody>
      </p:sp>
      <p:pic>
        <p:nvPicPr>
          <p:cNvPr id="2050" name="Picture 2" descr="Ilustración detallada de un ábaco matemático de valores de posi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70" y="2397076"/>
            <a:ext cx="6710594" cy="417000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4266A799-A246-3D8E-46BB-8E8FD307B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367151" y="3445172"/>
            <a:ext cx="2016819" cy="31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3819941" y="1945983"/>
            <a:ext cx="6758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9147458" y="1907725"/>
            <a:ext cx="23245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= 3 + 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4615541" y="1945983"/>
            <a:ext cx="6758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5389369" y="1945983"/>
            <a:ext cx="675858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6132632" y="1945983"/>
            <a:ext cx="675858" cy="584775"/>
          </a:xfrm>
          <a:prstGeom prst="rect">
            <a:avLst/>
          </a:prstGeom>
          <a:solidFill>
            <a:srgbClr val="FF33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6913369" y="1951255"/>
            <a:ext cx="675858" cy="58477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7708027" y="1945982"/>
            <a:ext cx="675858" cy="58477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10825706" y="1885627"/>
            <a:ext cx="6758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9177013" y="2596523"/>
            <a:ext cx="23245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= 3 + 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9177013" y="3352688"/>
            <a:ext cx="2324551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= 3 + 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9177013" y="4082345"/>
            <a:ext cx="2324551" cy="584775"/>
          </a:xfrm>
          <a:prstGeom prst="rect">
            <a:avLst/>
          </a:prstGeom>
          <a:solidFill>
            <a:srgbClr val="FF33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= 3 + 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9177013" y="4814686"/>
            <a:ext cx="2324551" cy="58477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= 3 + 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9177013" y="5514370"/>
            <a:ext cx="2324551" cy="58477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= 3 + 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10825706" y="2596523"/>
            <a:ext cx="6758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10825706" y="3352687"/>
            <a:ext cx="675858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10815761" y="4082344"/>
            <a:ext cx="675858" cy="584775"/>
          </a:xfrm>
          <a:prstGeom prst="rect">
            <a:avLst/>
          </a:prstGeom>
          <a:solidFill>
            <a:srgbClr val="FF33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10825706" y="4814685"/>
            <a:ext cx="675858" cy="58477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10825706" y="5519641"/>
            <a:ext cx="675858" cy="58477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35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2 Матем\1 УРОКИ Листопад\7 Арифметичні дії в межах 100\№117 Обчислення на основі нумерації\2024-04-21_1417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t="6789" r="-257" b="192"/>
          <a:stretch/>
        </p:blipFill>
        <p:spPr bwMode="auto">
          <a:xfrm>
            <a:off x="3368187" y="1345541"/>
            <a:ext cx="5848350" cy="51480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31231" y="1345541"/>
            <a:ext cx="2093721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Напиши </a:t>
            </a:r>
            <a:r>
              <a:rPr lang="uk-UA" sz="2400" b="1" dirty="0" smtClean="0">
                <a:solidFill>
                  <a:srgbClr val="7030A0"/>
                </a:solidFill>
              </a:rPr>
              <a:t>за зразком</a:t>
            </a:r>
            <a:endParaRPr lang="ru-RU" sz="2400" b="1" dirty="0"/>
          </a:p>
        </p:txBody>
      </p:sp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" y="2185884"/>
            <a:ext cx="1516593" cy="3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5" y="5900056"/>
            <a:ext cx="1281656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578830" y="5157684"/>
            <a:ext cx="624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Шестиугольник 1"/>
          <p:cNvSpPr/>
          <p:nvPr/>
        </p:nvSpPr>
        <p:spPr>
          <a:xfrm rot="5400000">
            <a:off x="5830409" y="3204739"/>
            <a:ext cx="683583" cy="653143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/>
          <p:nvPr/>
        </p:nvSpPr>
        <p:spPr>
          <a:xfrm rot="5400000">
            <a:off x="7495924" y="3209078"/>
            <a:ext cx="683583" cy="653143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/>
          <p:nvPr/>
        </p:nvSpPr>
        <p:spPr>
          <a:xfrm rot="5400000">
            <a:off x="6228890" y="3822921"/>
            <a:ext cx="683583" cy="653143"/>
          </a:xfrm>
          <a:prstGeom prst="hexagon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/>
          <p:cNvSpPr/>
          <p:nvPr/>
        </p:nvSpPr>
        <p:spPr>
          <a:xfrm rot="5400000">
            <a:off x="7034433" y="3822920"/>
            <a:ext cx="683583" cy="653143"/>
          </a:xfrm>
          <a:prstGeom prst="hexagon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 rot="5400000">
            <a:off x="4998805" y="4436927"/>
            <a:ext cx="683583" cy="653143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/>
          <p:cNvSpPr/>
          <p:nvPr/>
        </p:nvSpPr>
        <p:spPr>
          <a:xfrm rot="5400000">
            <a:off x="5830408" y="4436926"/>
            <a:ext cx="683583" cy="653143"/>
          </a:xfrm>
          <a:prstGeom prst="hexagon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естиугольник 31"/>
          <p:cNvSpPr/>
          <p:nvPr/>
        </p:nvSpPr>
        <p:spPr>
          <a:xfrm rot="5400000">
            <a:off x="7474153" y="4436927"/>
            <a:ext cx="683583" cy="653143"/>
          </a:xfrm>
          <a:prstGeom prst="hexagon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естиугольник 32"/>
          <p:cNvSpPr/>
          <p:nvPr/>
        </p:nvSpPr>
        <p:spPr>
          <a:xfrm rot="5400000">
            <a:off x="6207537" y="5058654"/>
            <a:ext cx="683583" cy="653143"/>
          </a:xfrm>
          <a:prstGeom prst="hexagon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 rot="5400000">
            <a:off x="7034432" y="5058653"/>
            <a:ext cx="683583" cy="653143"/>
          </a:xfrm>
          <a:prstGeom prst="hexagon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 rot="5400000">
            <a:off x="5775983" y="5640905"/>
            <a:ext cx="683583" cy="653143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/>
          <p:cNvSpPr/>
          <p:nvPr/>
        </p:nvSpPr>
        <p:spPr>
          <a:xfrm rot="5400000">
            <a:off x="7441494" y="5651790"/>
            <a:ext cx="683583" cy="653143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/>
          <p:cNvSpPr/>
          <p:nvPr/>
        </p:nvSpPr>
        <p:spPr>
          <a:xfrm rot="5400000">
            <a:off x="8279697" y="4422561"/>
            <a:ext cx="683583" cy="653143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9156025" y="4383038"/>
            <a:ext cx="2093721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Виправіть помилку: 80+20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86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2 Матем\1 УРОКИ Листопад\7 Арифметичні дії в межах 100\№117 Обчислення на основі нумерації\2024-04-21_142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26" y="1330239"/>
            <a:ext cx="8154126" cy="428614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463725" y="5028437"/>
            <a:ext cx="3444752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10 кг овочів усього.</a:t>
            </a:r>
            <a:endParaRPr lang="ru-RU" sz="2800" b="1" dirty="0"/>
          </a:p>
        </p:txBody>
      </p:sp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" y="2185884"/>
            <a:ext cx="1516593" cy="3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5" y="5900056"/>
            <a:ext cx="1281656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84563" y="3770797"/>
            <a:ext cx="1017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5 кг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041570" y="2819400"/>
            <a:ext cx="3951515" cy="174454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201549" y="4582161"/>
            <a:ext cx="2382823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5 + 5 = 10 (кг)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84563" y="2954089"/>
            <a:ext cx="1017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5 кг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  <p:bldP spid="2" grpId="0" animBg="1"/>
      <p:bldP spid="38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76379" y="439107"/>
            <a:ext cx="8811364" cy="9006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830582" y="1454727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2784" y="2201620"/>
            <a:ext cx="1269663" cy="12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03564" y="439107"/>
            <a:ext cx="8811364" cy="78009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s://wordwall.net/resourceajax/qr?shareLocation=4&amp;activityId=706622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940" y="2201620"/>
            <a:ext cx="1234307" cy="123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1" y="1490273"/>
            <a:ext cx="3153123" cy="2811298"/>
          </a:xfrm>
          <a:prstGeom prst="rect">
            <a:avLst/>
          </a:prstGeom>
        </p:spPr>
      </p:pic>
      <p:pic>
        <p:nvPicPr>
          <p:cNvPr id="18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0" y="1096573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895812" y="494530"/>
            <a:ext cx="8732066" cy="75007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37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кругленный прямоугольник 37"/>
          <p:cNvSpPr/>
          <p:nvPr/>
        </p:nvSpPr>
        <p:spPr>
          <a:xfrm>
            <a:off x="5926146" y="1244600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Що нового дізналися на уроці?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39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71" y="227417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4809429" y="2470653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Чи знадобиться це нам у житті чи на уроках математики?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41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84" y="3613856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3927050" y="3761883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Що здалося складним?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43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84" y="50439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Скругленный прямоугольник 43"/>
          <p:cNvSpPr/>
          <p:nvPr/>
        </p:nvSpPr>
        <p:spPr>
          <a:xfrm>
            <a:off x="2847550" y="5191982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З чим ви упоралися легко?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2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7226300" y="3941361"/>
            <a:ext cx="4843433" cy="2764215"/>
          </a:xfrm>
          <a:prstGeom prst="cloud">
            <a:avLst/>
          </a:prstGeom>
          <a:gradFill flip="none" rotWithShape="1">
            <a:gsLst>
              <a:gs pos="0">
                <a:srgbClr val="0BCFF1">
                  <a:tint val="66000"/>
                  <a:satMod val="160000"/>
                </a:srgbClr>
              </a:gs>
              <a:gs pos="50000">
                <a:srgbClr val="0BCFF1">
                  <a:tint val="44500"/>
                  <a:satMod val="160000"/>
                </a:srgbClr>
              </a:gs>
              <a:gs pos="100000">
                <a:srgbClr val="0BCFF1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Доброго ранку,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в небі краплинка!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Доброго ранку,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тобі хмаринко!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68095" y="560433"/>
            <a:ext cx="8732066" cy="75673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198524" y="1624838"/>
            <a:ext cx="4151211" cy="2764215"/>
          </a:xfrm>
          <a:prstGeom prst="cloud">
            <a:avLst/>
          </a:prstGeom>
          <a:gradFill flip="none" rotWithShape="1">
            <a:gsLst>
              <a:gs pos="0">
                <a:srgbClr val="0BCFF1">
                  <a:tint val="66000"/>
                  <a:satMod val="160000"/>
                </a:srgbClr>
              </a:gs>
              <a:gs pos="50000">
                <a:srgbClr val="0BCFF1">
                  <a:tint val="44500"/>
                  <a:satMod val="160000"/>
                </a:srgbClr>
              </a:gs>
              <a:gs pos="100000">
                <a:srgbClr val="0BCFF1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Доброго ранку, сонце привітне!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Доброго ранку, небо блакитне! </a:t>
            </a:r>
          </a:p>
        </p:txBody>
      </p:sp>
      <p:pic>
        <p:nvPicPr>
          <p:cNvPr id="27" name="Picture 6" descr="Друзья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8845" l="10000" r="90000">
                        <a14:foregroundMark x1="42833" y1="71824" x2="42833" y2="71824"/>
                        <a14:foregroundMark x1="62667" y1="66282" x2="62667" y2="66282"/>
                        <a14:foregroundMark x1="67333" y1="43649" x2="67333" y2="43649"/>
                        <a14:foregroundMark x1="51333" y1="8776" x2="51333" y2="8776"/>
                        <a14:foregroundMark x1="50667" y1="31640" x2="50667" y2="31640"/>
                        <a14:foregroundMark x1="34333" y1="45035" x2="34333" y2="45035"/>
                        <a14:foregroundMark x1="40667" y1="70670" x2="40667" y2="70670"/>
                        <a14:foregroundMark x1="60000" y1="66975" x2="60000" y2="66975"/>
                        <a14:foregroundMark x1="67833" y1="47113" x2="67833" y2="47113"/>
                        <a14:foregroundMark x1="51500" y1="33256" x2="51500" y2="33256"/>
                        <a14:foregroundMark x1="34333" y1="47575" x2="34333" y2="47575"/>
                        <a14:foregroundMark x1="47500" y1="9007" x2="47500" y2="9007"/>
                        <a14:foregroundMark x1="53667" y1="11085" x2="53667" y2="11085"/>
                        <a14:foregroundMark x1="43000" y1="12240" x2="43000" y2="12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25" y="1393741"/>
            <a:ext cx="6319207" cy="45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1" b="99666" l="1644" r="978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6526" y="205595"/>
            <a:ext cx="2240143" cy="36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Дерево Клипарт Transparent PNG - 1600x1600 - Free Download on NicePNG">
            <a:extLst>
              <a:ext uri="{FF2B5EF4-FFF2-40B4-BE49-F238E27FC236}">
                <a16:creationId xmlns:a16="http://schemas.microsoft.com/office/drawing/2014/main" xmlns="" id="{D33E691A-18C0-0423-7CB4-0114916AC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89" y="3211089"/>
            <a:ext cx="2224245" cy="253061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7" name="TextBox 26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487475" y="628900"/>
            <a:ext cx="9213351" cy="72428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04657" y="3117876"/>
            <a:ext cx="1615238" cy="61436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Дерево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3A3011-CC31-7B72-5F11-0EEB2C416C85}"/>
              </a:ext>
            </a:extLst>
          </p:cNvPr>
          <p:cNvSpPr txBox="1"/>
          <p:nvPr/>
        </p:nvSpPr>
        <p:spPr>
          <a:xfrm>
            <a:off x="1487475" y="1484915"/>
            <a:ext cx="484802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Воно для всіх нас – добрий друг,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Хоч диваком вважається,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Бо навесні вдяга кожух,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На зиму ж – роздягається.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99717" y="3120573"/>
            <a:ext cx="1945583" cy="61166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4">
                    <a:lumMod val="75000"/>
                  </a:schemeClr>
                </a:solidFill>
              </a:rPr>
              <a:t>Картопля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3A3011-CC31-7B72-5F11-0EEB2C416C85}"/>
              </a:ext>
            </a:extLst>
          </p:cNvPr>
          <p:cNvSpPr txBox="1"/>
          <p:nvPr/>
        </p:nvSpPr>
        <p:spPr>
          <a:xfrm>
            <a:off x="6442507" y="1469265"/>
            <a:ext cx="4258319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Під землею народилась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І для борщику згодилась.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Мене чистять, ріжуть, труть,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Смажать, варять і печуть. </a:t>
            </a:r>
          </a:p>
        </p:txBody>
      </p:sp>
      <p:pic>
        <p:nvPicPr>
          <p:cNvPr id="11" name="Picture 2" descr="Картошка рисунок (69 фото) » Рисунки для срисовки и не только">
            <a:extLst>
              <a:ext uri="{FF2B5EF4-FFF2-40B4-BE49-F238E27FC236}">
                <a16:creationId xmlns:a16="http://schemas.microsoft.com/office/drawing/2014/main" xmlns="" id="{9C808B79-6545-2246-66E3-00A9C510F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9633" r="1218" b="6837"/>
          <a:stretch/>
        </p:blipFill>
        <p:spPr bwMode="auto">
          <a:xfrm>
            <a:off x="8692714" y="3122939"/>
            <a:ext cx="2880000" cy="18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xtLst/>
        </p:spPr>
      </p:pic>
      <p:pic>
        <p:nvPicPr>
          <p:cNvPr id="12" name="Picture 2" descr="Создать мем &quot;onion, мордочка из луковицы, луковица картинка для детей&quot; -  Картинки - Meme-arsenal.com">
            <a:extLst>
              <a:ext uri="{FF2B5EF4-FFF2-40B4-BE49-F238E27FC236}">
                <a16:creationId xmlns:a16="http://schemas.microsoft.com/office/drawing/2014/main" xmlns="" id="{9D812612-C566-40CB-33BA-4A28E2AD9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65" y="3899983"/>
            <a:ext cx="1333363" cy="235203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903434" y="5587016"/>
            <a:ext cx="1876103" cy="62033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Цибуля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3A3011-CC31-7B72-5F11-0EEB2C416C85}"/>
              </a:ext>
            </a:extLst>
          </p:cNvPr>
          <p:cNvSpPr txBox="1"/>
          <p:nvPr/>
        </p:nvSpPr>
        <p:spPr>
          <a:xfrm>
            <a:off x="2948869" y="3896366"/>
            <a:ext cx="390913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Сидить Марушка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У ста кожушках.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Як станем її роздягати,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Почнем сльози проливати.</a:t>
            </a: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jg-032316-sfx-coffee-pou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2178" y="4664942"/>
            <a:ext cx="609600" cy="609600"/>
          </a:xfrm>
          <a:prstGeom prst="rect">
            <a:avLst/>
          </a:prstGeom>
        </p:spPr>
      </p:pic>
      <p:pic>
        <p:nvPicPr>
          <p:cNvPr id="1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5" y="1456402"/>
            <a:ext cx="2678469" cy="3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121315" y="422211"/>
            <a:ext cx="8732066" cy="8187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«Робимо сік»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4921" y="2944050"/>
            <a:ext cx="187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– 30</a:t>
            </a:r>
          </a:p>
        </p:txBody>
      </p:sp>
      <p:pic>
        <p:nvPicPr>
          <p:cNvPr id="24" name="Picture 18" descr="Пустой стакан. прозрачный бокал для виски. изделия из стекла | Премиум  векто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6002" r="15946" b="5415"/>
          <a:stretch/>
        </p:blipFill>
        <p:spPr bwMode="auto">
          <a:xfrm>
            <a:off x="279821" y="4133623"/>
            <a:ext cx="1029819" cy="1310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Пустой стакан, наполовину полный и полный стакан чистой холодной воды. | 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9976" r="65874" b="10420"/>
          <a:stretch/>
        </p:blipFill>
        <p:spPr bwMode="auto">
          <a:xfrm>
            <a:off x="288563" y="4116396"/>
            <a:ext cx="1063057" cy="1370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Апельсин PNG фот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68" y="4412316"/>
            <a:ext cx="1311862" cy="103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405520" y="3908869"/>
            <a:ext cx="77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</p:txBody>
      </p:sp>
      <p:pic>
        <p:nvPicPr>
          <p:cNvPr id="28" name="jg-032316-sfx-coffee-pou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67850" y="4616836"/>
            <a:ext cx="609600" cy="609600"/>
          </a:xfrm>
          <a:prstGeom prst="rect">
            <a:avLst/>
          </a:prstGeom>
        </p:spPr>
      </p:pic>
      <p:pic>
        <p:nvPicPr>
          <p:cNvPr id="2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06" y="1456402"/>
            <a:ext cx="2678469" cy="3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103689" y="2961277"/>
            <a:ext cx="187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+ 7</a:t>
            </a:r>
          </a:p>
        </p:txBody>
      </p:sp>
      <p:pic>
        <p:nvPicPr>
          <p:cNvPr id="31" name="jg-032316-sfx-coffee-pou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2019" y="4616755"/>
            <a:ext cx="609600" cy="609600"/>
          </a:xfrm>
          <a:prstGeom prst="rect">
            <a:avLst/>
          </a:prstGeom>
        </p:spPr>
      </p:pic>
      <p:pic>
        <p:nvPicPr>
          <p:cNvPr id="32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44" y="1456402"/>
            <a:ext cx="2678469" cy="3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827600" y="2944050"/>
            <a:ext cx="187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– 20</a:t>
            </a:r>
          </a:p>
        </p:txBody>
      </p:sp>
      <p:pic>
        <p:nvPicPr>
          <p:cNvPr id="34" name="jg-032316-sfx-coffee-pou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4173" y="4597021"/>
            <a:ext cx="609600" cy="609600"/>
          </a:xfrm>
          <a:prstGeom prst="rect">
            <a:avLst/>
          </a:prstGeom>
        </p:spPr>
      </p:pic>
      <p:pic>
        <p:nvPicPr>
          <p:cNvPr id="35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464" y="1456402"/>
            <a:ext cx="2678469" cy="3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9914918" y="2961277"/>
            <a:ext cx="187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 + 3</a:t>
            </a:r>
          </a:p>
        </p:txBody>
      </p:sp>
      <p:pic>
        <p:nvPicPr>
          <p:cNvPr id="37" name="Picture 2" descr="Помидор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44" y="4323108"/>
            <a:ext cx="1108076" cy="10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427401" y="3962891"/>
            <a:ext cx="1057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22" descr="Pin by Чупакабра Oстровская on Color me Mine ideas | Kiwi, Fruit, Kiwi frui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51" y="4325467"/>
            <a:ext cx="1489931" cy="10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539236" y="3952138"/>
            <a:ext cx="77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pic>
        <p:nvPicPr>
          <p:cNvPr id="41" name="Picture 24" descr="Абрикос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100" y="4488954"/>
            <a:ext cx="932884" cy="93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0331669" y="3969165"/>
            <a:ext cx="77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18" descr="Пустой стакан. прозрачный бокал для виски. изделия из стекла | Премиум  векто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6002" r="15946" b="5415"/>
          <a:stretch/>
        </p:blipFill>
        <p:spPr bwMode="auto">
          <a:xfrm>
            <a:off x="3384842" y="4133623"/>
            <a:ext cx="1029819" cy="1310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Пустой стакан. прозрачный бокал для виски. изделия из стекла | Премиум  векто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6002" r="15946" b="5415"/>
          <a:stretch/>
        </p:blipFill>
        <p:spPr bwMode="auto">
          <a:xfrm>
            <a:off x="6296449" y="4133623"/>
            <a:ext cx="1029819" cy="1310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8" descr="Пустой стакан. прозрачный бокал для виски. изделия из стекла | Премиум  векто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6002" r="15946" b="5415"/>
          <a:stretch/>
        </p:blipFill>
        <p:spPr bwMode="auto">
          <a:xfrm>
            <a:off x="9223225" y="4133623"/>
            <a:ext cx="1029819" cy="1310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Пустой стакан, наполовину полный и полный стакан чистой холодной воды. | 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9976" r="65874" b="10420"/>
          <a:stretch/>
        </p:blipFill>
        <p:spPr bwMode="auto">
          <a:xfrm>
            <a:off x="9192705" y="4116396"/>
            <a:ext cx="1063057" cy="1370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Пустой стакан, наполовину полный и полный стакан чистой холодной воды. | 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0" t="7823" r="12919" b="12573"/>
          <a:stretch/>
        </p:blipFill>
        <p:spPr bwMode="auto">
          <a:xfrm>
            <a:off x="6273964" y="4116396"/>
            <a:ext cx="1063057" cy="1370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Пустой стакан, наполовину полный и полный стакан чистой холодной воды. | 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8" t="9976" r="39271" b="10420"/>
          <a:stretch/>
        </p:blipFill>
        <p:spPr bwMode="auto">
          <a:xfrm>
            <a:off x="3330512" y="4133623"/>
            <a:ext cx="1063057" cy="1370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6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52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jg-032316-sfx-coffee-pou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2178" y="4664942"/>
            <a:ext cx="609600" cy="609600"/>
          </a:xfrm>
          <a:prstGeom prst="rect">
            <a:avLst/>
          </a:prstGeom>
        </p:spPr>
      </p:pic>
      <p:pic>
        <p:nvPicPr>
          <p:cNvPr id="11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5" y="1456402"/>
            <a:ext cx="2678469" cy="3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4921" y="2944050"/>
            <a:ext cx="187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 – 10</a:t>
            </a:r>
          </a:p>
        </p:txBody>
      </p:sp>
      <p:pic>
        <p:nvPicPr>
          <p:cNvPr id="16" name="Picture 18" descr="Пустой стакан. прозрачный бокал для виски. изделия из стекла | Премиум  векто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6002" r="15946" b="5415"/>
          <a:stretch/>
        </p:blipFill>
        <p:spPr bwMode="auto">
          <a:xfrm>
            <a:off x="279821" y="4133623"/>
            <a:ext cx="1029819" cy="1310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jg-032316-sfx-coffee-pou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67850" y="4616836"/>
            <a:ext cx="609600" cy="609600"/>
          </a:xfrm>
          <a:prstGeom prst="rect">
            <a:avLst/>
          </a:prstGeom>
        </p:spPr>
      </p:pic>
      <p:pic>
        <p:nvPicPr>
          <p:cNvPr id="26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06" y="1456402"/>
            <a:ext cx="2678469" cy="3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007806" y="2926258"/>
            <a:ext cx="187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+ 4</a:t>
            </a:r>
          </a:p>
        </p:txBody>
      </p:sp>
      <p:pic>
        <p:nvPicPr>
          <p:cNvPr id="28" name="jg-032316-sfx-coffee-pou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2019" y="4616755"/>
            <a:ext cx="609600" cy="609600"/>
          </a:xfrm>
          <a:prstGeom prst="rect">
            <a:avLst/>
          </a:prstGeom>
        </p:spPr>
      </p:pic>
      <p:pic>
        <p:nvPicPr>
          <p:cNvPr id="29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44" y="1456402"/>
            <a:ext cx="2678469" cy="3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031209" y="2956592"/>
            <a:ext cx="187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 – 9</a:t>
            </a:r>
          </a:p>
        </p:txBody>
      </p:sp>
      <p:pic>
        <p:nvPicPr>
          <p:cNvPr id="31" name="jg-032316-sfx-coffee-pou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4173" y="4597021"/>
            <a:ext cx="609600" cy="609600"/>
          </a:xfrm>
          <a:prstGeom prst="rect">
            <a:avLst/>
          </a:prstGeom>
        </p:spPr>
      </p:pic>
      <p:pic>
        <p:nvPicPr>
          <p:cNvPr id="32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464" y="1456402"/>
            <a:ext cx="2678469" cy="398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9992006" y="2944050"/>
            <a:ext cx="187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 + 8</a:t>
            </a:r>
          </a:p>
        </p:txBody>
      </p:sp>
      <p:pic>
        <p:nvPicPr>
          <p:cNvPr id="34" name="Picture 18" descr="Пустой стакан. прозрачный бокал для виски. изделия из стекла | Премиум  векто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6002" r="15946" b="5415"/>
          <a:stretch/>
        </p:blipFill>
        <p:spPr bwMode="auto">
          <a:xfrm>
            <a:off x="3384842" y="4133623"/>
            <a:ext cx="1029819" cy="1310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Пустой стакан. прозрачный бокал для виски. изделия из стекла | Премиум  векто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6002" r="15946" b="5415"/>
          <a:stretch/>
        </p:blipFill>
        <p:spPr bwMode="auto">
          <a:xfrm>
            <a:off x="6296449" y="4133623"/>
            <a:ext cx="1029819" cy="1310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Пустой стакан. прозрачный бокал для виски. изделия из стекла | Премиум  вектор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6002" r="15946" b="5415"/>
          <a:stretch/>
        </p:blipFill>
        <p:spPr bwMode="auto">
          <a:xfrm>
            <a:off x="9223225" y="4133623"/>
            <a:ext cx="1029819" cy="1310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Пустой стакан, наполовину полный и полный стакан чистой холодной воды. | 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9976" r="65874" b="10420"/>
          <a:stretch/>
        </p:blipFill>
        <p:spPr bwMode="auto">
          <a:xfrm>
            <a:off x="9192705" y="4116396"/>
            <a:ext cx="1063057" cy="1370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Пустой стакан, наполовину полный и полный стакан чистой холодной воды. | 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0" t="7823" r="12919" b="12573"/>
          <a:stretch/>
        </p:blipFill>
        <p:spPr bwMode="auto">
          <a:xfrm>
            <a:off x="6273964" y="4116396"/>
            <a:ext cx="1063057" cy="1370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Пустой стакан, наполовину полный и полный стакан чистой холодной воды. | 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8" t="9976" r="39271" b="10420"/>
          <a:stretch/>
        </p:blipFill>
        <p:spPr bwMode="auto">
          <a:xfrm>
            <a:off x="248172" y="4121471"/>
            <a:ext cx="1063057" cy="1370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Пустой стакан, наполовину полный и полный стакан чистой холодной воды. |  Премиум векто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9976" r="65874" b="10420"/>
          <a:stretch/>
        </p:blipFill>
        <p:spPr bwMode="auto">
          <a:xfrm>
            <a:off x="3356345" y="4133622"/>
            <a:ext cx="1063057" cy="13709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Вишенка с маленьким листиком - пнг(png) на прозрачном фоне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98" y="3770844"/>
            <a:ext cx="1032094" cy="159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394555" y="3981339"/>
            <a:ext cx="77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4" descr="Lenagold - Клипарт - Дын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1372">
            <a:off x="4546345" y="4457956"/>
            <a:ext cx="2020077" cy="88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520807" y="3981339"/>
            <a:ext cx="77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6" descr="Яблоко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84" y="3915616"/>
            <a:ext cx="1370959" cy="161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7418869" y="3981339"/>
            <a:ext cx="77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8" descr="Мандарин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913" y="3947388"/>
            <a:ext cx="1837025" cy="18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0331179" y="3957693"/>
            <a:ext cx="77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121315" y="422211"/>
            <a:ext cx="8732066" cy="8187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«Робимо сік»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5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7">
            <a:extLst>
              <a:ext uri="{FF2B5EF4-FFF2-40B4-BE49-F238E27FC236}">
                <a16:creationId xmlns:a16="http://schemas.microsoft.com/office/drawing/2014/main" xmlns="" id="{84196B2B-A369-D8F2-8123-2FCB91BE35C8}"/>
              </a:ext>
            </a:extLst>
          </p:cNvPr>
          <p:cNvSpPr/>
          <p:nvPr/>
        </p:nvSpPr>
        <p:spPr>
          <a:xfrm>
            <a:off x="1541377" y="599998"/>
            <a:ext cx="8732066" cy="7716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Ланцюжкові приклади</a:t>
            </a:r>
          </a:p>
        </p:txBody>
      </p:sp>
      <p:sp>
        <p:nvSpPr>
          <p:cNvPr id="41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0AD200F3-E02D-E8C9-E99E-EF1080EEB148}"/>
              </a:ext>
            </a:extLst>
          </p:cNvPr>
          <p:cNvSpPr/>
          <p:nvPr/>
        </p:nvSpPr>
        <p:spPr>
          <a:xfrm>
            <a:off x="1541377" y="4457185"/>
            <a:ext cx="8259566" cy="6155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числа, що отримали в кінці кожного ланцюжка.</a:t>
            </a:r>
          </a:p>
        </p:txBody>
      </p:sp>
      <p:pic>
        <p:nvPicPr>
          <p:cNvPr id="42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6C73FD27-019D-2458-CC40-8CC1372E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70" y="1604257"/>
            <a:ext cx="1449421" cy="12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9CD63FCE-E163-9964-A4C6-A0F9581BB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09" y="1604256"/>
            <a:ext cx="1449421" cy="12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E436946E-6A55-F761-7E5C-D981754F3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309" y="1580645"/>
            <a:ext cx="1449421" cy="12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F05AA3F-FAAF-E66C-71CD-A2C2C5A8C1D4}"/>
              </a:ext>
            </a:extLst>
          </p:cNvPr>
          <p:cNvSpPr txBox="1"/>
          <p:nvPr/>
        </p:nvSpPr>
        <p:spPr>
          <a:xfrm>
            <a:off x="7895908" y="1944769"/>
            <a:ext cx="8502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+ 30</a:t>
            </a:r>
            <a:endParaRPr lang="x-non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7FC1B01-F82B-EAB9-297C-66FD82299D0A}"/>
              </a:ext>
            </a:extLst>
          </p:cNvPr>
          <p:cNvSpPr txBox="1"/>
          <p:nvPr/>
        </p:nvSpPr>
        <p:spPr>
          <a:xfrm>
            <a:off x="6750161" y="1923043"/>
            <a:ext cx="66216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</a:t>
            </a:r>
            <a:endParaRPr lang="x-non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CB0CC052-6FF3-8D5A-193F-9F37A2968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40" y="3129947"/>
            <a:ext cx="1449421" cy="12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C5BDDCE5-37E5-85A9-5021-CF4C9EA90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33" y="3129946"/>
            <a:ext cx="1449421" cy="12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148C77AA-34B4-1265-CAB6-98B83AAC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133" y="3106335"/>
            <a:ext cx="1449421" cy="12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278A77C-FDF7-7401-1A29-F06EFB140FD9}"/>
              </a:ext>
            </a:extLst>
          </p:cNvPr>
          <p:cNvSpPr txBox="1"/>
          <p:nvPr/>
        </p:nvSpPr>
        <p:spPr>
          <a:xfrm>
            <a:off x="7845732" y="3470459"/>
            <a:ext cx="8502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- 40</a:t>
            </a:r>
            <a:endParaRPr lang="x-non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1383BFE-3CB9-C4AB-6783-54981FA45903}"/>
              </a:ext>
            </a:extLst>
          </p:cNvPr>
          <p:cNvSpPr txBox="1"/>
          <p:nvPr/>
        </p:nvSpPr>
        <p:spPr>
          <a:xfrm>
            <a:off x="6636952" y="3480058"/>
            <a:ext cx="8502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+ 1</a:t>
            </a:r>
            <a:endParaRPr lang="x-non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9BD28754-A041-C862-9448-64D54B9BF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633" y="1580645"/>
            <a:ext cx="1449421" cy="12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A3A06C36-78D7-7E0D-3A20-CCDBD3E0B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240" y="3106335"/>
            <a:ext cx="1449421" cy="12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2EB2496-792B-64AE-03C1-6B531BED619B}"/>
              </a:ext>
            </a:extLst>
          </p:cNvPr>
          <p:cNvSpPr txBox="1"/>
          <p:nvPr/>
        </p:nvSpPr>
        <p:spPr>
          <a:xfrm>
            <a:off x="9157819" y="1947200"/>
            <a:ext cx="90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833A951-ED6A-059E-3FD4-E242AEBA7765}"/>
              </a:ext>
            </a:extLst>
          </p:cNvPr>
          <p:cNvSpPr txBox="1"/>
          <p:nvPr/>
        </p:nvSpPr>
        <p:spPr>
          <a:xfrm>
            <a:off x="9007554" y="3384611"/>
            <a:ext cx="902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BEB1186-5D54-D16B-7621-197DD8C5FCDB}"/>
              </a:ext>
            </a:extLst>
          </p:cNvPr>
          <p:cNvSpPr txBox="1"/>
          <p:nvPr/>
        </p:nvSpPr>
        <p:spPr>
          <a:xfrm>
            <a:off x="9997118" y="1906813"/>
            <a:ext cx="6272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4D20A02-1064-977B-C1C0-88A8D75AEF73}"/>
              </a:ext>
            </a:extLst>
          </p:cNvPr>
          <p:cNvSpPr txBox="1"/>
          <p:nvPr/>
        </p:nvSpPr>
        <p:spPr>
          <a:xfrm>
            <a:off x="9870661" y="3432734"/>
            <a:ext cx="70108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6A95CC98-B352-A8B6-AE22-15C556C9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7" y="1604257"/>
            <a:ext cx="1449421" cy="12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CF7C50FB-B88B-D84E-65D4-522BC22BE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310" y="1604256"/>
            <a:ext cx="1449421" cy="12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8475D42C-7680-3574-9D76-F804CBFF8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10" y="1580645"/>
            <a:ext cx="1449421" cy="12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D532DCD-76A1-A109-B994-620050F869CF}"/>
              </a:ext>
            </a:extLst>
          </p:cNvPr>
          <p:cNvSpPr txBox="1"/>
          <p:nvPr/>
        </p:nvSpPr>
        <p:spPr>
          <a:xfrm>
            <a:off x="3927909" y="1944769"/>
            <a:ext cx="8502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+ 40</a:t>
            </a:r>
            <a:endParaRPr lang="x-non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9FE129F-F92D-4FB0-A344-BECC82941D70}"/>
              </a:ext>
            </a:extLst>
          </p:cNvPr>
          <p:cNvSpPr txBox="1"/>
          <p:nvPr/>
        </p:nvSpPr>
        <p:spPr>
          <a:xfrm>
            <a:off x="2666589" y="1949596"/>
            <a:ext cx="8502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- 90</a:t>
            </a:r>
            <a:endParaRPr lang="x-non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A297FD8-3033-5FBF-DAE3-263776A73C17}"/>
              </a:ext>
            </a:extLst>
          </p:cNvPr>
          <p:cNvSpPr txBox="1"/>
          <p:nvPr/>
        </p:nvSpPr>
        <p:spPr>
          <a:xfrm>
            <a:off x="1596526" y="1944769"/>
            <a:ext cx="5948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x-non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2CDCA85C-497A-481A-3257-A11A9C32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18" y="3153867"/>
            <a:ext cx="1449421" cy="12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DD3AAF6D-D2F7-5E95-B6D6-3E9903E0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11" y="3153866"/>
            <a:ext cx="1449421" cy="12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Клипарт цветы прозрачные - Цветы - Картинки PNG - Галерейка">
            <a:extLst>
              <a:ext uri="{FF2B5EF4-FFF2-40B4-BE49-F238E27FC236}">
                <a16:creationId xmlns:a16="http://schemas.microsoft.com/office/drawing/2014/main" xmlns="" id="{764FD0CC-B876-1247-8254-DB8A20B6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11" y="3130255"/>
            <a:ext cx="1449421" cy="12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EACF729-398E-5272-41C3-40412722C59E}"/>
              </a:ext>
            </a:extLst>
          </p:cNvPr>
          <p:cNvSpPr txBox="1"/>
          <p:nvPr/>
        </p:nvSpPr>
        <p:spPr>
          <a:xfrm>
            <a:off x="3975510" y="3494379"/>
            <a:ext cx="8502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- 10</a:t>
            </a:r>
            <a:endParaRPr lang="x-non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9FCC4ED-7D8C-1FED-5E80-7E30E8411DA0}"/>
              </a:ext>
            </a:extLst>
          </p:cNvPr>
          <p:cNvSpPr txBox="1"/>
          <p:nvPr/>
        </p:nvSpPr>
        <p:spPr>
          <a:xfrm>
            <a:off x="2782346" y="3503668"/>
            <a:ext cx="7654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+ 5</a:t>
            </a:r>
            <a:endParaRPr lang="x-non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D5914E2-D4EA-FA58-55DB-D204BAC5DD94}"/>
              </a:ext>
            </a:extLst>
          </p:cNvPr>
          <p:cNvSpPr txBox="1"/>
          <p:nvPr/>
        </p:nvSpPr>
        <p:spPr>
          <a:xfrm>
            <a:off x="1644127" y="3494379"/>
            <a:ext cx="5689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648E4F8-37E0-B813-CDBC-61CD499E3BC2}"/>
              </a:ext>
            </a:extLst>
          </p:cNvPr>
          <p:cNvSpPr txBox="1"/>
          <p:nvPr/>
        </p:nvSpPr>
        <p:spPr>
          <a:xfrm>
            <a:off x="5422888" y="1954367"/>
            <a:ext cx="63905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</a:t>
            </a:r>
            <a:endParaRPr lang="x-non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962B651-9333-6107-94B5-464EA63D610A}"/>
              </a:ext>
            </a:extLst>
          </p:cNvPr>
          <p:cNvSpPr txBox="1"/>
          <p:nvPr/>
        </p:nvSpPr>
        <p:spPr>
          <a:xfrm>
            <a:off x="5365644" y="3494379"/>
            <a:ext cx="8502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+ 70</a:t>
            </a:r>
            <a:endParaRPr lang="x-non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0AD200F3-E02D-E8C9-E99E-EF1080EEB148}"/>
              </a:ext>
            </a:extLst>
          </p:cNvPr>
          <p:cNvSpPr/>
          <p:nvPr/>
        </p:nvSpPr>
        <p:spPr>
          <a:xfrm>
            <a:off x="1539507" y="5154894"/>
            <a:ext cx="5872823" cy="61555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rgbClr val="7030A0"/>
                </a:solidFill>
              </a:rPr>
              <a:t>Запишіть двоцифрові числа із цифр </a:t>
            </a:r>
            <a:r>
              <a:rPr lang="uk-UA" sz="2400" b="1" dirty="0">
                <a:solidFill>
                  <a:srgbClr val="FF0000"/>
                </a:solidFill>
              </a:rPr>
              <a:t>0 4 7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BEB1186-5D54-D16B-7621-197DD8C5FCDB}"/>
              </a:ext>
            </a:extLst>
          </p:cNvPr>
          <p:cNvSpPr txBox="1"/>
          <p:nvPr/>
        </p:nvSpPr>
        <p:spPr>
          <a:xfrm>
            <a:off x="7558133" y="5175737"/>
            <a:ext cx="302896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44 47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74 77 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TextBox 1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681875" y="483640"/>
            <a:ext cx="8732066" cy="5831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8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9" y="2426167"/>
            <a:ext cx="1906391" cy="361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393252" y="1353180"/>
            <a:ext cx="9268393" cy="49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6A00F18-5AD4-0DDB-DBDC-B9AD7EABD7A9}"/>
              </a:ext>
            </a:extLst>
          </p:cNvPr>
          <p:cNvSpPr txBox="1"/>
          <p:nvPr/>
        </p:nvSpPr>
        <p:spPr>
          <a:xfrm>
            <a:off x="2690086" y="1902156"/>
            <a:ext cx="86747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Назвіть кількість десятків у </a:t>
            </a:r>
            <a:r>
              <a:rPr lang="uk-UA" sz="2800" b="1" dirty="0" smtClean="0">
                <a:solidFill>
                  <a:srgbClr val="7030A0"/>
                </a:solidFill>
              </a:rPr>
              <a:t>числах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Чи </a:t>
            </a:r>
            <a:r>
              <a:rPr lang="uk-UA" sz="2800" b="1" dirty="0">
                <a:solidFill>
                  <a:srgbClr val="7030A0"/>
                </a:solidFill>
              </a:rPr>
              <a:t>є в цих числах окремі одиниці? Що на це вказує?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rgbClr val="7030A0"/>
                </a:solidFill>
              </a:rPr>
              <a:t>Як </a:t>
            </a:r>
            <a:r>
              <a:rPr lang="uk-UA" sz="2800" b="1" dirty="0">
                <a:solidFill>
                  <a:srgbClr val="7030A0"/>
                </a:solidFill>
              </a:rPr>
              <a:t>називають такі числа? Чому? Наведіть свої приклади круглих чисел.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Які знання вам допоможуть, щоб порівняти, додати чи віднімати круглі числа? (</a:t>
            </a:r>
            <a:r>
              <a:rPr lang="uk-UA" sz="2800" b="1" i="1" dirty="0">
                <a:solidFill>
                  <a:srgbClr val="7030A0"/>
                </a:solidFill>
              </a:rPr>
              <a:t>Уміння виконувати дії з числами першого десятка</a:t>
            </a:r>
            <a:r>
              <a:rPr lang="uk-UA" sz="2800" b="1" dirty="0">
                <a:solidFill>
                  <a:srgbClr val="7030A0"/>
                </a:solidFill>
              </a:rPr>
              <a:t>.)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srgbClr val="7030A0"/>
                </a:solidFill>
              </a:rPr>
              <a:t>Назвіть кількість десятків та одиниць у числі </a:t>
            </a:r>
            <a:r>
              <a:rPr lang="uk-UA" sz="2800" b="1" dirty="0" smtClean="0">
                <a:solidFill>
                  <a:srgbClr val="7030A0"/>
                </a:solidFill>
              </a:rPr>
              <a:t>47. </a:t>
            </a:r>
            <a:r>
              <a:rPr lang="uk-UA" sz="2800" b="1" dirty="0">
                <a:solidFill>
                  <a:srgbClr val="7030A0"/>
                </a:solidFill>
              </a:rPr>
              <a:t>На що вказує цифра 7 в записі числа </a:t>
            </a:r>
            <a:r>
              <a:rPr lang="uk-UA" sz="2800" b="1" dirty="0" smtClean="0">
                <a:solidFill>
                  <a:srgbClr val="7030A0"/>
                </a:solidFill>
              </a:rPr>
              <a:t>74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uk-UA" sz="2800" b="1" dirty="0" smtClean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EB1186-5D54-D16B-7621-197DD8C5FCDB}"/>
              </a:ext>
            </a:extLst>
          </p:cNvPr>
          <p:cNvSpPr txBox="1"/>
          <p:nvPr/>
        </p:nvSpPr>
        <p:spPr>
          <a:xfrm>
            <a:off x="8586092" y="1895581"/>
            <a:ext cx="6272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D20A02-1064-977B-C1C0-88A8D75AEF73}"/>
              </a:ext>
            </a:extLst>
          </p:cNvPr>
          <p:cNvSpPr txBox="1"/>
          <p:nvPr/>
        </p:nvSpPr>
        <p:spPr>
          <a:xfrm>
            <a:off x="9379058" y="1895581"/>
            <a:ext cx="6140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EB1186-5D54-D16B-7621-197DD8C5FCDB}"/>
              </a:ext>
            </a:extLst>
          </p:cNvPr>
          <p:cNvSpPr txBox="1"/>
          <p:nvPr/>
        </p:nvSpPr>
        <p:spPr>
          <a:xfrm>
            <a:off x="7605531" y="4451505"/>
            <a:ext cx="359501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+ 3 = 7   40 + 30 = 70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99457" y="315686"/>
            <a:ext cx="9663427" cy="6790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Робота </a:t>
            </a:r>
            <a:r>
              <a:rPr lang="uk-UA" sz="3200" b="1" dirty="0">
                <a:solidFill>
                  <a:schemeClr val="bg1"/>
                </a:solidFill>
              </a:rPr>
              <a:t>з нумераційною таблицею </a:t>
            </a:r>
          </a:p>
        </p:txBody>
      </p:sp>
      <p:graphicFrame>
        <p:nvGraphicFramePr>
          <p:cNvPr id="12" name="Таблиця 11">
            <a:extLst>
              <a:ext uri="{FF2B5EF4-FFF2-40B4-BE49-F238E27FC236}">
                <a16:creationId xmlns:a16="http://schemas.microsoft.com/office/drawing/2014/main" xmlns="" id="{AEB8BF52-1DE9-C103-E473-C338F8C60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715087"/>
              </p:ext>
            </p:extLst>
          </p:nvPr>
        </p:nvGraphicFramePr>
        <p:xfrm>
          <a:off x="3636866" y="994737"/>
          <a:ext cx="8128000" cy="576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114382988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2888546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2886898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991081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7976578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6372347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7703476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1586823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413042568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3329376190"/>
                    </a:ext>
                  </a:extLst>
                </a:gridCol>
              </a:tblGrid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814895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587833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449940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420658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9365226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3965721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605623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26067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182012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28682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064865-D62D-0354-8F48-FE27CC7386FC}"/>
              </a:ext>
            </a:extLst>
          </p:cNvPr>
          <p:cNvSpPr txBox="1"/>
          <p:nvPr/>
        </p:nvSpPr>
        <p:spPr>
          <a:xfrm>
            <a:off x="3816221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7CE9FD6-24B3-47E3-7E88-4F5FBC87BEF3}"/>
              </a:ext>
            </a:extLst>
          </p:cNvPr>
          <p:cNvSpPr txBox="1"/>
          <p:nvPr/>
        </p:nvSpPr>
        <p:spPr>
          <a:xfrm>
            <a:off x="4602066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CC7038A-3700-2AC0-0110-9F0B689153E5}"/>
              </a:ext>
            </a:extLst>
          </p:cNvPr>
          <p:cNvSpPr txBox="1"/>
          <p:nvPr/>
        </p:nvSpPr>
        <p:spPr>
          <a:xfrm>
            <a:off x="5440983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48B67CB-4E73-FF6A-2CD9-2CC1E817FF02}"/>
              </a:ext>
            </a:extLst>
          </p:cNvPr>
          <p:cNvSpPr txBox="1"/>
          <p:nvPr/>
        </p:nvSpPr>
        <p:spPr>
          <a:xfrm>
            <a:off x="6245290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75F2506-0445-2E20-CFDE-DF4450313B82}"/>
              </a:ext>
            </a:extLst>
          </p:cNvPr>
          <p:cNvSpPr txBox="1"/>
          <p:nvPr/>
        </p:nvSpPr>
        <p:spPr>
          <a:xfrm>
            <a:off x="704959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0690291-FC8F-132D-3157-9F6E3488F87A}"/>
              </a:ext>
            </a:extLst>
          </p:cNvPr>
          <p:cNvSpPr txBox="1"/>
          <p:nvPr/>
        </p:nvSpPr>
        <p:spPr>
          <a:xfrm>
            <a:off x="7853904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50FFDF7-92E7-EFB3-E532-83CCF8360F46}"/>
              </a:ext>
            </a:extLst>
          </p:cNvPr>
          <p:cNvSpPr txBox="1"/>
          <p:nvPr/>
        </p:nvSpPr>
        <p:spPr>
          <a:xfrm>
            <a:off x="8713955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C9A16A-0677-842A-1D43-72FD83D465B2}"/>
              </a:ext>
            </a:extLst>
          </p:cNvPr>
          <p:cNvSpPr txBox="1"/>
          <p:nvPr/>
        </p:nvSpPr>
        <p:spPr>
          <a:xfrm>
            <a:off x="9518262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9DAEA17-79E4-B8B1-703C-9D97CFDD4DC5}"/>
              </a:ext>
            </a:extLst>
          </p:cNvPr>
          <p:cNvSpPr txBox="1"/>
          <p:nvPr/>
        </p:nvSpPr>
        <p:spPr>
          <a:xfrm>
            <a:off x="10322569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DEE229D-7CDC-9D7F-2DE7-0CC7326FD2D1}"/>
              </a:ext>
            </a:extLst>
          </p:cNvPr>
          <p:cNvSpPr txBox="1"/>
          <p:nvPr/>
        </p:nvSpPr>
        <p:spPr>
          <a:xfrm>
            <a:off x="1104371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ADE51CE-A625-C8C6-B027-59E73E80F978}"/>
              </a:ext>
            </a:extLst>
          </p:cNvPr>
          <p:cNvSpPr txBox="1"/>
          <p:nvPr/>
        </p:nvSpPr>
        <p:spPr>
          <a:xfrm>
            <a:off x="374056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BCAF903-A8E1-51E3-55C0-D15C667A0556}"/>
              </a:ext>
            </a:extLst>
          </p:cNvPr>
          <p:cNvSpPr txBox="1"/>
          <p:nvPr/>
        </p:nvSpPr>
        <p:spPr>
          <a:xfrm>
            <a:off x="4544867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B3FDBD-DB72-EB15-DA17-A5EE3EBF6652}"/>
              </a:ext>
            </a:extLst>
          </p:cNvPr>
          <p:cNvSpPr txBox="1"/>
          <p:nvPr/>
        </p:nvSpPr>
        <p:spPr>
          <a:xfrm>
            <a:off x="5335069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5401256-9F69-7D5C-B01F-5A4F3E209950}"/>
              </a:ext>
            </a:extLst>
          </p:cNvPr>
          <p:cNvSpPr txBox="1"/>
          <p:nvPr/>
        </p:nvSpPr>
        <p:spPr>
          <a:xfrm>
            <a:off x="612237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E8CE836-A824-1CBA-0217-28B2D211F90F}"/>
              </a:ext>
            </a:extLst>
          </p:cNvPr>
          <p:cNvSpPr txBox="1"/>
          <p:nvPr/>
        </p:nvSpPr>
        <p:spPr>
          <a:xfrm>
            <a:off x="6934592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94B3B14-923F-585E-B637-D685BDBA622E}"/>
              </a:ext>
            </a:extLst>
          </p:cNvPr>
          <p:cNvSpPr txBox="1"/>
          <p:nvPr/>
        </p:nvSpPr>
        <p:spPr>
          <a:xfrm>
            <a:off x="773537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9FB172D-94EF-2325-99BF-A128B6361ECA}"/>
              </a:ext>
            </a:extLst>
          </p:cNvPr>
          <p:cNvSpPr txBox="1"/>
          <p:nvPr/>
        </p:nvSpPr>
        <p:spPr>
          <a:xfrm>
            <a:off x="858711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8BF9770-EF5A-9FEF-CCB4-3D21C1CDBE04}"/>
              </a:ext>
            </a:extLst>
          </p:cNvPr>
          <p:cNvSpPr txBox="1"/>
          <p:nvPr/>
        </p:nvSpPr>
        <p:spPr>
          <a:xfrm>
            <a:off x="940903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77B1E69-CABB-C575-A881-5329641F38F1}"/>
              </a:ext>
            </a:extLst>
          </p:cNvPr>
          <p:cNvSpPr txBox="1"/>
          <p:nvPr/>
        </p:nvSpPr>
        <p:spPr>
          <a:xfrm>
            <a:off x="10226373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846DEE0-25AC-40F2-043A-DEE14762B55A}"/>
              </a:ext>
            </a:extLst>
          </p:cNvPr>
          <p:cNvSpPr txBox="1"/>
          <p:nvPr/>
        </p:nvSpPr>
        <p:spPr>
          <a:xfrm>
            <a:off x="11070484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646F2CB-457B-7CCB-F41C-B71012E7E9A2}"/>
              </a:ext>
            </a:extLst>
          </p:cNvPr>
          <p:cNvSpPr txBox="1"/>
          <p:nvPr/>
        </p:nvSpPr>
        <p:spPr>
          <a:xfrm>
            <a:off x="374056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AB7FF98-C988-22D1-E475-A2277D010A2E}"/>
              </a:ext>
            </a:extLst>
          </p:cNvPr>
          <p:cNvSpPr txBox="1"/>
          <p:nvPr/>
        </p:nvSpPr>
        <p:spPr>
          <a:xfrm>
            <a:off x="4544867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A17DA4B-6177-4412-D300-0F861128D9EA}"/>
              </a:ext>
            </a:extLst>
          </p:cNvPr>
          <p:cNvSpPr txBox="1"/>
          <p:nvPr/>
        </p:nvSpPr>
        <p:spPr>
          <a:xfrm>
            <a:off x="5335069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A582481-C9DB-479D-8BA5-659ABC66AA7B}"/>
              </a:ext>
            </a:extLst>
          </p:cNvPr>
          <p:cNvSpPr txBox="1"/>
          <p:nvPr/>
        </p:nvSpPr>
        <p:spPr>
          <a:xfrm>
            <a:off x="612237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AB36A9-F629-7A7C-E6DE-401A2552A599}"/>
              </a:ext>
            </a:extLst>
          </p:cNvPr>
          <p:cNvSpPr txBox="1"/>
          <p:nvPr/>
        </p:nvSpPr>
        <p:spPr>
          <a:xfrm>
            <a:off x="6934592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CF3F5EB-0C6B-F7E9-1468-EB12F3557FF0}"/>
              </a:ext>
            </a:extLst>
          </p:cNvPr>
          <p:cNvSpPr txBox="1"/>
          <p:nvPr/>
        </p:nvSpPr>
        <p:spPr>
          <a:xfrm>
            <a:off x="773537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D9E92D1-65BE-729D-13AD-91CA5119E773}"/>
              </a:ext>
            </a:extLst>
          </p:cNvPr>
          <p:cNvSpPr txBox="1"/>
          <p:nvPr/>
        </p:nvSpPr>
        <p:spPr>
          <a:xfrm>
            <a:off x="858711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9518AD1-D845-C4DD-D6B6-044671E3100E}"/>
              </a:ext>
            </a:extLst>
          </p:cNvPr>
          <p:cNvSpPr txBox="1"/>
          <p:nvPr/>
        </p:nvSpPr>
        <p:spPr>
          <a:xfrm>
            <a:off x="940903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EB2B750-C383-0728-1005-822C122A15FA}"/>
              </a:ext>
            </a:extLst>
          </p:cNvPr>
          <p:cNvSpPr txBox="1"/>
          <p:nvPr/>
        </p:nvSpPr>
        <p:spPr>
          <a:xfrm>
            <a:off x="10226373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D0B4F0A-44E7-8B5A-CCA6-05B2043B899D}"/>
              </a:ext>
            </a:extLst>
          </p:cNvPr>
          <p:cNvSpPr txBox="1"/>
          <p:nvPr/>
        </p:nvSpPr>
        <p:spPr>
          <a:xfrm>
            <a:off x="11070484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EBAB6F2-6DCC-A4A8-5C1C-BB45A79691BB}"/>
              </a:ext>
            </a:extLst>
          </p:cNvPr>
          <p:cNvSpPr txBox="1"/>
          <p:nvPr/>
        </p:nvSpPr>
        <p:spPr>
          <a:xfrm>
            <a:off x="374056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6AE5B22-4413-1AF8-976D-EE50B0C53DB4}"/>
              </a:ext>
            </a:extLst>
          </p:cNvPr>
          <p:cNvSpPr txBox="1"/>
          <p:nvPr/>
        </p:nvSpPr>
        <p:spPr>
          <a:xfrm>
            <a:off x="4544867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EB090F7-B577-06FE-CD4C-7FB73D6AECD3}"/>
              </a:ext>
            </a:extLst>
          </p:cNvPr>
          <p:cNvSpPr txBox="1"/>
          <p:nvPr/>
        </p:nvSpPr>
        <p:spPr>
          <a:xfrm>
            <a:off x="5335069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FB8D53B-14A1-851C-8191-9D19DA484828}"/>
              </a:ext>
            </a:extLst>
          </p:cNvPr>
          <p:cNvSpPr txBox="1"/>
          <p:nvPr/>
        </p:nvSpPr>
        <p:spPr>
          <a:xfrm>
            <a:off x="612237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A9F574D-7E2D-E75D-917F-4C7D8CBE5124}"/>
              </a:ext>
            </a:extLst>
          </p:cNvPr>
          <p:cNvSpPr txBox="1"/>
          <p:nvPr/>
        </p:nvSpPr>
        <p:spPr>
          <a:xfrm>
            <a:off x="6934592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1946F10-67FD-E48C-1895-259663DFDEC0}"/>
              </a:ext>
            </a:extLst>
          </p:cNvPr>
          <p:cNvSpPr txBox="1"/>
          <p:nvPr/>
        </p:nvSpPr>
        <p:spPr>
          <a:xfrm>
            <a:off x="773537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B77D1AD-6122-3929-466A-4F1197BA3376}"/>
              </a:ext>
            </a:extLst>
          </p:cNvPr>
          <p:cNvSpPr txBox="1"/>
          <p:nvPr/>
        </p:nvSpPr>
        <p:spPr>
          <a:xfrm>
            <a:off x="858711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273B79F-A052-E132-014C-BABA5062AC61}"/>
              </a:ext>
            </a:extLst>
          </p:cNvPr>
          <p:cNvSpPr txBox="1"/>
          <p:nvPr/>
        </p:nvSpPr>
        <p:spPr>
          <a:xfrm>
            <a:off x="940903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374B907-16F5-8546-D920-9D1907A2F031}"/>
              </a:ext>
            </a:extLst>
          </p:cNvPr>
          <p:cNvSpPr txBox="1"/>
          <p:nvPr/>
        </p:nvSpPr>
        <p:spPr>
          <a:xfrm>
            <a:off x="10226373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0F6D688-5DA8-89CE-B06E-C5F6695F6B71}"/>
              </a:ext>
            </a:extLst>
          </p:cNvPr>
          <p:cNvSpPr txBox="1"/>
          <p:nvPr/>
        </p:nvSpPr>
        <p:spPr>
          <a:xfrm>
            <a:off x="11070484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FF0D6AB-5147-DE1E-EBF2-0F20F88C093E}"/>
              </a:ext>
            </a:extLst>
          </p:cNvPr>
          <p:cNvSpPr txBox="1"/>
          <p:nvPr/>
        </p:nvSpPr>
        <p:spPr>
          <a:xfrm>
            <a:off x="374056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B0DD8A1-6164-903C-C62B-CBA89225DFA7}"/>
              </a:ext>
            </a:extLst>
          </p:cNvPr>
          <p:cNvSpPr txBox="1"/>
          <p:nvPr/>
        </p:nvSpPr>
        <p:spPr>
          <a:xfrm>
            <a:off x="4544867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6FBCDAC-E0DC-DB7E-A5AE-43BFBB5B5D35}"/>
              </a:ext>
            </a:extLst>
          </p:cNvPr>
          <p:cNvSpPr txBox="1"/>
          <p:nvPr/>
        </p:nvSpPr>
        <p:spPr>
          <a:xfrm>
            <a:off x="5335069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73BC303-C94D-D7BC-8705-BCEAB39B3414}"/>
              </a:ext>
            </a:extLst>
          </p:cNvPr>
          <p:cNvSpPr txBox="1"/>
          <p:nvPr/>
        </p:nvSpPr>
        <p:spPr>
          <a:xfrm>
            <a:off x="612237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37E0795-DE6B-4ADF-CA7D-4DA9A84A0D97}"/>
              </a:ext>
            </a:extLst>
          </p:cNvPr>
          <p:cNvSpPr txBox="1"/>
          <p:nvPr/>
        </p:nvSpPr>
        <p:spPr>
          <a:xfrm>
            <a:off x="6934592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3865AB1-1825-89F2-254D-94DEE68FAB34}"/>
              </a:ext>
            </a:extLst>
          </p:cNvPr>
          <p:cNvSpPr txBox="1"/>
          <p:nvPr/>
        </p:nvSpPr>
        <p:spPr>
          <a:xfrm>
            <a:off x="773537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D19269D-A7EA-3AC4-AEDD-43A962E34DE5}"/>
              </a:ext>
            </a:extLst>
          </p:cNvPr>
          <p:cNvSpPr txBox="1"/>
          <p:nvPr/>
        </p:nvSpPr>
        <p:spPr>
          <a:xfrm>
            <a:off x="858711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CE1C27A-4CA3-4A44-53DE-DC4393B93BFA}"/>
              </a:ext>
            </a:extLst>
          </p:cNvPr>
          <p:cNvSpPr txBox="1"/>
          <p:nvPr/>
        </p:nvSpPr>
        <p:spPr>
          <a:xfrm>
            <a:off x="940903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120E867-A556-9652-DFED-CEA7939E392B}"/>
              </a:ext>
            </a:extLst>
          </p:cNvPr>
          <p:cNvSpPr txBox="1"/>
          <p:nvPr/>
        </p:nvSpPr>
        <p:spPr>
          <a:xfrm>
            <a:off x="10226373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56BCE35-A03F-33E1-684B-FFF3C8FF7262}"/>
              </a:ext>
            </a:extLst>
          </p:cNvPr>
          <p:cNvSpPr txBox="1"/>
          <p:nvPr/>
        </p:nvSpPr>
        <p:spPr>
          <a:xfrm>
            <a:off x="11070484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11F302F-9096-3F78-602F-84D6005B1457}"/>
              </a:ext>
            </a:extLst>
          </p:cNvPr>
          <p:cNvSpPr txBox="1"/>
          <p:nvPr/>
        </p:nvSpPr>
        <p:spPr>
          <a:xfrm>
            <a:off x="374056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89502F8-7924-F638-C516-5BC0E8A736CD}"/>
              </a:ext>
            </a:extLst>
          </p:cNvPr>
          <p:cNvSpPr txBox="1"/>
          <p:nvPr/>
        </p:nvSpPr>
        <p:spPr>
          <a:xfrm>
            <a:off x="4544867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D827CBE-40FC-4601-8D02-DFA968AA8F4F}"/>
              </a:ext>
            </a:extLst>
          </p:cNvPr>
          <p:cNvSpPr txBox="1"/>
          <p:nvPr/>
        </p:nvSpPr>
        <p:spPr>
          <a:xfrm>
            <a:off x="5335069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AEED35B-1E14-ED3E-5555-F46AC1D76905}"/>
              </a:ext>
            </a:extLst>
          </p:cNvPr>
          <p:cNvSpPr txBox="1"/>
          <p:nvPr/>
        </p:nvSpPr>
        <p:spPr>
          <a:xfrm>
            <a:off x="612237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BA686C8-C55C-D2EF-10A6-9DB146226562}"/>
              </a:ext>
            </a:extLst>
          </p:cNvPr>
          <p:cNvSpPr txBox="1"/>
          <p:nvPr/>
        </p:nvSpPr>
        <p:spPr>
          <a:xfrm>
            <a:off x="6934592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343BAAA-3EC7-25D5-543A-FD9EAA5A81F1}"/>
              </a:ext>
            </a:extLst>
          </p:cNvPr>
          <p:cNvSpPr txBox="1"/>
          <p:nvPr/>
        </p:nvSpPr>
        <p:spPr>
          <a:xfrm>
            <a:off x="773537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27E4D3A-5B3C-6581-AB24-C913915BA99A}"/>
              </a:ext>
            </a:extLst>
          </p:cNvPr>
          <p:cNvSpPr txBox="1"/>
          <p:nvPr/>
        </p:nvSpPr>
        <p:spPr>
          <a:xfrm>
            <a:off x="858711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F340638-3DBE-937A-B195-D7DF0B6D1FAD}"/>
              </a:ext>
            </a:extLst>
          </p:cNvPr>
          <p:cNvSpPr txBox="1"/>
          <p:nvPr/>
        </p:nvSpPr>
        <p:spPr>
          <a:xfrm>
            <a:off x="940903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C01D25B-4A11-C68B-279F-71384310D608}"/>
              </a:ext>
            </a:extLst>
          </p:cNvPr>
          <p:cNvSpPr txBox="1"/>
          <p:nvPr/>
        </p:nvSpPr>
        <p:spPr>
          <a:xfrm>
            <a:off x="10226373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88326D9-B5E7-D724-BD7F-935D65BBEE42}"/>
              </a:ext>
            </a:extLst>
          </p:cNvPr>
          <p:cNvSpPr txBox="1"/>
          <p:nvPr/>
        </p:nvSpPr>
        <p:spPr>
          <a:xfrm>
            <a:off x="11070484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FCA05AE4-4A7F-8827-857F-3B2AEF70B60C}"/>
              </a:ext>
            </a:extLst>
          </p:cNvPr>
          <p:cNvSpPr txBox="1"/>
          <p:nvPr/>
        </p:nvSpPr>
        <p:spPr>
          <a:xfrm>
            <a:off x="374056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97F384B-5F3D-E009-B827-50CBAB4D5472}"/>
              </a:ext>
            </a:extLst>
          </p:cNvPr>
          <p:cNvSpPr txBox="1"/>
          <p:nvPr/>
        </p:nvSpPr>
        <p:spPr>
          <a:xfrm>
            <a:off x="4544867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050F908A-84AF-598A-F504-A950F3D82CC7}"/>
              </a:ext>
            </a:extLst>
          </p:cNvPr>
          <p:cNvSpPr txBox="1"/>
          <p:nvPr/>
        </p:nvSpPr>
        <p:spPr>
          <a:xfrm>
            <a:off x="5335069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365F7A03-6D03-2D63-B227-9AEECD51352F}"/>
              </a:ext>
            </a:extLst>
          </p:cNvPr>
          <p:cNvSpPr txBox="1"/>
          <p:nvPr/>
        </p:nvSpPr>
        <p:spPr>
          <a:xfrm>
            <a:off x="612237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69C4DF4-CAD7-D103-AA22-784123F39AFE}"/>
              </a:ext>
            </a:extLst>
          </p:cNvPr>
          <p:cNvSpPr txBox="1"/>
          <p:nvPr/>
        </p:nvSpPr>
        <p:spPr>
          <a:xfrm>
            <a:off x="6934592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597A8D5-B848-5BB5-18BA-4419083DC269}"/>
              </a:ext>
            </a:extLst>
          </p:cNvPr>
          <p:cNvSpPr txBox="1"/>
          <p:nvPr/>
        </p:nvSpPr>
        <p:spPr>
          <a:xfrm>
            <a:off x="773537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45416EC-AE21-CE2F-87A9-E76CF74D7B65}"/>
              </a:ext>
            </a:extLst>
          </p:cNvPr>
          <p:cNvSpPr txBox="1"/>
          <p:nvPr/>
        </p:nvSpPr>
        <p:spPr>
          <a:xfrm>
            <a:off x="858711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A6DF0A57-924B-F754-3087-A2E608BF15E8}"/>
              </a:ext>
            </a:extLst>
          </p:cNvPr>
          <p:cNvSpPr txBox="1"/>
          <p:nvPr/>
        </p:nvSpPr>
        <p:spPr>
          <a:xfrm>
            <a:off x="940903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B018B673-4853-4258-805D-4123F0C133B1}"/>
              </a:ext>
            </a:extLst>
          </p:cNvPr>
          <p:cNvSpPr txBox="1"/>
          <p:nvPr/>
        </p:nvSpPr>
        <p:spPr>
          <a:xfrm>
            <a:off x="10226373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78DEBE1A-7C37-53F6-2EE0-0E52D1E922DA}"/>
              </a:ext>
            </a:extLst>
          </p:cNvPr>
          <p:cNvSpPr txBox="1"/>
          <p:nvPr/>
        </p:nvSpPr>
        <p:spPr>
          <a:xfrm>
            <a:off x="11070484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9791EB30-5155-ED59-339D-8F7C7230F55A}"/>
              </a:ext>
            </a:extLst>
          </p:cNvPr>
          <p:cNvSpPr txBox="1"/>
          <p:nvPr/>
        </p:nvSpPr>
        <p:spPr>
          <a:xfrm>
            <a:off x="374056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33B8BEA0-85E7-008A-61ED-7840B94F447E}"/>
              </a:ext>
            </a:extLst>
          </p:cNvPr>
          <p:cNvSpPr txBox="1"/>
          <p:nvPr/>
        </p:nvSpPr>
        <p:spPr>
          <a:xfrm>
            <a:off x="4544867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30D4DFCF-8971-279A-F8EB-59A457987328}"/>
              </a:ext>
            </a:extLst>
          </p:cNvPr>
          <p:cNvSpPr txBox="1"/>
          <p:nvPr/>
        </p:nvSpPr>
        <p:spPr>
          <a:xfrm>
            <a:off x="5335069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757624D2-9F15-F9A2-AF27-B0C7C511EC10}"/>
              </a:ext>
            </a:extLst>
          </p:cNvPr>
          <p:cNvSpPr txBox="1"/>
          <p:nvPr/>
        </p:nvSpPr>
        <p:spPr>
          <a:xfrm>
            <a:off x="612237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CB73B0E7-CAE4-DF9F-D16A-4EBA245AFD4F}"/>
              </a:ext>
            </a:extLst>
          </p:cNvPr>
          <p:cNvSpPr txBox="1"/>
          <p:nvPr/>
        </p:nvSpPr>
        <p:spPr>
          <a:xfrm>
            <a:off x="6934592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1BCC403E-64C4-D677-6B06-8329CCDE879E}"/>
              </a:ext>
            </a:extLst>
          </p:cNvPr>
          <p:cNvSpPr txBox="1"/>
          <p:nvPr/>
        </p:nvSpPr>
        <p:spPr>
          <a:xfrm>
            <a:off x="773537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1A0B5E84-51E6-6F35-9363-09403CF37984}"/>
              </a:ext>
            </a:extLst>
          </p:cNvPr>
          <p:cNvSpPr txBox="1"/>
          <p:nvPr/>
        </p:nvSpPr>
        <p:spPr>
          <a:xfrm>
            <a:off x="858711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831F05F-23F3-5231-43C0-0A96004207B7}"/>
              </a:ext>
            </a:extLst>
          </p:cNvPr>
          <p:cNvSpPr txBox="1"/>
          <p:nvPr/>
        </p:nvSpPr>
        <p:spPr>
          <a:xfrm>
            <a:off x="940903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7D50072-9F79-98BD-B6D3-7C2B57AEF1E9}"/>
              </a:ext>
            </a:extLst>
          </p:cNvPr>
          <p:cNvSpPr txBox="1"/>
          <p:nvPr/>
        </p:nvSpPr>
        <p:spPr>
          <a:xfrm>
            <a:off x="10226373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9C46-A54C-0B7C-94A2-0010684AA752}"/>
              </a:ext>
            </a:extLst>
          </p:cNvPr>
          <p:cNvSpPr txBox="1"/>
          <p:nvPr/>
        </p:nvSpPr>
        <p:spPr>
          <a:xfrm>
            <a:off x="11070484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B32616D3-EABD-E3A6-3425-7F3F3D9F9AF7}"/>
              </a:ext>
            </a:extLst>
          </p:cNvPr>
          <p:cNvSpPr txBox="1"/>
          <p:nvPr/>
        </p:nvSpPr>
        <p:spPr>
          <a:xfrm>
            <a:off x="374056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6742436E-EB0F-F727-C09A-BE7C635F2679}"/>
              </a:ext>
            </a:extLst>
          </p:cNvPr>
          <p:cNvSpPr txBox="1"/>
          <p:nvPr/>
        </p:nvSpPr>
        <p:spPr>
          <a:xfrm>
            <a:off x="4544867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21EC8A31-8295-A8F7-69F4-6354E4C5B6C2}"/>
              </a:ext>
            </a:extLst>
          </p:cNvPr>
          <p:cNvSpPr txBox="1"/>
          <p:nvPr/>
        </p:nvSpPr>
        <p:spPr>
          <a:xfrm>
            <a:off x="5335069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EC77F785-1C21-5B86-B9FB-FCB16499B482}"/>
              </a:ext>
            </a:extLst>
          </p:cNvPr>
          <p:cNvSpPr txBox="1"/>
          <p:nvPr/>
        </p:nvSpPr>
        <p:spPr>
          <a:xfrm>
            <a:off x="612237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B1B251AE-0BC9-EB70-1B4F-FABC16A55CFC}"/>
              </a:ext>
            </a:extLst>
          </p:cNvPr>
          <p:cNvSpPr txBox="1"/>
          <p:nvPr/>
        </p:nvSpPr>
        <p:spPr>
          <a:xfrm>
            <a:off x="6934592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805BC2F2-5A82-0527-6E27-CAADCE9276EF}"/>
              </a:ext>
            </a:extLst>
          </p:cNvPr>
          <p:cNvSpPr txBox="1"/>
          <p:nvPr/>
        </p:nvSpPr>
        <p:spPr>
          <a:xfrm>
            <a:off x="773537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59975112-A228-AD18-F162-29335164BEDC}"/>
              </a:ext>
            </a:extLst>
          </p:cNvPr>
          <p:cNvSpPr txBox="1"/>
          <p:nvPr/>
        </p:nvSpPr>
        <p:spPr>
          <a:xfrm>
            <a:off x="858711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0A8B680F-87AC-D278-6043-03E529ADDA1A}"/>
              </a:ext>
            </a:extLst>
          </p:cNvPr>
          <p:cNvSpPr txBox="1"/>
          <p:nvPr/>
        </p:nvSpPr>
        <p:spPr>
          <a:xfrm>
            <a:off x="940903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CB50C4C0-1E2A-F605-45C2-A513F424C1DA}"/>
              </a:ext>
            </a:extLst>
          </p:cNvPr>
          <p:cNvSpPr txBox="1"/>
          <p:nvPr/>
        </p:nvSpPr>
        <p:spPr>
          <a:xfrm>
            <a:off x="10226373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C6911863-C3B9-3D57-7E46-45391C9B62CE}"/>
              </a:ext>
            </a:extLst>
          </p:cNvPr>
          <p:cNvSpPr txBox="1"/>
          <p:nvPr/>
        </p:nvSpPr>
        <p:spPr>
          <a:xfrm>
            <a:off x="11070484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BC0C2646-46A7-3F42-A1D3-5BB742FBD696}"/>
              </a:ext>
            </a:extLst>
          </p:cNvPr>
          <p:cNvSpPr txBox="1"/>
          <p:nvPr/>
        </p:nvSpPr>
        <p:spPr>
          <a:xfrm>
            <a:off x="374056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C7101F17-9F2F-2BDB-DA9F-5960D84AD4FC}"/>
              </a:ext>
            </a:extLst>
          </p:cNvPr>
          <p:cNvSpPr txBox="1"/>
          <p:nvPr/>
        </p:nvSpPr>
        <p:spPr>
          <a:xfrm>
            <a:off x="4544867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00A17CB-FD6A-D0EE-2A2B-573FC4CCD0AD}"/>
              </a:ext>
            </a:extLst>
          </p:cNvPr>
          <p:cNvSpPr txBox="1"/>
          <p:nvPr/>
        </p:nvSpPr>
        <p:spPr>
          <a:xfrm>
            <a:off x="5335069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5129500-69E9-0B2B-5698-92E435EDCA97}"/>
              </a:ext>
            </a:extLst>
          </p:cNvPr>
          <p:cNvSpPr txBox="1"/>
          <p:nvPr/>
        </p:nvSpPr>
        <p:spPr>
          <a:xfrm>
            <a:off x="612237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5EEA54F5-3A2A-3AA8-5755-31B9591DCC2A}"/>
              </a:ext>
            </a:extLst>
          </p:cNvPr>
          <p:cNvSpPr txBox="1"/>
          <p:nvPr/>
        </p:nvSpPr>
        <p:spPr>
          <a:xfrm>
            <a:off x="6934592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B9995842-6D4C-B8F7-FB2F-6C89B53727F0}"/>
              </a:ext>
            </a:extLst>
          </p:cNvPr>
          <p:cNvSpPr txBox="1"/>
          <p:nvPr/>
        </p:nvSpPr>
        <p:spPr>
          <a:xfrm>
            <a:off x="773537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D7E18346-6801-45B4-B045-AE8D2640B900}"/>
              </a:ext>
            </a:extLst>
          </p:cNvPr>
          <p:cNvSpPr txBox="1"/>
          <p:nvPr/>
        </p:nvSpPr>
        <p:spPr>
          <a:xfrm>
            <a:off x="858711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4D9EC1E6-D7CA-897D-2350-1A3F322D8F54}"/>
              </a:ext>
            </a:extLst>
          </p:cNvPr>
          <p:cNvSpPr txBox="1"/>
          <p:nvPr/>
        </p:nvSpPr>
        <p:spPr>
          <a:xfrm>
            <a:off x="940903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AA93D8C7-980B-0D1C-4C7F-165DA4A336C1}"/>
              </a:ext>
            </a:extLst>
          </p:cNvPr>
          <p:cNvSpPr txBox="1"/>
          <p:nvPr/>
        </p:nvSpPr>
        <p:spPr>
          <a:xfrm>
            <a:off x="10226373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DED46C9A-9DC4-585D-C400-89F08FB1FF62}"/>
              </a:ext>
            </a:extLst>
          </p:cNvPr>
          <p:cNvSpPr txBox="1"/>
          <p:nvPr/>
        </p:nvSpPr>
        <p:spPr>
          <a:xfrm>
            <a:off x="10930007" y="6172542"/>
            <a:ext cx="9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5E01FA1-DDDF-CC0B-9A74-A01C51634B9D}"/>
              </a:ext>
            </a:extLst>
          </p:cNvPr>
          <p:cNvSpPr/>
          <p:nvPr/>
        </p:nvSpPr>
        <p:spPr>
          <a:xfrm>
            <a:off x="327776" y="1472804"/>
            <a:ext cx="3197355" cy="11240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Прочитайте числа, у складі яких є 5 одиниць.</a:t>
            </a:r>
          </a:p>
        </p:txBody>
      </p:sp>
      <p:sp>
        <p:nvSpPr>
          <p:cNvPr id="121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F65FE201-F06E-B052-4927-832AD70CA9D2}"/>
              </a:ext>
            </a:extLst>
          </p:cNvPr>
          <p:cNvSpPr/>
          <p:nvPr/>
        </p:nvSpPr>
        <p:spPr>
          <a:xfrm>
            <a:off x="327776" y="2808146"/>
            <a:ext cx="3197355" cy="11240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сусідів чисел 56, 78, 34, 89, 40.</a:t>
            </a:r>
          </a:p>
        </p:txBody>
      </p:sp>
      <p:sp>
        <p:nvSpPr>
          <p:cNvPr id="122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BAAE9FE6-950A-C0BA-E176-2942BC7088B7}"/>
              </a:ext>
            </a:extLst>
          </p:cNvPr>
          <p:cNvSpPr/>
          <p:nvPr/>
        </p:nvSpPr>
        <p:spPr>
          <a:xfrm>
            <a:off x="327776" y="4159714"/>
            <a:ext cx="3197355" cy="16723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числа, що на десяток менші та більші поданого: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34</a:t>
            </a:r>
            <a:r>
              <a:rPr lang="uk-UA" sz="2400" b="1" dirty="0">
                <a:solidFill>
                  <a:srgbClr val="7030A0"/>
                </a:solidFill>
              </a:rPr>
              <a:t>, 67, 82.</a:t>
            </a:r>
          </a:p>
        </p:txBody>
      </p:sp>
    </p:spTree>
    <p:extLst>
      <p:ext uri="{BB962C8B-B14F-4D97-AF65-F5344CB8AC3E}">
        <p14:creationId xmlns:p14="http://schemas.microsoft.com/office/powerpoint/2010/main" val="6142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85933" y="498665"/>
            <a:ext cx="8732066" cy="82939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1041" y="2013240"/>
            <a:ext cx="5873846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порівнювати вирази з числами. Складати та розв'язувати </a:t>
            </a:r>
            <a:r>
              <a:rPr lang="uk-UA" sz="3200" b="1" dirty="0" smtClean="0">
                <a:solidFill>
                  <a:schemeClr val="bg1"/>
                </a:solidFill>
              </a:rPr>
              <a:t>задачу </a:t>
            </a:r>
            <a:r>
              <a:rPr lang="uk-UA" sz="3200" b="1" dirty="0">
                <a:solidFill>
                  <a:schemeClr val="bg1"/>
                </a:solidFill>
              </a:rPr>
              <a:t>за числовими даними. Розпізнавати об'ємні геометричні фігури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539824" y="2370237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89" y="1901660"/>
            <a:ext cx="1756544" cy="388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14348</TotalTime>
  <Words>808</Words>
  <Application>Microsoft Office PowerPoint</Application>
  <PresentationFormat>Произвольный</PresentationFormat>
  <Paragraphs>300</Paragraphs>
  <Slides>18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1437</cp:revision>
  <dcterms:created xsi:type="dcterms:W3CDTF">2018-01-05T16:38:53Z</dcterms:created>
  <dcterms:modified xsi:type="dcterms:W3CDTF">2024-04-22T07:32:24Z</dcterms:modified>
</cp:coreProperties>
</file>