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339" r:id="rId3"/>
    <p:sldId id="1723" r:id="rId4"/>
    <p:sldId id="1893" r:id="rId5"/>
    <p:sldId id="1869" r:id="rId6"/>
    <p:sldId id="1854" r:id="rId7"/>
    <p:sldId id="1750" r:id="rId8"/>
    <p:sldId id="1431" r:id="rId9"/>
    <p:sldId id="1889" r:id="rId10"/>
    <p:sldId id="1882" r:id="rId11"/>
    <p:sldId id="1890" r:id="rId12"/>
    <p:sldId id="1892" r:id="rId13"/>
    <p:sldId id="1888" r:id="rId14"/>
    <p:sldId id="1870" r:id="rId15"/>
    <p:sldId id="1440" r:id="rId16"/>
    <p:sldId id="1804" r:id="rId17"/>
    <p:sldId id="1519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01168AD-DE70-4609-8084-6B013F293A82}">
          <p14:sldIdLst>
            <p14:sldId id="258"/>
            <p14:sldId id="339"/>
            <p14:sldId id="1723"/>
            <p14:sldId id="1893"/>
            <p14:sldId id="1869"/>
            <p14:sldId id="1854"/>
            <p14:sldId id="1750"/>
            <p14:sldId id="1431"/>
            <p14:sldId id="1889"/>
            <p14:sldId id="1882"/>
            <p14:sldId id="1890"/>
            <p14:sldId id="1892"/>
            <p14:sldId id="1888"/>
            <p14:sldId id="1870"/>
            <p14:sldId id="1440"/>
            <p14:sldId id="1804"/>
            <p14:sldId id="1519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B7FF"/>
    <a:srgbClr val="FF3300"/>
    <a:srgbClr val="FF3399"/>
    <a:srgbClr val="FFFFFF"/>
    <a:srgbClr val="354B80"/>
    <a:srgbClr val="99FFCC"/>
    <a:srgbClr val="CCFF66"/>
    <a:srgbClr val="FF99FF"/>
    <a:srgbClr val="ECDA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5274" autoAdjust="0"/>
  </p:normalViewPr>
  <p:slideViewPr>
    <p:cSldViewPr snapToGrid="0">
      <p:cViewPr varScale="1">
        <p:scale>
          <a:sx n="88" d="100"/>
          <a:sy n="88" d="100"/>
        </p:scale>
        <p:origin x="-426" y="-108"/>
      </p:cViewPr>
      <p:guideLst>
        <p:guide orient="horz" pos="2160"/>
        <p:guide pos="384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4189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23.04.2024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23.04.2024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23.04.2024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microsoft.com/office/2007/relationships/hdphoto" Target="../media/hdphoto5.wdp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png"/><Relationship Id="rId7" Type="http://schemas.microsoft.com/office/2007/relationships/hdphoto" Target="../media/hdphoto7.wdp"/><Relationship Id="rId2" Type="http://schemas.openxmlformats.org/officeDocument/2006/relationships/hyperlink" Target="https://learningapps.org/watch?v=p743m5a4k2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2.png"/><Relationship Id="rId7" Type="http://schemas.microsoft.com/office/2007/relationships/hdphoto" Target="../media/hdphoto6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hyperlink" Target="https://wordwall.net/uk/embed/57fb60701a024790b32f1298bf32f948?themeId=46&amp;templateId=35&amp;fontStackId=0" TargetMode="External"/><Relationship Id="rId4" Type="http://schemas.microsoft.com/office/2007/relationships/hdphoto" Target="../media/hdphoto7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17A8A23-690A-E4F8-8ED3-AF0636624CB4}"/>
              </a:ext>
            </a:extLst>
          </p:cNvPr>
          <p:cNvSpPr txBox="1"/>
          <p:nvPr/>
        </p:nvSpPr>
        <p:spPr>
          <a:xfrm>
            <a:off x="1251857" y="4342601"/>
            <a:ext cx="9586905" cy="173664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chemeClr val="bg1"/>
                </a:solidFill>
              </a:rPr>
              <a:t>Повторення. Порівняння </a:t>
            </a:r>
            <a:endParaRPr lang="uk-UA" sz="48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4800" b="1" dirty="0" smtClean="0">
                <a:solidFill>
                  <a:schemeClr val="bg1"/>
                </a:solidFill>
              </a:rPr>
              <a:t>виразів </a:t>
            </a:r>
            <a:r>
              <a:rPr lang="uk-UA" sz="4800" b="1" dirty="0" smtClean="0">
                <a:solidFill>
                  <a:schemeClr val="bg1"/>
                </a:solidFill>
              </a:rPr>
              <a:t>з числами</a:t>
            </a:r>
            <a:endParaRPr lang="uk-UA" sz="4800" b="1" dirty="0">
              <a:solidFill>
                <a:schemeClr val="bg1"/>
              </a:solidFill>
            </a:endParaRPr>
          </a:p>
        </p:txBody>
      </p:sp>
      <p:pic>
        <p:nvPicPr>
          <p:cNvPr id="13" name="Picture 2" descr="See the source image">
            <a:extLst>
              <a:ext uri="{FF2B5EF4-FFF2-40B4-BE49-F238E27FC236}">
                <a16:creationId xmlns="" xmlns:a16="http://schemas.microsoft.com/office/drawing/2014/main" id="{62FE8BAC-1AEF-6794-333D-DA25B2334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450" y="1051184"/>
            <a:ext cx="3683891" cy="30066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xtLst/>
        </p:spPr>
      </p:pic>
      <p:sp>
        <p:nvSpPr>
          <p:cNvPr id="14" name="TextBox 13"/>
          <p:cNvSpPr txBox="1"/>
          <p:nvPr/>
        </p:nvSpPr>
        <p:spPr>
          <a:xfrm>
            <a:off x="7736336" y="1357295"/>
            <a:ext cx="3102426" cy="2553891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Математика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1 клас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Розділ </a:t>
            </a:r>
            <a:r>
              <a:rPr lang="en-US" sz="2400" b="1" dirty="0" smtClean="0">
                <a:solidFill>
                  <a:schemeClr val="bg1"/>
                </a:solidFill>
              </a:rPr>
              <a:t>V</a:t>
            </a:r>
            <a:r>
              <a:rPr lang="uk-UA" sz="2400" b="1" dirty="0" smtClean="0">
                <a:solidFill>
                  <a:schemeClr val="bg1"/>
                </a:solidFill>
              </a:rPr>
              <a:t>ІІ </a:t>
            </a:r>
          </a:p>
          <a:p>
            <a:pPr algn="ctr"/>
            <a:r>
              <a:rPr lang="uk-UA" sz="2400" b="1" dirty="0">
                <a:solidFill>
                  <a:schemeClr val="bg1"/>
                </a:solidFill>
              </a:rPr>
              <a:t>Арифметичні дії в межах 100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Урок 118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193376">
            <a:off x="3719165" y="2182249"/>
            <a:ext cx="963221" cy="48005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1325088" y="509549"/>
            <a:ext cx="9577713" cy="77496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Визнач масу багажу на його </a:t>
            </a:r>
            <a:r>
              <a:rPr lang="uk-UA" sz="4000" b="1" dirty="0" err="1" smtClean="0">
                <a:solidFill>
                  <a:schemeClr val="bg1"/>
                </a:solidFill>
              </a:rPr>
              <a:t>бірці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6" name="Прямокутник: округлені кути 1">
            <a:extLst>
              <a:ext uri="{FF2B5EF4-FFF2-40B4-BE49-F238E27FC236}">
                <a16:creationId xmlns="" xmlns:a16="http://schemas.microsoft.com/office/drawing/2014/main" id="{40660143-B71C-5193-AA2C-EEA3B93B4BBD}"/>
              </a:ext>
            </a:extLst>
          </p:cNvPr>
          <p:cNvSpPr/>
          <p:nvPr/>
        </p:nvSpPr>
        <p:spPr>
          <a:xfrm>
            <a:off x="1052244" y="5262753"/>
            <a:ext cx="2545887" cy="69173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7030A0"/>
                </a:solidFill>
              </a:rPr>
              <a:t>10 – 5 + 1</a:t>
            </a:r>
          </a:p>
        </p:txBody>
      </p:sp>
      <p:sp>
        <p:nvSpPr>
          <p:cNvPr id="38" name="Прямокутник: округлені кути 66">
            <a:extLst>
              <a:ext uri="{FF2B5EF4-FFF2-40B4-BE49-F238E27FC236}">
                <a16:creationId xmlns="" xmlns:a16="http://schemas.microsoft.com/office/drawing/2014/main" id="{5930A8DC-134E-8636-984F-A474B857AA02}"/>
              </a:ext>
            </a:extLst>
          </p:cNvPr>
          <p:cNvSpPr/>
          <p:nvPr/>
        </p:nvSpPr>
        <p:spPr>
          <a:xfrm>
            <a:off x="3792158" y="5262753"/>
            <a:ext cx="2881704" cy="69173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7030A0"/>
                </a:solidFill>
              </a:rPr>
              <a:t>50 – 30 + 10</a:t>
            </a:r>
          </a:p>
        </p:txBody>
      </p:sp>
      <p:sp>
        <p:nvSpPr>
          <p:cNvPr id="39" name="Прямокутник: округлені кути 67">
            <a:extLst>
              <a:ext uri="{FF2B5EF4-FFF2-40B4-BE49-F238E27FC236}">
                <a16:creationId xmlns="" xmlns:a16="http://schemas.microsoft.com/office/drawing/2014/main" id="{B9EDBC5D-197C-3399-205B-1A31239309F0}"/>
              </a:ext>
            </a:extLst>
          </p:cNvPr>
          <p:cNvSpPr/>
          <p:nvPr/>
        </p:nvSpPr>
        <p:spPr>
          <a:xfrm>
            <a:off x="6885846" y="5262751"/>
            <a:ext cx="2545887" cy="69173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7030A0"/>
                </a:solidFill>
              </a:rPr>
              <a:t>15 – 5 + 1</a:t>
            </a:r>
          </a:p>
        </p:txBody>
      </p:sp>
      <p:sp>
        <p:nvSpPr>
          <p:cNvPr id="40" name="Прямокутник: округлені кути 68">
            <a:extLst>
              <a:ext uri="{FF2B5EF4-FFF2-40B4-BE49-F238E27FC236}">
                <a16:creationId xmlns="" xmlns:a16="http://schemas.microsoft.com/office/drawing/2014/main" id="{83771242-227D-D9F5-3D65-0DA1ADF1F5F0}"/>
              </a:ext>
            </a:extLst>
          </p:cNvPr>
          <p:cNvSpPr/>
          <p:nvPr/>
        </p:nvSpPr>
        <p:spPr>
          <a:xfrm>
            <a:off x="9732973" y="5256817"/>
            <a:ext cx="1825261" cy="69173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7030A0"/>
                </a:solidFill>
              </a:rPr>
              <a:t>5 + 20</a:t>
            </a:r>
          </a:p>
        </p:txBody>
      </p:sp>
      <p:pic>
        <p:nvPicPr>
          <p:cNvPr id="41" name="Picture 2" descr="Free Vector | Travel luggage or travel suitcase icons. luggage set for  vacation and journey.">
            <a:extLst>
              <a:ext uri="{FF2B5EF4-FFF2-40B4-BE49-F238E27FC236}">
                <a16:creationId xmlns="" xmlns:a16="http://schemas.microsoft.com/office/drawing/2014/main" id="{03AF688E-E048-C314-B8FB-2302C1ED3B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090" t="2320" r="34021" b="50000"/>
          <a:stretch/>
        </p:blipFill>
        <p:spPr bwMode="auto">
          <a:xfrm>
            <a:off x="4089672" y="1719807"/>
            <a:ext cx="1981216" cy="326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Чемодан векторный рисунок (19 фото) » Рисунки для срисовки и не только">
            <a:extLst>
              <a:ext uri="{FF2B5EF4-FFF2-40B4-BE49-F238E27FC236}">
                <a16:creationId xmlns="" xmlns:a16="http://schemas.microsoft.com/office/drawing/2014/main" id="{5E31C7E5-D8D7-5F90-DE99-CECBE3F5F1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111" t="55664"/>
          <a:stretch/>
        </p:blipFill>
        <p:spPr bwMode="auto">
          <a:xfrm>
            <a:off x="1188666" y="2126767"/>
            <a:ext cx="1981217" cy="304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Чемодан векторный рисунок (19 фото) » Рисунки для срисовки и не только">
            <a:extLst>
              <a:ext uri="{FF2B5EF4-FFF2-40B4-BE49-F238E27FC236}">
                <a16:creationId xmlns="" xmlns:a16="http://schemas.microsoft.com/office/drawing/2014/main" id="{457C3615-1CB8-660E-7817-A69BA4398D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339" t="3653" r="4772" b="70614"/>
          <a:stretch/>
        </p:blipFill>
        <p:spPr bwMode="auto">
          <a:xfrm>
            <a:off x="6760702" y="3028084"/>
            <a:ext cx="1981217" cy="176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Бесплатная векторная графика Рюкзак">
            <a:extLst>
              <a:ext uri="{FF2B5EF4-FFF2-40B4-BE49-F238E27FC236}">
                <a16:creationId xmlns="" xmlns:a16="http://schemas.microsoft.com/office/drawing/2014/main" id="{10302B95-0C53-96CA-712F-AF72DDAE7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733" y="2604054"/>
            <a:ext cx="1830915" cy="219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 descr="Бирка кліпарт. Безкоштовне завантаження. | Creazilla">
            <a:extLst>
              <a:ext uri="{FF2B5EF4-FFF2-40B4-BE49-F238E27FC236}">
                <a16:creationId xmlns="" xmlns:a16="http://schemas.microsoft.com/office/drawing/2014/main" id="{FBE22DB9-1243-B9BF-3337-A55FF02AC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23257">
            <a:off x="464759" y="1833808"/>
            <a:ext cx="1592587" cy="159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Бирка кліпарт. Безкоштовне завантаження. | Creazilla">
            <a:extLst>
              <a:ext uri="{FF2B5EF4-FFF2-40B4-BE49-F238E27FC236}">
                <a16:creationId xmlns="" xmlns:a16="http://schemas.microsoft.com/office/drawing/2014/main" id="{B42A25ED-86A0-FBFA-762E-5D5FD3192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23257">
            <a:off x="6066373" y="2532909"/>
            <a:ext cx="1609121" cy="160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8" descr="Бирка кліпарт. Безкоштовне завантаження. | Creazilla">
            <a:extLst>
              <a:ext uri="{FF2B5EF4-FFF2-40B4-BE49-F238E27FC236}">
                <a16:creationId xmlns="" xmlns:a16="http://schemas.microsoft.com/office/drawing/2014/main" id="{CFCF97B9-AE1D-7439-C7B4-BD8A5BCA6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23257">
            <a:off x="8091733" y="2019422"/>
            <a:ext cx="1594216" cy="159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C3860847-FBC3-B5A1-5FD9-AE111194D537}"/>
              </a:ext>
            </a:extLst>
          </p:cNvPr>
          <p:cNvSpPr txBox="1"/>
          <p:nvPr/>
        </p:nvSpPr>
        <p:spPr>
          <a:xfrm rot="460782">
            <a:off x="1160683" y="2115650"/>
            <a:ext cx="882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x-none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2A55794F-B614-C358-4666-B2E27C2CC5A1}"/>
              </a:ext>
            </a:extLst>
          </p:cNvPr>
          <p:cNvSpPr txBox="1"/>
          <p:nvPr/>
        </p:nvSpPr>
        <p:spPr>
          <a:xfrm rot="460782">
            <a:off x="3918831" y="2068335"/>
            <a:ext cx="882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x-none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85B278A7-0C58-C155-0A95-30BE1D8EF8CB}"/>
              </a:ext>
            </a:extLst>
          </p:cNvPr>
          <p:cNvSpPr txBox="1"/>
          <p:nvPr/>
        </p:nvSpPr>
        <p:spPr>
          <a:xfrm rot="460782">
            <a:off x="6761473" y="2907743"/>
            <a:ext cx="882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x-none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4EA88DC7-6014-9E3D-B0EA-76E62B9E0A74}"/>
              </a:ext>
            </a:extLst>
          </p:cNvPr>
          <p:cNvSpPr txBox="1"/>
          <p:nvPr/>
        </p:nvSpPr>
        <p:spPr>
          <a:xfrm rot="460782">
            <a:off x="8807131" y="2348184"/>
            <a:ext cx="882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x-none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C53E56E0-3515-47FD-B655-C13298CDA94F}"/>
              </a:ext>
            </a:extLst>
          </p:cNvPr>
          <p:cNvSpPr txBox="1"/>
          <p:nvPr/>
        </p:nvSpPr>
        <p:spPr>
          <a:xfrm rot="1375805">
            <a:off x="526324" y="2286645"/>
            <a:ext cx="1051840" cy="523220"/>
          </a:xfrm>
          <a:prstGeom prst="rect">
            <a:avLst/>
          </a:prstGeom>
          <a:solidFill>
            <a:srgbClr val="F3B200"/>
          </a:solidFill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кг</a:t>
            </a:r>
            <a:endParaRPr lang="x-none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0DD6F938-AD70-9F23-7190-F2B54BBEE024}"/>
              </a:ext>
            </a:extLst>
          </p:cNvPr>
          <p:cNvSpPr txBox="1"/>
          <p:nvPr/>
        </p:nvSpPr>
        <p:spPr>
          <a:xfrm rot="1375805">
            <a:off x="3200891" y="2145487"/>
            <a:ext cx="1051840" cy="523220"/>
          </a:xfrm>
          <a:prstGeom prst="rect">
            <a:avLst/>
          </a:prstGeom>
          <a:solidFill>
            <a:srgbClr val="F3B200"/>
          </a:solidFill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кг</a:t>
            </a:r>
            <a:endParaRPr lang="x-none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BBE526D2-103B-4BC3-7C6B-E54D386F3FCA}"/>
              </a:ext>
            </a:extLst>
          </p:cNvPr>
          <p:cNvSpPr txBox="1"/>
          <p:nvPr/>
        </p:nvSpPr>
        <p:spPr>
          <a:xfrm rot="1375805">
            <a:off x="6167903" y="3003551"/>
            <a:ext cx="1051840" cy="523220"/>
          </a:xfrm>
          <a:prstGeom prst="rect">
            <a:avLst/>
          </a:prstGeom>
          <a:solidFill>
            <a:srgbClr val="F3B200"/>
          </a:solidFill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кг</a:t>
            </a:r>
            <a:endParaRPr lang="x-none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58D3B6E1-CA5E-74CD-6295-35E38644244F}"/>
              </a:ext>
            </a:extLst>
          </p:cNvPr>
          <p:cNvSpPr txBox="1"/>
          <p:nvPr/>
        </p:nvSpPr>
        <p:spPr>
          <a:xfrm rot="1375805">
            <a:off x="8166559" y="2449798"/>
            <a:ext cx="1051840" cy="523220"/>
          </a:xfrm>
          <a:prstGeom prst="rect">
            <a:avLst/>
          </a:prstGeom>
          <a:solidFill>
            <a:srgbClr val="F3B200"/>
          </a:solidFill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кг</a:t>
            </a:r>
            <a:endParaRPr lang="x-none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Скругленная прямоугольная выноска 13">
            <a:extLst>
              <a:ext uri="{FF2B5EF4-FFF2-40B4-BE49-F238E27FC236}">
                <a16:creationId xmlns="" xmlns:a16="http://schemas.microsoft.com/office/drawing/2014/main" id="{8A86C2F6-37BB-6D7C-02C6-4E25E80D8797}"/>
              </a:ext>
            </a:extLst>
          </p:cNvPr>
          <p:cNvSpPr/>
          <p:nvPr/>
        </p:nvSpPr>
        <p:spPr>
          <a:xfrm>
            <a:off x="6525094" y="1344215"/>
            <a:ext cx="5407165" cy="80894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7030A0"/>
                </a:solidFill>
              </a:rPr>
              <a:t>Біля кожного багажу записано вираз, за яким можна обчислити його масу (у кілограмах). </a:t>
            </a:r>
            <a:endParaRPr lang="uk-UA" sz="2000" b="1" dirty="0">
              <a:solidFill>
                <a:srgbClr val="7030A0"/>
              </a:solidFill>
            </a:endParaRPr>
          </a:p>
        </p:txBody>
      </p:sp>
      <p:sp>
        <p:nvSpPr>
          <p:cNvPr id="24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81124"/>
            <a:ext cx="1054100" cy="11011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113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69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65" grpId="0" animBg="1"/>
      <p:bldP spid="6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0877A6B5-72B6-89A7-EFF9-E376420B10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" t="963" r="74688" b="65126"/>
          <a:stretch/>
        </p:blipFill>
        <p:spPr>
          <a:xfrm>
            <a:off x="527050" y="1440000"/>
            <a:ext cx="5940000" cy="457200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7" name="Прямоугольник 11">
            <a:extLst>
              <a:ext uri="{FF2B5EF4-FFF2-40B4-BE49-F238E27FC236}">
                <a16:creationId xmlns:a16="http://schemas.microsoft.com/office/drawing/2014/main" xmlns="" id="{7A039DD5-B75A-4134-3C89-2ED97C0983D9}"/>
              </a:ext>
            </a:extLst>
          </p:cNvPr>
          <p:cNvSpPr/>
          <p:nvPr/>
        </p:nvSpPr>
        <p:spPr>
          <a:xfrm>
            <a:off x="1473176" y="483540"/>
            <a:ext cx="9194824" cy="80097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Розв’язую задачу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6C3B2FFE-D054-2F43-5574-6B9BD616F9A7}"/>
              </a:ext>
            </a:extLst>
          </p:cNvPr>
          <p:cNvSpPr txBox="1"/>
          <p:nvPr/>
        </p:nvSpPr>
        <p:spPr>
          <a:xfrm>
            <a:off x="837086" y="4627697"/>
            <a:ext cx="7536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solidFill>
                  <a:srgbClr val="7030A0"/>
                </a:solidFill>
              </a:rPr>
              <a:t>Відповідь: </a:t>
            </a:r>
            <a:r>
              <a:rPr lang="uk-UA" sz="3600" dirty="0" smtClean="0">
                <a:solidFill>
                  <a:srgbClr val="7030A0"/>
                </a:solidFill>
              </a:rPr>
              <a:t>17</a:t>
            </a:r>
            <a:r>
              <a:rPr lang="uk-UA" sz="3600" i="1" dirty="0" smtClean="0">
                <a:solidFill>
                  <a:srgbClr val="7030A0"/>
                </a:solidFill>
              </a:rPr>
              <a:t>кг</a:t>
            </a:r>
            <a:r>
              <a:rPr lang="uk-UA" sz="3600" dirty="0" smtClean="0">
                <a:solidFill>
                  <a:srgbClr val="7030A0"/>
                </a:solidFill>
              </a:rPr>
              <a:t> багажу. </a:t>
            </a:r>
            <a:endParaRPr lang="x-none" sz="3600" dirty="0">
              <a:solidFill>
                <a:srgbClr val="7030A0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5C2E65E3-EA81-3FA1-0DB7-28175F507EB6}"/>
              </a:ext>
            </a:extLst>
          </p:cNvPr>
          <p:cNvSpPr txBox="1"/>
          <p:nvPr/>
        </p:nvSpPr>
        <p:spPr>
          <a:xfrm>
            <a:off x="6878901" y="1393833"/>
            <a:ext cx="4645966" cy="138499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7030A0"/>
                </a:solidFill>
              </a:rPr>
              <a:t>Вирушивши в похід, турист узяв </a:t>
            </a:r>
            <a:r>
              <a:rPr lang="uk-UA" sz="2800" b="1" dirty="0">
                <a:solidFill>
                  <a:srgbClr val="FF0000"/>
                </a:solidFill>
              </a:rPr>
              <a:t>7 кг продуктів </a:t>
            </a:r>
            <a:r>
              <a:rPr lang="uk-UA" sz="2800" b="1" dirty="0">
                <a:solidFill>
                  <a:srgbClr val="7030A0"/>
                </a:solidFill>
              </a:rPr>
              <a:t>і </a:t>
            </a:r>
            <a:r>
              <a:rPr lang="uk-UA" sz="2800" b="1" dirty="0">
                <a:solidFill>
                  <a:srgbClr val="FF0000"/>
                </a:solidFill>
              </a:rPr>
              <a:t>10 кг </a:t>
            </a:r>
            <a:r>
              <a:rPr lang="uk-UA" sz="2800" b="1" dirty="0" smtClean="0">
                <a:solidFill>
                  <a:srgbClr val="7030A0"/>
                </a:solidFill>
              </a:rPr>
              <a:t>туристичного </a:t>
            </a:r>
            <a:r>
              <a:rPr lang="uk-UA" sz="2800" b="1" dirty="0" smtClean="0">
                <a:solidFill>
                  <a:srgbClr val="FF0000"/>
                </a:solidFill>
              </a:rPr>
              <a:t>спорядження</a:t>
            </a:r>
            <a:r>
              <a:rPr lang="uk-UA" sz="2800" b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5BE7BB70-B4B9-72FB-DAC7-B45E49019D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928531" y="3851463"/>
            <a:ext cx="381740" cy="604335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B0B65E5E-D0B0-6B3C-D1A3-D153A43AB5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2825963" y="3864555"/>
            <a:ext cx="381740" cy="604335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B9D26FF6-027D-51B3-43C2-9F4BD801B2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2416856" y="4120703"/>
            <a:ext cx="364486" cy="189154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D5B7380D-32C7-F5CE-859B-4B281115F671}"/>
              </a:ext>
            </a:extLst>
          </p:cNvPr>
          <p:cNvSpPr txBox="1"/>
          <p:nvPr/>
        </p:nvSpPr>
        <p:spPr>
          <a:xfrm>
            <a:off x="3440437" y="4010787"/>
            <a:ext cx="968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>
                <a:solidFill>
                  <a:schemeClr val="tx2">
                    <a:lumMod val="50000"/>
                  </a:schemeClr>
                </a:solidFill>
              </a:rPr>
              <a:t>(кг) </a:t>
            </a:r>
            <a:endParaRPr lang="x-none" sz="28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6AA4B98-1172-87B3-BABD-EFFFFC5BE941}"/>
              </a:ext>
            </a:extLst>
          </p:cNvPr>
          <p:cNvSpPr txBox="1"/>
          <p:nvPr/>
        </p:nvSpPr>
        <p:spPr>
          <a:xfrm>
            <a:off x="6878901" y="2893890"/>
            <a:ext cx="4645966" cy="954107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</a:rPr>
              <a:t>Скільки кілограмів багажу </a:t>
            </a:r>
            <a:r>
              <a:rPr lang="uk-UA" sz="2800" b="1" dirty="0">
                <a:solidFill>
                  <a:srgbClr val="7030A0"/>
                </a:solidFill>
              </a:rPr>
              <a:t>буде нести </a:t>
            </a:r>
            <a:r>
              <a:rPr lang="uk-UA" sz="2800" b="1" dirty="0" smtClean="0">
                <a:solidFill>
                  <a:srgbClr val="7030A0"/>
                </a:solidFill>
              </a:rPr>
              <a:t>турист? </a:t>
            </a:r>
            <a:endParaRPr lang="uk-UA" sz="2800" b="1" dirty="0">
              <a:solidFill>
                <a:srgbClr val="7030A0"/>
              </a:solidFill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E6586AB9-6DA4-47BF-B770-35CCE3E424A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8" t="34761" r="62131" b="34165"/>
          <a:stretch/>
        </p:blipFill>
        <p:spPr>
          <a:xfrm>
            <a:off x="3065997" y="1400658"/>
            <a:ext cx="843321" cy="90794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0" t="51891" r="62121" b="41888"/>
          <a:stretch/>
        </p:blipFill>
        <p:spPr>
          <a:xfrm>
            <a:off x="4309876" y="1771544"/>
            <a:ext cx="684000" cy="43200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FCA9EF44-F204-4732-BFBB-CA1D0A9149D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0" t="9037" r="68458" b="66055"/>
          <a:stretch/>
        </p:blipFill>
        <p:spPr>
          <a:xfrm>
            <a:off x="3569230" y="1777879"/>
            <a:ext cx="648502" cy="792614"/>
          </a:xfrm>
          <a:prstGeom prst="rect">
            <a:avLst/>
          </a:prstGeom>
        </p:spPr>
      </p:pic>
      <p:grpSp>
        <p:nvGrpSpPr>
          <p:cNvPr id="38" name="Группа 37"/>
          <p:cNvGrpSpPr/>
          <p:nvPr/>
        </p:nvGrpSpPr>
        <p:grpSpPr>
          <a:xfrm>
            <a:off x="4125740" y="1883349"/>
            <a:ext cx="283073" cy="226549"/>
            <a:chOff x="3751412" y="3340101"/>
            <a:chExt cx="278500" cy="231775"/>
          </a:xfrm>
        </p:grpSpPr>
        <p:sp>
          <p:nvSpPr>
            <p:cNvPr id="41" name="Овал 40"/>
            <p:cNvSpPr/>
            <p:nvPr/>
          </p:nvSpPr>
          <p:spPr>
            <a:xfrm rot="1164979">
              <a:off x="3751412" y="3340101"/>
              <a:ext cx="161925" cy="23177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олилиния 41"/>
            <p:cNvSpPr/>
            <p:nvPr/>
          </p:nvSpPr>
          <p:spPr>
            <a:xfrm>
              <a:off x="3895032" y="3348048"/>
              <a:ext cx="134880" cy="215879"/>
            </a:xfrm>
            <a:custGeom>
              <a:avLst/>
              <a:gdLst>
                <a:gd name="connsiteX0" fmla="*/ 71380 w 134880"/>
                <a:gd name="connsiteY0" fmla="*/ 0 h 215879"/>
                <a:gd name="connsiteX1" fmla="*/ 4705 w 134880"/>
                <a:gd name="connsiteY1" fmla="*/ 149225 h 215879"/>
                <a:gd name="connsiteX2" fmla="*/ 14230 w 134880"/>
                <a:gd name="connsiteY2" fmla="*/ 212725 h 215879"/>
                <a:gd name="connsiteX3" fmla="*/ 84080 w 134880"/>
                <a:gd name="connsiteY3" fmla="*/ 200025 h 215879"/>
                <a:gd name="connsiteX4" fmla="*/ 134880 w 134880"/>
                <a:gd name="connsiteY4" fmla="*/ 146050 h 215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80" h="215879">
                  <a:moveTo>
                    <a:pt x="71380" y="0"/>
                  </a:moveTo>
                  <a:cubicBezTo>
                    <a:pt x="42805" y="56885"/>
                    <a:pt x="14230" y="113771"/>
                    <a:pt x="4705" y="149225"/>
                  </a:cubicBezTo>
                  <a:cubicBezTo>
                    <a:pt x="-4820" y="184679"/>
                    <a:pt x="1001" y="204258"/>
                    <a:pt x="14230" y="212725"/>
                  </a:cubicBezTo>
                  <a:cubicBezTo>
                    <a:pt x="27459" y="221192"/>
                    <a:pt x="63972" y="211137"/>
                    <a:pt x="84080" y="200025"/>
                  </a:cubicBezTo>
                  <a:cubicBezTo>
                    <a:pt x="104188" y="188913"/>
                    <a:pt x="119534" y="167481"/>
                    <a:pt x="134880" y="14605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3" name="Прямокутник: округлені кути 73">
            <a:extLst>
              <a:ext uri="{FF2B5EF4-FFF2-40B4-BE49-F238E27FC236}">
                <a16:creationId xmlns="" xmlns:a16="http://schemas.microsoft.com/office/drawing/2014/main" id="{4DB8B1D7-6FFF-B039-A3B8-A06381701A2F}"/>
              </a:ext>
            </a:extLst>
          </p:cNvPr>
          <p:cNvSpPr/>
          <p:nvPr/>
        </p:nvSpPr>
        <p:spPr>
          <a:xfrm>
            <a:off x="808387" y="2397130"/>
            <a:ext cx="1176620" cy="58592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rgbClr val="7030A0"/>
                </a:solidFill>
              </a:rPr>
              <a:t>7 </a:t>
            </a:r>
            <a:r>
              <a:rPr lang="ru-RU" sz="3200" dirty="0" smtClean="0">
                <a:solidFill>
                  <a:srgbClr val="7030A0"/>
                </a:solidFill>
              </a:rPr>
              <a:t>кг</a:t>
            </a:r>
            <a:endParaRPr lang="uk-UA" sz="2400" dirty="0">
              <a:solidFill>
                <a:srgbClr val="7030A0"/>
              </a:solidFill>
            </a:endParaRPr>
          </a:p>
        </p:txBody>
      </p:sp>
      <p:sp>
        <p:nvSpPr>
          <p:cNvPr id="44" name="Прямокутник: округлені кути 7">
            <a:extLst>
              <a:ext uri="{FF2B5EF4-FFF2-40B4-BE49-F238E27FC236}">
                <a16:creationId xmlns="" xmlns:a16="http://schemas.microsoft.com/office/drawing/2014/main" id="{05759D26-D08B-17A9-B3B3-902CF77DC7D3}"/>
              </a:ext>
            </a:extLst>
          </p:cNvPr>
          <p:cNvSpPr/>
          <p:nvPr/>
        </p:nvSpPr>
        <p:spPr>
          <a:xfrm>
            <a:off x="2363712" y="2421490"/>
            <a:ext cx="1404569" cy="58592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rgbClr val="7030A0"/>
                </a:solidFill>
              </a:rPr>
              <a:t>10 </a:t>
            </a:r>
            <a:r>
              <a:rPr lang="ru-RU" sz="3200" dirty="0" smtClean="0">
                <a:solidFill>
                  <a:srgbClr val="7030A0"/>
                </a:solidFill>
              </a:rPr>
              <a:t>кг</a:t>
            </a:r>
            <a:endParaRPr lang="uk-UA" sz="2400" dirty="0">
              <a:solidFill>
                <a:srgbClr val="7030A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2BB5F851-AECF-C5FB-B9E7-2ED5DE87E545}"/>
              </a:ext>
            </a:extLst>
          </p:cNvPr>
          <p:cNvSpPr txBox="1"/>
          <p:nvPr/>
        </p:nvSpPr>
        <p:spPr>
          <a:xfrm>
            <a:off x="6965987" y="3932578"/>
            <a:ext cx="238007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Це задача на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53" name="Права фігурна дужка 5">
            <a:extLst>
              <a:ext uri="{FF2B5EF4-FFF2-40B4-BE49-F238E27FC236}">
                <a16:creationId xmlns="" xmlns:a16="http://schemas.microsoft.com/office/drawing/2014/main" id="{79F7F9C8-5768-ACFF-580E-D5D137355A97}"/>
              </a:ext>
            </a:extLst>
          </p:cNvPr>
          <p:cNvSpPr/>
          <p:nvPr/>
        </p:nvSpPr>
        <p:spPr>
          <a:xfrm rot="5400000">
            <a:off x="1951896" y="1616724"/>
            <a:ext cx="449800" cy="2621720"/>
          </a:xfrm>
          <a:prstGeom prst="rightBrac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4" name="Прямокутник: округлені кути 13">
            <a:extLst>
              <a:ext uri="{FF2B5EF4-FFF2-40B4-BE49-F238E27FC236}">
                <a16:creationId xmlns="" xmlns:a16="http://schemas.microsoft.com/office/drawing/2014/main" id="{4B7140D2-9A39-66A8-FEE7-F17EA1F9112F}"/>
              </a:ext>
            </a:extLst>
          </p:cNvPr>
          <p:cNvSpPr/>
          <p:nvPr/>
        </p:nvSpPr>
        <p:spPr>
          <a:xfrm>
            <a:off x="1885704" y="3152485"/>
            <a:ext cx="1062304" cy="58592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>
                <a:solidFill>
                  <a:srgbClr val="FF0000"/>
                </a:solidFill>
              </a:rPr>
              <a:t>? </a:t>
            </a:r>
            <a:r>
              <a:rPr lang="uk-UA" sz="3200" dirty="0" smtClean="0">
                <a:solidFill>
                  <a:srgbClr val="FF0000"/>
                </a:solidFill>
              </a:rPr>
              <a:t>кг</a:t>
            </a:r>
            <a:endParaRPr lang="x-none" sz="4000" dirty="0">
              <a:solidFill>
                <a:srgbClr val="FF0000"/>
              </a:solidFill>
            </a:endParaRPr>
          </a:p>
        </p:txBody>
      </p:sp>
      <p:sp>
        <p:nvSpPr>
          <p:cNvPr id="55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81124"/>
            <a:ext cx="1054100" cy="11011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113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609490" y="3864555"/>
            <a:ext cx="452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+</a:t>
            </a:r>
            <a:endParaRPr lang="uk-UA" sz="3600" dirty="0"/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2BB5F851-AECF-C5FB-B9E7-2ED5DE87E545}"/>
              </a:ext>
            </a:extLst>
          </p:cNvPr>
          <p:cNvSpPr txBox="1"/>
          <p:nvPr/>
        </p:nvSpPr>
        <p:spPr>
          <a:xfrm>
            <a:off x="6965987" y="4535304"/>
            <a:ext cx="2380075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знаходження суми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48" name="Picture 2" descr="Навчаючись святкуючи - Ourboox">
            <a:extLst>
              <a:ext uri="{FF2B5EF4-FFF2-40B4-BE49-F238E27FC236}">
                <a16:creationId xmlns="" xmlns:a16="http://schemas.microsoft.com/office/drawing/2014/main" id="{C7838F7F-B709-FE9D-C655-67A99EF0B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440" y="3922069"/>
            <a:ext cx="1780427" cy="2537425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A062FA11-BA54-EFB7-2744-F249341B28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5" r="25040"/>
          <a:stretch/>
        </p:blipFill>
        <p:spPr>
          <a:xfrm>
            <a:off x="2123925" y="3830003"/>
            <a:ext cx="325589" cy="704004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F997C961-AE59-EE93-7121-4AA4022D22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5" r="25040"/>
          <a:stretch/>
        </p:blipFill>
        <p:spPr>
          <a:xfrm>
            <a:off x="3209700" y="3831300"/>
            <a:ext cx="325589" cy="704004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144CF133-0E7F-923B-E97E-2953CC2E8E8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1245668" y="3877251"/>
            <a:ext cx="455016" cy="56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32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80" grpId="0"/>
      <p:bldP spid="43" grpId="0"/>
      <p:bldP spid="44" grpId="0"/>
      <p:bldP spid="45" grpId="0" animBg="1"/>
      <p:bldP spid="53" grpId="0" animBg="1"/>
      <p:bldP spid="54" grpId="0"/>
      <p:bldP spid="75" grpId="0"/>
      <p:bldP spid="7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0877A6B5-72B6-89A7-EFF9-E376420B10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" t="963" r="74688" b="65126"/>
          <a:stretch/>
        </p:blipFill>
        <p:spPr>
          <a:xfrm>
            <a:off x="527050" y="1440000"/>
            <a:ext cx="5940000" cy="457200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7" name="Прямоугольник 11">
            <a:extLst>
              <a:ext uri="{FF2B5EF4-FFF2-40B4-BE49-F238E27FC236}">
                <a16:creationId xmlns:a16="http://schemas.microsoft.com/office/drawing/2014/main" xmlns="" id="{7A039DD5-B75A-4134-3C89-2ED97C0983D9}"/>
              </a:ext>
            </a:extLst>
          </p:cNvPr>
          <p:cNvSpPr/>
          <p:nvPr/>
        </p:nvSpPr>
        <p:spPr>
          <a:xfrm>
            <a:off x="1473176" y="483540"/>
            <a:ext cx="9194824" cy="80097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Розв’язую задачу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6C3B2FFE-D054-2F43-5574-6B9BD616F9A7}"/>
              </a:ext>
            </a:extLst>
          </p:cNvPr>
          <p:cNvSpPr txBox="1"/>
          <p:nvPr/>
        </p:nvSpPr>
        <p:spPr>
          <a:xfrm>
            <a:off x="837086" y="4627697"/>
            <a:ext cx="7536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solidFill>
                  <a:srgbClr val="7030A0"/>
                </a:solidFill>
              </a:rPr>
              <a:t>Відповідь: 30 лісових горіхів</a:t>
            </a:r>
            <a:endParaRPr lang="x-none" sz="3600" dirty="0">
              <a:solidFill>
                <a:srgbClr val="7030A0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5C2E65E3-EA81-3FA1-0DB7-28175F507EB6}"/>
              </a:ext>
            </a:extLst>
          </p:cNvPr>
          <p:cNvSpPr txBox="1"/>
          <p:nvPr/>
        </p:nvSpPr>
        <p:spPr>
          <a:xfrm>
            <a:off x="6640286" y="1393833"/>
            <a:ext cx="4884581" cy="1815882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7030A0"/>
                </a:solidFill>
              </a:rPr>
              <a:t>Для приготування горіхових рулетів кондитер використав </a:t>
            </a:r>
            <a:r>
              <a:rPr lang="uk-UA" sz="2800" b="1" dirty="0">
                <a:solidFill>
                  <a:srgbClr val="FF0000"/>
                </a:solidFill>
              </a:rPr>
              <a:t>100 горіхів</a:t>
            </a:r>
            <a:r>
              <a:rPr lang="uk-UA" sz="2800" b="1" dirty="0">
                <a:solidFill>
                  <a:srgbClr val="7030A0"/>
                </a:solidFill>
              </a:rPr>
              <a:t>. З них – </a:t>
            </a:r>
            <a:r>
              <a:rPr lang="uk-UA" sz="2800" b="1" dirty="0">
                <a:solidFill>
                  <a:srgbClr val="FF0000"/>
                </a:solidFill>
              </a:rPr>
              <a:t>70 грецьких</a:t>
            </a:r>
            <a:r>
              <a:rPr lang="uk-UA" sz="2800" b="1" dirty="0">
                <a:solidFill>
                  <a:srgbClr val="7030A0"/>
                </a:solidFill>
              </a:rPr>
              <a:t>, а </a:t>
            </a:r>
            <a:r>
              <a:rPr lang="uk-UA" sz="2800" b="1" dirty="0">
                <a:solidFill>
                  <a:srgbClr val="FF0000"/>
                </a:solidFill>
              </a:rPr>
              <a:t>решта – лісові. </a:t>
            </a:r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5BE7BB70-B4B9-72FB-DAC7-B45E49019D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928531" y="3851463"/>
            <a:ext cx="381740" cy="604335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B9D26FF6-027D-51B3-43C2-9F4BD801B2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3132564" y="4106320"/>
            <a:ext cx="364486" cy="189154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D5B7380D-32C7-F5CE-859B-4B281115F671}"/>
              </a:ext>
            </a:extLst>
          </p:cNvPr>
          <p:cNvSpPr txBox="1"/>
          <p:nvPr/>
        </p:nvSpPr>
        <p:spPr>
          <a:xfrm>
            <a:off x="4186359" y="3999800"/>
            <a:ext cx="675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>
                <a:solidFill>
                  <a:schemeClr val="tx2">
                    <a:lumMod val="50000"/>
                  </a:schemeClr>
                </a:solidFill>
              </a:rPr>
              <a:t>(г.) </a:t>
            </a:r>
            <a:endParaRPr lang="x-none" sz="28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6AA4B98-1172-87B3-BABD-EFFFFC5BE941}"/>
              </a:ext>
            </a:extLst>
          </p:cNvPr>
          <p:cNvSpPr txBox="1"/>
          <p:nvPr/>
        </p:nvSpPr>
        <p:spPr>
          <a:xfrm>
            <a:off x="6640286" y="3318290"/>
            <a:ext cx="4645966" cy="954107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</a:rPr>
              <a:t>Скільки лісових горіхів </a:t>
            </a:r>
            <a:r>
              <a:rPr lang="uk-UA" sz="2800" b="1" dirty="0">
                <a:solidFill>
                  <a:srgbClr val="7030A0"/>
                </a:solidFill>
              </a:rPr>
              <a:t>використав кондитер?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E6586AB9-6DA4-47BF-B770-35CCE3E424A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8" t="34761" r="62131" b="34165"/>
          <a:stretch/>
        </p:blipFill>
        <p:spPr>
          <a:xfrm>
            <a:off x="3065997" y="1400658"/>
            <a:ext cx="843321" cy="90794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0" t="51891" r="62121" b="41888"/>
          <a:stretch/>
        </p:blipFill>
        <p:spPr>
          <a:xfrm>
            <a:off x="4309876" y="1771544"/>
            <a:ext cx="684000" cy="43200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FCA9EF44-F204-4732-BFBB-CA1D0A9149D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0" t="9037" r="68458" b="66055"/>
          <a:stretch/>
        </p:blipFill>
        <p:spPr>
          <a:xfrm>
            <a:off x="3569230" y="1777879"/>
            <a:ext cx="648502" cy="792614"/>
          </a:xfrm>
          <a:prstGeom prst="rect">
            <a:avLst/>
          </a:prstGeom>
        </p:spPr>
      </p:pic>
      <p:grpSp>
        <p:nvGrpSpPr>
          <p:cNvPr id="38" name="Группа 37"/>
          <p:cNvGrpSpPr/>
          <p:nvPr/>
        </p:nvGrpSpPr>
        <p:grpSpPr>
          <a:xfrm>
            <a:off x="4125740" y="1883349"/>
            <a:ext cx="283073" cy="226549"/>
            <a:chOff x="3751412" y="3340101"/>
            <a:chExt cx="278500" cy="231775"/>
          </a:xfrm>
        </p:grpSpPr>
        <p:sp>
          <p:nvSpPr>
            <p:cNvPr id="41" name="Овал 40"/>
            <p:cNvSpPr/>
            <p:nvPr/>
          </p:nvSpPr>
          <p:spPr>
            <a:xfrm rot="1164979">
              <a:off x="3751412" y="3340101"/>
              <a:ext cx="161925" cy="23177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олилиния 41"/>
            <p:cNvSpPr/>
            <p:nvPr/>
          </p:nvSpPr>
          <p:spPr>
            <a:xfrm>
              <a:off x="3895032" y="3348048"/>
              <a:ext cx="134880" cy="215879"/>
            </a:xfrm>
            <a:custGeom>
              <a:avLst/>
              <a:gdLst>
                <a:gd name="connsiteX0" fmla="*/ 71380 w 134880"/>
                <a:gd name="connsiteY0" fmla="*/ 0 h 215879"/>
                <a:gd name="connsiteX1" fmla="*/ 4705 w 134880"/>
                <a:gd name="connsiteY1" fmla="*/ 149225 h 215879"/>
                <a:gd name="connsiteX2" fmla="*/ 14230 w 134880"/>
                <a:gd name="connsiteY2" fmla="*/ 212725 h 215879"/>
                <a:gd name="connsiteX3" fmla="*/ 84080 w 134880"/>
                <a:gd name="connsiteY3" fmla="*/ 200025 h 215879"/>
                <a:gd name="connsiteX4" fmla="*/ 134880 w 134880"/>
                <a:gd name="connsiteY4" fmla="*/ 146050 h 215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80" h="215879">
                  <a:moveTo>
                    <a:pt x="71380" y="0"/>
                  </a:moveTo>
                  <a:cubicBezTo>
                    <a:pt x="42805" y="56885"/>
                    <a:pt x="14230" y="113771"/>
                    <a:pt x="4705" y="149225"/>
                  </a:cubicBezTo>
                  <a:cubicBezTo>
                    <a:pt x="-4820" y="184679"/>
                    <a:pt x="1001" y="204258"/>
                    <a:pt x="14230" y="212725"/>
                  </a:cubicBezTo>
                  <a:cubicBezTo>
                    <a:pt x="27459" y="221192"/>
                    <a:pt x="63972" y="211137"/>
                    <a:pt x="84080" y="200025"/>
                  </a:cubicBezTo>
                  <a:cubicBezTo>
                    <a:pt x="104188" y="188913"/>
                    <a:pt x="119534" y="167481"/>
                    <a:pt x="134880" y="14605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3" name="Прямокутник: округлені кути 73">
            <a:extLst>
              <a:ext uri="{FF2B5EF4-FFF2-40B4-BE49-F238E27FC236}">
                <a16:creationId xmlns="" xmlns:a16="http://schemas.microsoft.com/office/drawing/2014/main" id="{4DB8B1D7-6FFF-B039-A3B8-A06381701A2F}"/>
              </a:ext>
            </a:extLst>
          </p:cNvPr>
          <p:cNvSpPr/>
          <p:nvPr/>
        </p:nvSpPr>
        <p:spPr>
          <a:xfrm>
            <a:off x="808387" y="2397130"/>
            <a:ext cx="1176620" cy="58592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rgbClr val="7030A0"/>
                </a:solidFill>
              </a:rPr>
              <a:t>70 </a:t>
            </a:r>
            <a:r>
              <a:rPr lang="ru-RU" sz="3200" dirty="0" smtClean="0">
                <a:solidFill>
                  <a:srgbClr val="7030A0"/>
                </a:solidFill>
              </a:rPr>
              <a:t>г.</a:t>
            </a:r>
            <a:endParaRPr lang="uk-UA" sz="2400" dirty="0">
              <a:solidFill>
                <a:srgbClr val="7030A0"/>
              </a:solidFill>
            </a:endParaRPr>
          </a:p>
        </p:txBody>
      </p:sp>
      <p:sp>
        <p:nvSpPr>
          <p:cNvPr id="44" name="Прямокутник: округлені кути 7">
            <a:extLst>
              <a:ext uri="{FF2B5EF4-FFF2-40B4-BE49-F238E27FC236}">
                <a16:creationId xmlns="" xmlns:a16="http://schemas.microsoft.com/office/drawing/2014/main" id="{05759D26-D08B-17A9-B3B3-902CF77DC7D3}"/>
              </a:ext>
            </a:extLst>
          </p:cNvPr>
          <p:cNvSpPr/>
          <p:nvPr/>
        </p:nvSpPr>
        <p:spPr>
          <a:xfrm>
            <a:off x="1666694" y="3165873"/>
            <a:ext cx="1404569" cy="58592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rgbClr val="7030A0"/>
                </a:solidFill>
              </a:rPr>
              <a:t>100 </a:t>
            </a:r>
            <a:r>
              <a:rPr lang="ru-RU" sz="3200" dirty="0" smtClean="0">
                <a:solidFill>
                  <a:srgbClr val="7030A0"/>
                </a:solidFill>
              </a:rPr>
              <a:t>г</a:t>
            </a:r>
            <a:endParaRPr lang="uk-UA" sz="2400" dirty="0">
              <a:solidFill>
                <a:srgbClr val="7030A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2BB5F851-AECF-C5FB-B9E7-2ED5DE87E545}"/>
              </a:ext>
            </a:extLst>
          </p:cNvPr>
          <p:cNvSpPr txBox="1"/>
          <p:nvPr/>
        </p:nvSpPr>
        <p:spPr>
          <a:xfrm>
            <a:off x="6965985" y="4547084"/>
            <a:ext cx="238007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Це задача на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53" name="Права фігурна дужка 5">
            <a:extLst>
              <a:ext uri="{FF2B5EF4-FFF2-40B4-BE49-F238E27FC236}">
                <a16:creationId xmlns="" xmlns:a16="http://schemas.microsoft.com/office/drawing/2014/main" id="{79F7F9C8-5768-ACFF-580E-D5D137355A97}"/>
              </a:ext>
            </a:extLst>
          </p:cNvPr>
          <p:cNvSpPr/>
          <p:nvPr/>
        </p:nvSpPr>
        <p:spPr>
          <a:xfrm rot="5400000">
            <a:off x="1951896" y="1616724"/>
            <a:ext cx="449800" cy="2621720"/>
          </a:xfrm>
          <a:prstGeom prst="rightBrac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4" name="Прямокутник: округлені кути 13">
            <a:extLst>
              <a:ext uri="{FF2B5EF4-FFF2-40B4-BE49-F238E27FC236}">
                <a16:creationId xmlns="" xmlns:a16="http://schemas.microsoft.com/office/drawing/2014/main" id="{4B7140D2-9A39-66A8-FEE7-F17EA1F9112F}"/>
              </a:ext>
            </a:extLst>
          </p:cNvPr>
          <p:cNvSpPr/>
          <p:nvPr/>
        </p:nvSpPr>
        <p:spPr>
          <a:xfrm>
            <a:off x="2724837" y="2397130"/>
            <a:ext cx="814679" cy="58592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>
                <a:solidFill>
                  <a:srgbClr val="FF0000"/>
                </a:solidFill>
              </a:rPr>
              <a:t>? </a:t>
            </a:r>
            <a:r>
              <a:rPr lang="uk-UA" sz="3200" dirty="0" smtClean="0">
                <a:solidFill>
                  <a:srgbClr val="FF0000"/>
                </a:solidFill>
              </a:rPr>
              <a:t>г</a:t>
            </a:r>
            <a:endParaRPr lang="x-none" sz="4000" dirty="0">
              <a:solidFill>
                <a:srgbClr val="FF0000"/>
              </a:solidFill>
            </a:endParaRPr>
          </a:p>
        </p:txBody>
      </p:sp>
      <p:sp>
        <p:nvSpPr>
          <p:cNvPr id="55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81124"/>
            <a:ext cx="1054100" cy="11011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113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2BB5F851-AECF-C5FB-B9E7-2ED5DE87E545}"/>
              </a:ext>
            </a:extLst>
          </p:cNvPr>
          <p:cNvSpPr txBox="1"/>
          <p:nvPr/>
        </p:nvSpPr>
        <p:spPr>
          <a:xfrm>
            <a:off x="6965986" y="5104447"/>
            <a:ext cx="2380075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знаходження доданка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A062FA11-BA54-EFB7-2744-F249341B28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5" r="25040"/>
          <a:stretch/>
        </p:blipFill>
        <p:spPr>
          <a:xfrm>
            <a:off x="2488974" y="3809079"/>
            <a:ext cx="325589" cy="704004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144CF133-0E7F-923B-E97E-2953CC2E8E8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1245668" y="3877251"/>
            <a:ext cx="455016" cy="56766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144CF133-0E7F-923B-E97E-2953CC2E8E8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1625576" y="3877251"/>
            <a:ext cx="455016" cy="56766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144CF133-0E7F-923B-E97E-2953CC2E8E8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727349" y="3872762"/>
            <a:ext cx="455016" cy="56766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144CF133-0E7F-923B-E97E-2953CC2E8E8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854860" y="3888137"/>
            <a:ext cx="455016" cy="56766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2F509D81-3D1D-CB78-27C3-96FE66AB2D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3569230" y="3836129"/>
            <a:ext cx="424330" cy="68689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43360717-9926-D38D-8EB9-698BCB8D8F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4990"/>
          <a:stretch/>
        </p:blipFill>
        <p:spPr>
          <a:xfrm>
            <a:off x="2050447" y="4188844"/>
            <a:ext cx="364486" cy="11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0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80" grpId="0"/>
      <p:bldP spid="43" grpId="0"/>
      <p:bldP spid="44" grpId="0"/>
      <p:bldP spid="45" grpId="0" animBg="1"/>
      <p:bldP spid="53" grpId="0" animBg="1"/>
      <p:bldP spid="54" grpId="0"/>
      <p:bldP spid="7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1 клас\2 Матем\1 УРОКИ Листопад\7 Арифметичні дії в межах 100\№118 Обчислення на основі нумерації\2024-04-21_1613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369" y="1416347"/>
            <a:ext cx="7275082" cy="4706032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1885889" y="520435"/>
            <a:ext cx="8672063" cy="68787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66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84" y="2185884"/>
            <a:ext cx="1516593" cy="335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12BB6A25-E484-0A3A-55BA-66A8AFC38A94}"/>
              </a:ext>
            </a:extLst>
          </p:cNvPr>
          <p:cNvSpPr/>
          <p:nvPr/>
        </p:nvSpPr>
        <p:spPr>
          <a:xfrm>
            <a:off x="-12386" y="5900056"/>
            <a:ext cx="1536385" cy="95794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Сторінка</a:t>
            </a:r>
            <a:endParaRPr lang="uk-UA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60 №13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54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2789254" y="3702431"/>
            <a:ext cx="1865746" cy="1364097"/>
          </a:xfrm>
          <a:prstGeom prst="ellipse">
            <a:avLst/>
          </a:prstGeom>
          <a:ln w="57150">
            <a:solidFill>
              <a:srgbClr val="FF33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7" name="Прямоугольник 11">
            <a:extLst>
              <a:ext uri="{FF2B5EF4-FFF2-40B4-BE49-F238E27FC236}">
                <a16:creationId xmlns="" xmlns:a16="http://schemas.microsoft.com/office/drawing/2014/main" id="{7A039DD5-B75A-4134-3C89-2ED97C0983D9}"/>
              </a:ext>
            </a:extLst>
          </p:cNvPr>
          <p:cNvSpPr/>
          <p:nvPr/>
        </p:nvSpPr>
        <p:spPr>
          <a:xfrm>
            <a:off x="2059010" y="461768"/>
            <a:ext cx="8732066" cy="68123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Міркую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8" name="Скругленная прямоугольная выноска 13">
            <a:extLst>
              <a:ext uri="{FF2B5EF4-FFF2-40B4-BE49-F238E27FC236}">
                <a16:creationId xmlns="" xmlns:a16="http://schemas.microsoft.com/office/drawing/2014/main" id="{9CB8D90F-6FE4-A897-4878-736C7A4B905C}"/>
              </a:ext>
            </a:extLst>
          </p:cNvPr>
          <p:cNvSpPr/>
          <p:nvPr/>
        </p:nvSpPr>
        <p:spPr>
          <a:xfrm>
            <a:off x="2158719" y="1616080"/>
            <a:ext cx="5221135" cy="180054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На візку дозволено перевозити багаж, масою не більше 100 кг. Чи дотримано цього правила? Обведи правильну відповідь.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19" name="Picture 2" descr="Картинки по запросу &quot;клипарт лампочка&quot;">
            <a:extLst>
              <a:ext uri="{FF2B5EF4-FFF2-40B4-BE49-F238E27FC236}">
                <a16:creationId xmlns="" xmlns:a16="http://schemas.microsoft.com/office/drawing/2014/main" id="{CA2658B9-1949-96C6-CCF3-56C5E6442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6150" y="1318377"/>
            <a:ext cx="1742860" cy="218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un, hombre, empujar, carro de equipaje, blanco, plano de fon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236" y="2024777"/>
            <a:ext cx="4162714" cy="4563676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128000" y="3438397"/>
            <a:ext cx="1228436" cy="8682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TextBox 2"/>
          <p:cNvSpPr txBox="1"/>
          <p:nvPr/>
        </p:nvSpPr>
        <p:spPr>
          <a:xfrm>
            <a:off x="8220362" y="3583232"/>
            <a:ext cx="1043709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dirty="0" smtClean="0"/>
              <a:t>8 кг</a:t>
            </a:r>
            <a:endParaRPr lang="uk-UA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8220362" y="4442692"/>
            <a:ext cx="1043709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dirty="0" smtClean="0"/>
              <a:t>20 кг</a:t>
            </a:r>
            <a:endParaRPr lang="uk-UA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8220362" y="5302152"/>
            <a:ext cx="1043709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dirty="0"/>
              <a:t>4</a:t>
            </a:r>
            <a:r>
              <a:rPr lang="uk-UA" sz="3200" dirty="0" smtClean="0"/>
              <a:t>0 кг</a:t>
            </a:r>
            <a:endParaRPr lang="uk-UA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576945" y="3798783"/>
            <a:ext cx="35585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solidFill>
                  <a:srgbClr val="002060"/>
                </a:solidFill>
              </a:rPr>
              <a:t>Так    Ні</a:t>
            </a:r>
            <a:endParaRPr lang="uk-UA" sz="6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34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hlinkClick r:id="rId2"/>
            <a:extLst>
              <a:ext uri="{FF2B5EF4-FFF2-40B4-BE49-F238E27FC236}">
                <a16:creationId xmlns="" xmlns:a16="http://schemas.microsoft.com/office/drawing/2014/main" id="{AE1BDFF9-2805-3F10-36E3-965C7681E7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97" t="13192" r="17996" b="19677"/>
          <a:stretch/>
        </p:blipFill>
        <p:spPr>
          <a:xfrm>
            <a:off x="131133" y="2201620"/>
            <a:ext cx="4265586" cy="4587906"/>
          </a:xfrm>
          <a:prstGeom prst="rect">
            <a:avLst/>
          </a:prstGeom>
        </p:spPr>
      </p:pic>
      <p:pic>
        <p:nvPicPr>
          <p:cNvPr id="6" name="Picture 2" descr="Дети с помощью планшета с иконками образования Бесплатные вектор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21" y="2515995"/>
            <a:ext cx="4530953" cy="395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/>
          <p:cNvSpPr/>
          <p:nvPr/>
        </p:nvSpPr>
        <p:spPr>
          <a:xfrm>
            <a:off x="1667223" y="439107"/>
            <a:ext cx="8811364" cy="90062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uk-UA" sz="4000" b="1">
                <a:solidFill>
                  <a:schemeClr val="bg1"/>
                </a:solidFill>
              </a:rPr>
              <a:t>Online </a:t>
            </a:r>
            <a:r>
              <a:rPr lang="uk-UA" altLang="uk-UA" sz="4000" b="1" smtClean="0">
                <a:solidFill>
                  <a:schemeClr val="bg1"/>
                </a:solidFill>
              </a:rPr>
              <a:t>завдання</a:t>
            </a:r>
            <a:endParaRPr lang="en-US" altLang="uk-UA" sz="40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A0166A2E-11B6-9924-13BC-3EA377A2E6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0"/>
          <a:stretch/>
        </p:blipFill>
        <p:spPr>
          <a:xfrm>
            <a:off x="9275490" y="1870364"/>
            <a:ext cx="2598052" cy="4538966"/>
          </a:xfrm>
          <a:prstGeom prst="rect">
            <a:avLst/>
          </a:prstGeom>
        </p:spPr>
      </p:pic>
      <p:sp>
        <p:nvSpPr>
          <p:cNvPr id="13" name="Бульбашка прямої мови: прямокутна з округленими кутами 14">
            <a:extLst>
              <a:ext uri="{FF2B5EF4-FFF2-40B4-BE49-F238E27FC236}">
                <a16:creationId xmlns="" xmlns:a16="http://schemas.microsoft.com/office/drawing/2014/main" id="{40C535D8-E54A-66BB-B01B-D0A4914AA87E}"/>
              </a:ext>
            </a:extLst>
          </p:cNvPr>
          <p:cNvSpPr/>
          <p:nvPr/>
        </p:nvSpPr>
        <p:spPr>
          <a:xfrm>
            <a:off x="4972096" y="1339730"/>
            <a:ext cx="3912001" cy="1061268"/>
          </a:xfrm>
          <a:prstGeom prst="wedgeRoundRectCallout">
            <a:avLst>
              <a:gd name="adj1" fmla="val -7355"/>
              <a:gd name="adj2" fmla="val 74448"/>
              <a:gd name="adj3" fmla="val 16667"/>
            </a:avLst>
          </a:prstGeom>
          <a:solidFill>
            <a:srgbClr val="78B64E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Відскануй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-код або натисни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жовтий круг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73540" y="2201620"/>
            <a:ext cx="1210095" cy="120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6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Дети с помощью планшета с иконками образования Бесплатные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21" y="2515995"/>
            <a:ext cx="4530953" cy="395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/>
          <p:cNvSpPr/>
          <p:nvPr/>
        </p:nvSpPr>
        <p:spPr>
          <a:xfrm>
            <a:off x="1835946" y="424084"/>
            <a:ext cx="8811364" cy="80600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uk-UA" sz="4000" b="1">
                <a:solidFill>
                  <a:schemeClr val="bg1"/>
                </a:solidFill>
              </a:rPr>
              <a:t>Online </a:t>
            </a:r>
            <a:r>
              <a:rPr lang="uk-UA" altLang="uk-UA" sz="4000" b="1" smtClean="0">
                <a:solidFill>
                  <a:schemeClr val="bg1"/>
                </a:solidFill>
              </a:rPr>
              <a:t>завдання</a:t>
            </a:r>
            <a:endParaRPr lang="en-US" altLang="uk-UA" sz="40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A0166A2E-11B6-9924-13BC-3EA377A2E6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0"/>
          <a:stretch/>
        </p:blipFill>
        <p:spPr>
          <a:xfrm>
            <a:off x="9415902" y="1870364"/>
            <a:ext cx="2598052" cy="4538966"/>
          </a:xfrm>
          <a:prstGeom prst="rect">
            <a:avLst/>
          </a:prstGeom>
        </p:spPr>
      </p:pic>
      <p:pic>
        <p:nvPicPr>
          <p:cNvPr id="10" name="Рисунок 9">
            <a:hlinkClick r:id="rId5"/>
            <a:extLst>
              <a:ext uri="{FF2B5EF4-FFF2-40B4-BE49-F238E27FC236}">
                <a16:creationId xmlns="" xmlns:a16="http://schemas.microsoft.com/office/drawing/2014/main" id="{AE1BDFF9-2805-3F10-36E3-965C7681E7D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97" t="13192" r="17996" b="19677"/>
          <a:stretch/>
        </p:blipFill>
        <p:spPr>
          <a:xfrm>
            <a:off x="131133" y="2201620"/>
            <a:ext cx="4265586" cy="4587906"/>
          </a:xfrm>
          <a:prstGeom prst="rect">
            <a:avLst/>
          </a:prstGeom>
        </p:spPr>
      </p:pic>
      <p:sp>
        <p:nvSpPr>
          <p:cNvPr id="13" name="Бульбашка прямої мови: прямокутна з округленими кутами 14">
            <a:extLst>
              <a:ext uri="{FF2B5EF4-FFF2-40B4-BE49-F238E27FC236}">
                <a16:creationId xmlns="" xmlns:a16="http://schemas.microsoft.com/office/drawing/2014/main" id="{40C535D8-E54A-66BB-B01B-D0A4914AA87E}"/>
              </a:ext>
            </a:extLst>
          </p:cNvPr>
          <p:cNvSpPr/>
          <p:nvPr/>
        </p:nvSpPr>
        <p:spPr>
          <a:xfrm>
            <a:off x="4972096" y="1339730"/>
            <a:ext cx="3912001" cy="1061268"/>
          </a:xfrm>
          <a:prstGeom prst="wedgeRoundRectCallout">
            <a:avLst>
              <a:gd name="adj1" fmla="val -7355"/>
              <a:gd name="adj2" fmla="val 74448"/>
              <a:gd name="adj3" fmla="val 16667"/>
            </a:avLst>
          </a:prstGeom>
          <a:solidFill>
            <a:srgbClr val="78B64E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Відскануй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-код або натисни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жовтий круг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https://wordwall.net/resourceajax/qr?shareLocation=4&amp;activityId=7066388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920" y="2201620"/>
            <a:ext cx="1252780" cy="125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9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89966" y="1456402"/>
            <a:ext cx="4160586" cy="4808047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469572" y="494530"/>
            <a:ext cx="9257376" cy="96187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Рефлексія. Вправа «Панда-дослідник» 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592">
                        <a14:foregroundMark x1="30986" y1="86732" x2="30986" y2="86732"/>
                        <a14:foregroundMark x1="66549" y1="24816" x2="66549" y2="24816"/>
                        <a14:foregroundMark x1="44014" y1="25307" x2="44014" y2="25307"/>
                        <a14:foregroundMark x1="50704" y1="33907" x2="50704" y2="33907"/>
                        <a14:foregroundMark x1="56338" y1="35872" x2="56338" y2="35872"/>
                        <a14:foregroundMark x1="60915" y1="13022" x2="60915" y2="13022"/>
                        <a14:foregroundMark x1="45423" y1="23096" x2="45423" y2="23096"/>
                        <a14:foregroundMark x1="43662" y1="30713" x2="43662" y2="30713"/>
                        <a14:foregroundMark x1="56690" y1="40295" x2="56690" y2="40295"/>
                        <a14:foregroundMark x1="68662" y1="29730" x2="68662" y2="29730"/>
                        <a14:foregroundMark x1="76056" y1="34644" x2="76056" y2="34644"/>
                        <a14:foregroundMark x1="43310" y1="76167" x2="43310" y2="76167"/>
                        <a14:foregroundMark x1="35563" y1="30958" x2="35563" y2="30958"/>
                        <a14:foregroundMark x1="58099" y1="31695" x2="58099" y2="31695"/>
                        <a14:foregroundMark x1="34155" y1="25061" x2="34155" y2="25061"/>
                        <a14:foregroundMark x1="54930" y1="21376" x2="54930" y2="21376"/>
                        <a14:foregroundMark x1="62676" y1="36118" x2="62676" y2="36118"/>
                        <a14:foregroundMark x1="45070" y1="36855" x2="45070" y2="36855"/>
                        <a14:foregroundMark x1="45775" y1="74693" x2="45775" y2="74693"/>
                        <a14:foregroundMark x1="42606" y1="65848" x2="42606" y2="65848"/>
                        <a14:foregroundMark x1="77113" y1="30958" x2="77113" y2="30958"/>
                        <a14:foregroundMark x1="77465" y1="21622" x2="77465" y2="21622"/>
                        <a14:foregroundMark x1="61268" y1="18182" x2="61268" y2="18182"/>
                        <a14:foregroundMark x1="34155" y1="24079" x2="34155" y2="24079"/>
                        <a14:foregroundMark x1="32746" y1="34152" x2="32746" y2="34152"/>
                        <a14:foregroundMark x1="45070" y1="40049" x2="45070" y2="40049"/>
                        <a14:foregroundMark x1="36268" y1="38084" x2="36268" y2="38084"/>
                        <a14:foregroundMark x1="29930" y1="27518" x2="29930" y2="27518"/>
                        <a14:foregroundMark x1="40845" y1="6634" x2="40845" y2="6634"/>
                        <a14:foregroundMark x1="35563" y1="69287" x2="35563" y2="69287"/>
                        <a14:foregroundMark x1="38028" y1="21130" x2="38028" y2="21130"/>
                        <a14:foregroundMark x1="53873" y1="79115" x2="53873" y2="79115"/>
                        <a14:foregroundMark x1="54577" y1="70270" x2="54577" y2="70270"/>
                        <a14:foregroundMark x1="32746" y1="65111" x2="32746" y2="65111"/>
                        <a14:foregroundMark x1="29930" y1="71253" x2="29930" y2="71253"/>
                        <a14:foregroundMark x1="36972" y1="59459" x2="36972" y2="59459"/>
                        <a14:foregroundMark x1="47887" y1="81572" x2="47887" y2="81572"/>
                        <a14:foregroundMark x1="34859" y1="75921" x2="34859" y2="75921"/>
                        <a14:foregroundMark x1="76056" y1="40541" x2="76056" y2="40541"/>
                        <a14:foregroundMark x1="70423" y1="62408" x2="70423" y2="62408"/>
                        <a14:foregroundMark x1="26761" y1="28010" x2="26761" y2="28010"/>
                        <a14:foregroundMark x1="25352" y1="29238" x2="25352" y2="29238"/>
                        <a14:foregroundMark x1="26761" y1="35872" x2="26761" y2="35872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4526" y="1774111"/>
            <a:ext cx="2911612" cy="4172627"/>
          </a:xfrm>
          <a:prstGeom prst="rect">
            <a:avLst/>
          </a:prstGeom>
        </p:spPr>
      </p:pic>
      <p:pic>
        <p:nvPicPr>
          <p:cNvPr id="24" name="Picture 2" descr="Создать мем &quot;фон свиток, свиток клипарт, свиток бумаги&quot; - Картинки -  Meme-arsenal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568952" y="1174988"/>
            <a:ext cx="2446243" cy="327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Создать мем &quot;фон свиток, свиток клипарт, свиток бумаги&quot; - Картинки -  Meme-arsenal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038293" y="1174988"/>
            <a:ext cx="2446243" cy="327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Создать мем &quot;фон свиток, свиток клипарт, свиток бумаги&quot; - Картинки -  Meme-arsenal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568952" y="3756823"/>
            <a:ext cx="2446243" cy="327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Создать мем &quot;фон свиток, свиток клипарт, свиток бумаги&quot; - Картинки -  Meme-arsenal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038293" y="3756823"/>
            <a:ext cx="2446243" cy="327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9AA5B367-759C-4656-8406-C6FEB2C4ADA9}"/>
              </a:ext>
            </a:extLst>
          </p:cNvPr>
          <p:cNvSpPr txBox="1"/>
          <p:nvPr/>
        </p:nvSpPr>
        <p:spPr>
          <a:xfrm>
            <a:off x="5296094" y="2121725"/>
            <a:ext cx="29542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i="1" dirty="0"/>
              <a:t>Про що ви дізналися на уроці?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9AA5B367-759C-4656-8406-C6FEB2C4ADA9}"/>
              </a:ext>
            </a:extLst>
          </p:cNvPr>
          <p:cNvSpPr txBox="1"/>
          <p:nvPr/>
        </p:nvSpPr>
        <p:spPr>
          <a:xfrm>
            <a:off x="8784272" y="2240991"/>
            <a:ext cx="29542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i="1" dirty="0"/>
              <a:t>Що навчилися робити?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9AA5B367-759C-4656-8406-C6FEB2C4ADA9}"/>
              </a:ext>
            </a:extLst>
          </p:cNvPr>
          <p:cNvSpPr txBox="1"/>
          <p:nvPr/>
        </p:nvSpPr>
        <p:spPr>
          <a:xfrm>
            <a:off x="5296094" y="4687235"/>
            <a:ext cx="29542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i="1" dirty="0"/>
              <a:t>Що сподобалося на уроці найбільше?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9AA5B367-759C-4656-8406-C6FEB2C4ADA9}"/>
              </a:ext>
            </a:extLst>
          </p:cNvPr>
          <p:cNvSpPr txBox="1"/>
          <p:nvPr/>
        </p:nvSpPr>
        <p:spPr>
          <a:xfrm>
            <a:off x="8784272" y="4902678"/>
            <a:ext cx="29542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i="1" dirty="0"/>
              <a:t>Що ви знаєте про число </a:t>
            </a:r>
            <a:r>
              <a:rPr lang="en-US" sz="2800" i="1" dirty="0"/>
              <a:t>99</a:t>
            </a:r>
            <a:r>
              <a:rPr lang="uk-UA" sz="2800" i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0802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Изображения Пальцы | Бесплатные векторы, стоковые фото и PS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2840" b="50735"/>
          <a:stretch/>
        </p:blipFill>
        <p:spPr bwMode="auto">
          <a:xfrm>
            <a:off x="5188165" y="2690693"/>
            <a:ext cx="2016079" cy="365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Смайлик тишина вектор | Роялти-фри, бесплатные векторные Смайлик тишина  картинки на Depositphotos®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588" y="1402577"/>
            <a:ext cx="1173825" cy="127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4" descr="Мышление успешного человек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236" y="4204202"/>
            <a:ext cx="1676974" cy="180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488450" y="4667684"/>
            <a:ext cx="201585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руки, ноги не рухаються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30694" y="2768996"/>
            <a:ext cx="201585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очі дивляться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27767" y="1430889"/>
            <a:ext cx="1502917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ротик мовчить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540140" y="2698868"/>
            <a:ext cx="216825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вуха слухають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411517" y="4902244"/>
            <a:ext cx="233362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голова працює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32" name="Picture 2" descr="Изображения Пальцы | Бесплатные векторы, стоковые фото и PS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42" r="38991" b="48601"/>
          <a:stretch/>
        </p:blipFill>
        <p:spPr bwMode="auto">
          <a:xfrm>
            <a:off x="5052313" y="2668322"/>
            <a:ext cx="2150175" cy="380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Изображения Пальцы | Бесплатные векторы, стоковые фото и PS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993" b="49331"/>
          <a:stretch/>
        </p:blipFill>
        <p:spPr bwMode="auto">
          <a:xfrm>
            <a:off x="5188165" y="2690693"/>
            <a:ext cx="2178947" cy="367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Изображения Пальцы | Бесплатные векторы, стоковые фото и PS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29" r="73111"/>
          <a:stretch/>
        </p:blipFill>
        <p:spPr bwMode="auto">
          <a:xfrm rot="21251872">
            <a:off x="5306103" y="2634302"/>
            <a:ext cx="1921062" cy="356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Изображения Пальцы | Бесплатные векторы, стоковые фото и PS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477" t="51522" r="38704"/>
          <a:stretch/>
        </p:blipFill>
        <p:spPr bwMode="auto">
          <a:xfrm rot="21366857">
            <a:off x="4945508" y="2689596"/>
            <a:ext cx="2214478" cy="359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Изображения Пальцы | Бесплатные векторы, стоковые фото и PS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109" t="51309"/>
          <a:stretch/>
        </p:blipFill>
        <p:spPr bwMode="auto">
          <a:xfrm rot="21414999">
            <a:off x="5091511" y="2637401"/>
            <a:ext cx="2630518" cy="366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21807" y="1466248"/>
            <a:ext cx="904807" cy="1144436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38" name="Picture 8" descr="Мультяшные глаза - картинка №14268 | Printonic.ru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83"/>
          <a:stretch/>
        </p:blipFill>
        <p:spPr bwMode="auto">
          <a:xfrm>
            <a:off x="2533850" y="1865204"/>
            <a:ext cx="1297428" cy="75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4994845" y="5520905"/>
            <a:ext cx="2790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Дай мені 5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" name="Picture 22" descr="Jenny (jennybautista766) - Perfil | Pinteres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019" y="3671339"/>
            <a:ext cx="1681939" cy="168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0" descr="Posturas de yoga para niños - Todo Sobre YogaTodo Sobre Yog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813" y="4025124"/>
            <a:ext cx="2414004" cy="160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Прямоугольник 41"/>
          <p:cNvSpPr/>
          <p:nvPr/>
        </p:nvSpPr>
        <p:spPr>
          <a:xfrm>
            <a:off x="1175656" y="427670"/>
            <a:ext cx="9710057" cy="75887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Організація класу. Правила уроку «Дай мені 5» </a:t>
            </a:r>
          </a:p>
        </p:txBody>
      </p:sp>
    </p:spTree>
    <p:extLst>
      <p:ext uri="{BB962C8B-B14F-4D97-AF65-F5344CB8AC3E}">
        <p14:creationId xmlns:p14="http://schemas.microsoft.com/office/powerpoint/2010/main" val="263573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9" grpId="0" animBg="1"/>
      <p:bldP spid="30" grpId="0" animBg="1"/>
      <p:bldP spid="31" grpId="0" animBg="1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смайлик, веселый смайлик, улыбка - download free render Smilies on Artage.i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045" y="1329510"/>
            <a:ext cx="1276814" cy="168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✋ Эмодзи Поднятая рука на Facebook 4.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54" y="1893950"/>
            <a:ext cx="2051724" cy="205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✋ Эмодзи Поднятая рука на Facebook 4.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41050" y="1976922"/>
            <a:ext cx="1968752" cy="19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888459" y="3242050"/>
            <a:ext cx="87036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93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824730" y="456501"/>
            <a:ext cx="8732066" cy="86066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Десятковий </a:t>
            </a:r>
            <a:r>
              <a:rPr lang="uk-UA" sz="4000" b="1" dirty="0">
                <a:solidFill>
                  <a:schemeClr val="bg1"/>
                </a:solidFill>
              </a:rPr>
              <a:t>склад чисел</a:t>
            </a:r>
          </a:p>
        </p:txBody>
      </p:sp>
      <p:sp>
        <p:nvSpPr>
          <p:cNvPr id="16" name="Овал 15"/>
          <p:cNvSpPr/>
          <p:nvPr/>
        </p:nvSpPr>
        <p:spPr>
          <a:xfrm>
            <a:off x="312005" y="2378736"/>
            <a:ext cx="1289097" cy="1276388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дес.</a:t>
            </a:r>
          </a:p>
        </p:txBody>
      </p:sp>
      <p:sp>
        <p:nvSpPr>
          <p:cNvPr id="17" name="Овал 16"/>
          <p:cNvSpPr/>
          <p:nvPr/>
        </p:nvSpPr>
        <p:spPr>
          <a:xfrm>
            <a:off x="2711388" y="2295349"/>
            <a:ext cx="1284314" cy="1292352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од.</a:t>
            </a:r>
          </a:p>
        </p:txBody>
      </p:sp>
      <p:pic>
        <p:nvPicPr>
          <p:cNvPr id="18" name="Picture 4" descr="✋ Эмодзи Поднятая рука на Facebook 4.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646" y="1893950"/>
            <a:ext cx="2051724" cy="205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✋ Эмодзи Поднятая рука на Facebook 4.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15642" y="1976922"/>
            <a:ext cx="1968752" cy="19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823069" y="3189876"/>
            <a:ext cx="87036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68</a:t>
            </a:r>
            <a:endParaRPr lang="ru-RU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4286597" y="2378736"/>
            <a:ext cx="1289097" cy="1276388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дес.</a:t>
            </a:r>
          </a:p>
        </p:txBody>
      </p:sp>
      <p:sp>
        <p:nvSpPr>
          <p:cNvPr id="22" name="Овал 21"/>
          <p:cNvSpPr/>
          <p:nvPr/>
        </p:nvSpPr>
        <p:spPr>
          <a:xfrm>
            <a:off x="6685980" y="2295349"/>
            <a:ext cx="1284314" cy="1292352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од.</a:t>
            </a:r>
          </a:p>
        </p:txBody>
      </p:sp>
      <p:pic>
        <p:nvPicPr>
          <p:cNvPr id="23" name="Picture 4" descr="✋ Эмодзи Поднятая рука на Facebook 4.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641" y="1893950"/>
            <a:ext cx="2051724" cy="205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✋ Эмодзи Поднятая рука на Facebook 4.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05637" y="1976922"/>
            <a:ext cx="1968752" cy="19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9586370" y="3122872"/>
            <a:ext cx="82037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</a:t>
            </a:r>
          </a:p>
        </p:txBody>
      </p:sp>
      <p:sp>
        <p:nvSpPr>
          <p:cNvPr id="26" name="Овал 25"/>
          <p:cNvSpPr/>
          <p:nvPr/>
        </p:nvSpPr>
        <p:spPr>
          <a:xfrm>
            <a:off x="8176592" y="2378736"/>
            <a:ext cx="1289097" cy="1276388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дес.</a:t>
            </a:r>
          </a:p>
        </p:txBody>
      </p:sp>
      <p:sp>
        <p:nvSpPr>
          <p:cNvPr id="27" name="Овал 26"/>
          <p:cNvSpPr/>
          <p:nvPr/>
        </p:nvSpPr>
        <p:spPr>
          <a:xfrm>
            <a:off x="10575975" y="2295349"/>
            <a:ext cx="1284314" cy="1292352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од.</a:t>
            </a:r>
          </a:p>
        </p:txBody>
      </p:sp>
      <p:pic>
        <p:nvPicPr>
          <p:cNvPr id="28" name="Picture 6" descr="смайлик, веселый смайлик, улыбка - download free render Smilies on Artage.i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833" y="1253919"/>
            <a:ext cx="1276814" cy="168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смайлик, веселый смайлик, улыбка - download free render Smilies on Artage.i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668" y="1269269"/>
            <a:ext cx="1276814" cy="168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смайлик, веселый смайлик, улыбка - download free render Smilies on Artage.i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317" y="3772385"/>
            <a:ext cx="1276814" cy="168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✋ Эмодзи Поднятая рука на Facebook 4.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26" y="4336825"/>
            <a:ext cx="2051724" cy="205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✋ Эмодзи Поднятая рука на Facebook 4.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5322" y="4419797"/>
            <a:ext cx="1968752" cy="19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1795650" y="5809801"/>
            <a:ext cx="84160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</a:t>
            </a:r>
            <a:endParaRPr lang="ru-RU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356277" y="4821611"/>
            <a:ext cx="1289097" cy="1276388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дес.</a:t>
            </a:r>
          </a:p>
        </p:txBody>
      </p:sp>
      <p:sp>
        <p:nvSpPr>
          <p:cNvPr id="35" name="Овал 34"/>
          <p:cNvSpPr/>
          <p:nvPr/>
        </p:nvSpPr>
        <p:spPr>
          <a:xfrm>
            <a:off x="2755660" y="4738224"/>
            <a:ext cx="1284314" cy="1292352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од.</a:t>
            </a:r>
          </a:p>
        </p:txBody>
      </p:sp>
      <p:pic>
        <p:nvPicPr>
          <p:cNvPr id="36" name="Picture 4" descr="✋ Эмодзи Поднятая рука на Facebook 4.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918" y="4336825"/>
            <a:ext cx="2051724" cy="205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✋ Эмодзи Поднятая рука на Facebook 4.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59914" y="4419797"/>
            <a:ext cx="1968752" cy="19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5696761" y="5809801"/>
            <a:ext cx="84160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39" name="Овал 38"/>
          <p:cNvSpPr/>
          <p:nvPr/>
        </p:nvSpPr>
        <p:spPr>
          <a:xfrm>
            <a:off x="4330869" y="4821611"/>
            <a:ext cx="1289097" cy="1276388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дес.</a:t>
            </a:r>
          </a:p>
        </p:txBody>
      </p:sp>
      <p:sp>
        <p:nvSpPr>
          <p:cNvPr id="40" name="Овал 39"/>
          <p:cNvSpPr/>
          <p:nvPr/>
        </p:nvSpPr>
        <p:spPr>
          <a:xfrm>
            <a:off x="6730252" y="4738224"/>
            <a:ext cx="1284314" cy="1292352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од.</a:t>
            </a:r>
          </a:p>
        </p:txBody>
      </p:sp>
      <p:pic>
        <p:nvPicPr>
          <p:cNvPr id="41" name="Picture 4" descr="✋ Эмодзи Поднятая рука на Facebook 4.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913" y="4336825"/>
            <a:ext cx="2051724" cy="205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✋ Эмодзи Поднятая рука на Facebook 4.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49909" y="4419797"/>
            <a:ext cx="1968752" cy="19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9565140" y="5772763"/>
            <a:ext cx="84160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71</a:t>
            </a:r>
            <a:endParaRPr lang="ru-RU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8220864" y="4821611"/>
            <a:ext cx="1289097" cy="1276388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дес.</a:t>
            </a:r>
          </a:p>
        </p:txBody>
      </p:sp>
      <p:sp>
        <p:nvSpPr>
          <p:cNvPr id="45" name="Овал 44"/>
          <p:cNvSpPr/>
          <p:nvPr/>
        </p:nvSpPr>
        <p:spPr>
          <a:xfrm>
            <a:off x="10620247" y="4738224"/>
            <a:ext cx="1284314" cy="1292352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од.</a:t>
            </a:r>
          </a:p>
        </p:txBody>
      </p:sp>
      <p:pic>
        <p:nvPicPr>
          <p:cNvPr id="46" name="Picture 6" descr="смайлик, веселый смайлик, улыбка - download free render Smilies on Artage.i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105" y="3696794"/>
            <a:ext cx="1276814" cy="168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смайлик, веселый смайлик, улыбка - download free render Smilies on Artage.i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940" y="3712144"/>
            <a:ext cx="1276814" cy="168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62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  <p:bldP spid="33" grpId="0" animBg="1"/>
      <p:bldP spid="38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099457" y="315686"/>
            <a:ext cx="9663427" cy="67905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Робота </a:t>
            </a:r>
            <a:r>
              <a:rPr lang="uk-UA" sz="3200" b="1" dirty="0">
                <a:solidFill>
                  <a:schemeClr val="bg1"/>
                </a:solidFill>
              </a:rPr>
              <a:t>з нумераційною таблицею </a:t>
            </a:r>
          </a:p>
        </p:txBody>
      </p:sp>
      <p:graphicFrame>
        <p:nvGraphicFramePr>
          <p:cNvPr id="12" name="Таблиця 11">
            <a:extLst>
              <a:ext uri="{FF2B5EF4-FFF2-40B4-BE49-F238E27FC236}">
                <a16:creationId xmlns="" xmlns:a16="http://schemas.microsoft.com/office/drawing/2014/main" id="{AEB8BF52-1DE9-C103-E473-C338F8C60A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158487"/>
              </p:ext>
            </p:extLst>
          </p:nvPr>
        </p:nvGraphicFramePr>
        <p:xfrm>
          <a:off x="3636866" y="994737"/>
          <a:ext cx="8128000" cy="57625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2800">
                  <a:extLst>
                    <a:ext uri="{9D8B030D-6E8A-4147-A177-3AD203B41FA5}">
                      <a16:colId xmlns="" xmlns:a16="http://schemas.microsoft.com/office/drawing/2014/main" val="1143829883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2288854667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1288689812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991081458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3797657866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1637234707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2770347684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1586823999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4130425680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3329376190"/>
                    </a:ext>
                  </a:extLst>
                </a:gridCol>
              </a:tblGrid>
              <a:tr h="576258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68148953"/>
                  </a:ext>
                </a:extLst>
              </a:tr>
              <a:tr h="576258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55878333"/>
                  </a:ext>
                </a:extLst>
              </a:tr>
              <a:tr h="576258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449940"/>
                  </a:ext>
                </a:extLst>
              </a:tr>
              <a:tr h="576258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44206588"/>
                  </a:ext>
                </a:extLst>
              </a:tr>
              <a:tr h="576258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59365226"/>
                  </a:ext>
                </a:extLst>
              </a:tr>
              <a:tr h="576258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73965721"/>
                  </a:ext>
                </a:extLst>
              </a:tr>
              <a:tr h="576258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56056238"/>
                  </a:ext>
                </a:extLst>
              </a:tr>
              <a:tr h="576258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7026067"/>
                  </a:ext>
                </a:extLst>
              </a:tr>
              <a:tr h="576258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01820128"/>
                  </a:ext>
                </a:extLst>
              </a:tr>
              <a:tr h="576258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92868209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2064865-D62D-0354-8F48-FE27CC7386FC}"/>
              </a:ext>
            </a:extLst>
          </p:cNvPr>
          <p:cNvSpPr txBox="1"/>
          <p:nvPr/>
        </p:nvSpPr>
        <p:spPr>
          <a:xfrm>
            <a:off x="3816221" y="994737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7CE9FD6-24B3-47E3-7E88-4F5FBC87BEF3}"/>
              </a:ext>
            </a:extLst>
          </p:cNvPr>
          <p:cNvSpPr txBox="1"/>
          <p:nvPr/>
        </p:nvSpPr>
        <p:spPr>
          <a:xfrm>
            <a:off x="4602066" y="994737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CC7038A-3700-2AC0-0110-9F0B689153E5}"/>
              </a:ext>
            </a:extLst>
          </p:cNvPr>
          <p:cNvSpPr txBox="1"/>
          <p:nvPr/>
        </p:nvSpPr>
        <p:spPr>
          <a:xfrm>
            <a:off x="5440983" y="994737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548B67CB-4E73-FF6A-2CD9-2CC1E817FF02}"/>
              </a:ext>
            </a:extLst>
          </p:cNvPr>
          <p:cNvSpPr txBox="1"/>
          <p:nvPr/>
        </p:nvSpPr>
        <p:spPr>
          <a:xfrm>
            <a:off x="6245290" y="994737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75F2506-0445-2E20-CFDE-DF4450313B82}"/>
              </a:ext>
            </a:extLst>
          </p:cNvPr>
          <p:cNvSpPr txBox="1"/>
          <p:nvPr/>
        </p:nvSpPr>
        <p:spPr>
          <a:xfrm>
            <a:off x="7049597" y="994737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B0690291-FC8F-132D-3157-9F6E3488F87A}"/>
              </a:ext>
            </a:extLst>
          </p:cNvPr>
          <p:cNvSpPr txBox="1"/>
          <p:nvPr/>
        </p:nvSpPr>
        <p:spPr>
          <a:xfrm>
            <a:off x="7853904" y="994737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50FFDF7-92E7-EFB3-E532-83CCF8360F46}"/>
              </a:ext>
            </a:extLst>
          </p:cNvPr>
          <p:cNvSpPr txBox="1"/>
          <p:nvPr/>
        </p:nvSpPr>
        <p:spPr>
          <a:xfrm>
            <a:off x="8713955" y="994737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BC9A16A-0677-842A-1D43-72FD83D465B2}"/>
              </a:ext>
            </a:extLst>
          </p:cNvPr>
          <p:cNvSpPr txBox="1"/>
          <p:nvPr/>
        </p:nvSpPr>
        <p:spPr>
          <a:xfrm>
            <a:off x="9518262" y="994737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B9DAEA17-79E4-B8B1-703C-9D97CFDD4DC5}"/>
              </a:ext>
            </a:extLst>
          </p:cNvPr>
          <p:cNvSpPr txBox="1"/>
          <p:nvPr/>
        </p:nvSpPr>
        <p:spPr>
          <a:xfrm>
            <a:off x="10322569" y="994737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DEE229D-7CDC-9D7F-2DE7-0CC7326FD2D1}"/>
              </a:ext>
            </a:extLst>
          </p:cNvPr>
          <p:cNvSpPr txBox="1"/>
          <p:nvPr/>
        </p:nvSpPr>
        <p:spPr>
          <a:xfrm>
            <a:off x="11043717" y="994737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3ADE51CE-A625-C8C6-B027-59E73E80F978}"/>
              </a:ext>
            </a:extLst>
          </p:cNvPr>
          <p:cNvSpPr txBox="1"/>
          <p:nvPr/>
        </p:nvSpPr>
        <p:spPr>
          <a:xfrm>
            <a:off x="3740560" y="156406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0BCAF903-A8E1-51E3-55C0-D15C667A0556}"/>
              </a:ext>
            </a:extLst>
          </p:cNvPr>
          <p:cNvSpPr txBox="1"/>
          <p:nvPr/>
        </p:nvSpPr>
        <p:spPr>
          <a:xfrm>
            <a:off x="4544867" y="156406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24B3FDBD-DB72-EB15-DA17-A5EE3EBF6652}"/>
              </a:ext>
            </a:extLst>
          </p:cNvPr>
          <p:cNvSpPr txBox="1"/>
          <p:nvPr/>
        </p:nvSpPr>
        <p:spPr>
          <a:xfrm>
            <a:off x="5335069" y="156406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95401256-9F69-7D5C-B01F-5A4F3E209950}"/>
              </a:ext>
            </a:extLst>
          </p:cNvPr>
          <p:cNvSpPr txBox="1"/>
          <p:nvPr/>
        </p:nvSpPr>
        <p:spPr>
          <a:xfrm>
            <a:off x="6122370" y="156406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FE8CE836-A824-1CBA-0217-28B2D211F90F}"/>
              </a:ext>
            </a:extLst>
          </p:cNvPr>
          <p:cNvSpPr txBox="1"/>
          <p:nvPr/>
        </p:nvSpPr>
        <p:spPr>
          <a:xfrm>
            <a:off x="6934592" y="156406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D94B3B14-923F-585E-B637-D685BDBA622E}"/>
              </a:ext>
            </a:extLst>
          </p:cNvPr>
          <p:cNvSpPr txBox="1"/>
          <p:nvPr/>
        </p:nvSpPr>
        <p:spPr>
          <a:xfrm>
            <a:off x="7735371" y="156406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D9FB172D-94EF-2325-99BF-A128B6361ECA}"/>
              </a:ext>
            </a:extLst>
          </p:cNvPr>
          <p:cNvSpPr txBox="1"/>
          <p:nvPr/>
        </p:nvSpPr>
        <p:spPr>
          <a:xfrm>
            <a:off x="8587111" y="156406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88BF9770-EF5A-9FEF-CCB4-3D21C1CDBE04}"/>
              </a:ext>
            </a:extLst>
          </p:cNvPr>
          <p:cNvSpPr txBox="1"/>
          <p:nvPr/>
        </p:nvSpPr>
        <p:spPr>
          <a:xfrm>
            <a:off x="9409030" y="156406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277B1E69-CABB-C575-A881-5329641F38F1}"/>
              </a:ext>
            </a:extLst>
          </p:cNvPr>
          <p:cNvSpPr txBox="1"/>
          <p:nvPr/>
        </p:nvSpPr>
        <p:spPr>
          <a:xfrm>
            <a:off x="10226373" y="156406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846DEE0-25AC-40F2-043A-DEE14762B55A}"/>
              </a:ext>
            </a:extLst>
          </p:cNvPr>
          <p:cNvSpPr txBox="1"/>
          <p:nvPr/>
        </p:nvSpPr>
        <p:spPr>
          <a:xfrm>
            <a:off x="11070484" y="156406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C646F2CB-457B-7CCB-F41C-B71012E7E9A2}"/>
              </a:ext>
            </a:extLst>
          </p:cNvPr>
          <p:cNvSpPr txBox="1"/>
          <p:nvPr/>
        </p:nvSpPr>
        <p:spPr>
          <a:xfrm>
            <a:off x="3740560" y="21488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BAB7FF98-C988-22D1-E475-A2277D010A2E}"/>
              </a:ext>
            </a:extLst>
          </p:cNvPr>
          <p:cNvSpPr txBox="1"/>
          <p:nvPr/>
        </p:nvSpPr>
        <p:spPr>
          <a:xfrm>
            <a:off x="4544867" y="21488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DA17DA4B-6177-4412-D300-0F861128D9EA}"/>
              </a:ext>
            </a:extLst>
          </p:cNvPr>
          <p:cNvSpPr txBox="1"/>
          <p:nvPr/>
        </p:nvSpPr>
        <p:spPr>
          <a:xfrm>
            <a:off x="5335069" y="21488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EA582481-C9DB-479D-8BA5-659ABC66AA7B}"/>
              </a:ext>
            </a:extLst>
          </p:cNvPr>
          <p:cNvSpPr txBox="1"/>
          <p:nvPr/>
        </p:nvSpPr>
        <p:spPr>
          <a:xfrm>
            <a:off x="6122370" y="21488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69AB36A9-F629-7A7C-E6DE-401A2552A599}"/>
              </a:ext>
            </a:extLst>
          </p:cNvPr>
          <p:cNvSpPr txBox="1"/>
          <p:nvPr/>
        </p:nvSpPr>
        <p:spPr>
          <a:xfrm>
            <a:off x="6934592" y="21488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2CF3F5EB-0C6B-F7E9-1468-EB12F3557FF0}"/>
              </a:ext>
            </a:extLst>
          </p:cNvPr>
          <p:cNvSpPr txBox="1"/>
          <p:nvPr/>
        </p:nvSpPr>
        <p:spPr>
          <a:xfrm>
            <a:off x="7735371" y="21488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DD9E92D1-65BE-729D-13AD-91CA5119E773}"/>
              </a:ext>
            </a:extLst>
          </p:cNvPr>
          <p:cNvSpPr txBox="1"/>
          <p:nvPr/>
        </p:nvSpPr>
        <p:spPr>
          <a:xfrm>
            <a:off x="8587111" y="21488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D9518AD1-D845-C4DD-D6B6-044671E3100E}"/>
              </a:ext>
            </a:extLst>
          </p:cNvPr>
          <p:cNvSpPr txBox="1"/>
          <p:nvPr/>
        </p:nvSpPr>
        <p:spPr>
          <a:xfrm>
            <a:off x="9409030" y="21488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1EB2B750-C383-0728-1005-822C122A15FA}"/>
              </a:ext>
            </a:extLst>
          </p:cNvPr>
          <p:cNvSpPr txBox="1"/>
          <p:nvPr/>
        </p:nvSpPr>
        <p:spPr>
          <a:xfrm>
            <a:off x="10226373" y="21488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AD0B4F0A-44E7-8B5A-CCA6-05B2043B899D}"/>
              </a:ext>
            </a:extLst>
          </p:cNvPr>
          <p:cNvSpPr txBox="1"/>
          <p:nvPr/>
        </p:nvSpPr>
        <p:spPr>
          <a:xfrm>
            <a:off x="11070484" y="21488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EBAB6F2-6DCC-A4A8-5C1C-BB45A79691BB}"/>
              </a:ext>
            </a:extLst>
          </p:cNvPr>
          <p:cNvSpPr txBox="1"/>
          <p:nvPr/>
        </p:nvSpPr>
        <p:spPr>
          <a:xfrm>
            <a:off x="3740560" y="273361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76AE5B22-4413-1AF8-976D-EE50B0C53DB4}"/>
              </a:ext>
            </a:extLst>
          </p:cNvPr>
          <p:cNvSpPr txBox="1"/>
          <p:nvPr/>
        </p:nvSpPr>
        <p:spPr>
          <a:xfrm>
            <a:off x="4544867" y="273361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FEB090F7-B577-06FE-CD4C-7FB73D6AECD3}"/>
              </a:ext>
            </a:extLst>
          </p:cNvPr>
          <p:cNvSpPr txBox="1"/>
          <p:nvPr/>
        </p:nvSpPr>
        <p:spPr>
          <a:xfrm>
            <a:off x="5335069" y="273361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DFB8D53B-14A1-851C-8191-9D19DA484828}"/>
              </a:ext>
            </a:extLst>
          </p:cNvPr>
          <p:cNvSpPr txBox="1"/>
          <p:nvPr/>
        </p:nvSpPr>
        <p:spPr>
          <a:xfrm>
            <a:off x="6122370" y="273361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0A9F574D-7E2D-E75D-917F-4C7D8CBE5124}"/>
              </a:ext>
            </a:extLst>
          </p:cNvPr>
          <p:cNvSpPr txBox="1"/>
          <p:nvPr/>
        </p:nvSpPr>
        <p:spPr>
          <a:xfrm>
            <a:off x="6934592" y="273361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71946F10-67FD-E48C-1895-259663DFDEC0}"/>
              </a:ext>
            </a:extLst>
          </p:cNvPr>
          <p:cNvSpPr txBox="1"/>
          <p:nvPr/>
        </p:nvSpPr>
        <p:spPr>
          <a:xfrm>
            <a:off x="7735371" y="273361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2B77D1AD-6122-3929-466A-4F1197BA3376}"/>
              </a:ext>
            </a:extLst>
          </p:cNvPr>
          <p:cNvSpPr txBox="1"/>
          <p:nvPr/>
        </p:nvSpPr>
        <p:spPr>
          <a:xfrm>
            <a:off x="8587111" y="273361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37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4273B79F-A052-E132-014C-BABA5062AC61}"/>
              </a:ext>
            </a:extLst>
          </p:cNvPr>
          <p:cNvSpPr txBox="1"/>
          <p:nvPr/>
        </p:nvSpPr>
        <p:spPr>
          <a:xfrm>
            <a:off x="9409030" y="273361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A374B907-16F5-8546-D920-9D1907A2F031}"/>
              </a:ext>
            </a:extLst>
          </p:cNvPr>
          <p:cNvSpPr txBox="1"/>
          <p:nvPr/>
        </p:nvSpPr>
        <p:spPr>
          <a:xfrm>
            <a:off x="10226373" y="273361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39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C0F6D688-5DA8-89CE-B06E-C5F6695F6B71}"/>
              </a:ext>
            </a:extLst>
          </p:cNvPr>
          <p:cNvSpPr txBox="1"/>
          <p:nvPr/>
        </p:nvSpPr>
        <p:spPr>
          <a:xfrm>
            <a:off x="11070484" y="273361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2FF0D6AB-5147-DE1E-EBF2-0F20F88C093E}"/>
              </a:ext>
            </a:extLst>
          </p:cNvPr>
          <p:cNvSpPr txBox="1"/>
          <p:nvPr/>
        </p:nvSpPr>
        <p:spPr>
          <a:xfrm>
            <a:off x="3740560" y="331838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41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8B0DD8A1-6164-903C-C62B-CBA89225DFA7}"/>
              </a:ext>
            </a:extLst>
          </p:cNvPr>
          <p:cNvSpPr txBox="1"/>
          <p:nvPr/>
        </p:nvSpPr>
        <p:spPr>
          <a:xfrm>
            <a:off x="4544867" y="331838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F6FBCDAC-E0DC-DB7E-A5AE-43BFBB5B5D35}"/>
              </a:ext>
            </a:extLst>
          </p:cNvPr>
          <p:cNvSpPr txBox="1"/>
          <p:nvPr/>
        </p:nvSpPr>
        <p:spPr>
          <a:xfrm>
            <a:off x="5335069" y="331838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473BC303-C94D-D7BC-8705-BCEAB39B3414}"/>
              </a:ext>
            </a:extLst>
          </p:cNvPr>
          <p:cNvSpPr txBox="1"/>
          <p:nvPr/>
        </p:nvSpPr>
        <p:spPr>
          <a:xfrm>
            <a:off x="6122370" y="331838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037E0795-DE6B-4ADF-CA7D-4DA9A84A0D97}"/>
              </a:ext>
            </a:extLst>
          </p:cNvPr>
          <p:cNvSpPr txBox="1"/>
          <p:nvPr/>
        </p:nvSpPr>
        <p:spPr>
          <a:xfrm>
            <a:off x="6934592" y="331838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43865AB1-1825-89F2-254D-94DEE68FAB34}"/>
              </a:ext>
            </a:extLst>
          </p:cNvPr>
          <p:cNvSpPr txBox="1"/>
          <p:nvPr/>
        </p:nvSpPr>
        <p:spPr>
          <a:xfrm>
            <a:off x="7735371" y="331838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46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6D19269D-A7EA-3AC4-AEDD-43A962E34DE5}"/>
              </a:ext>
            </a:extLst>
          </p:cNvPr>
          <p:cNvSpPr txBox="1"/>
          <p:nvPr/>
        </p:nvSpPr>
        <p:spPr>
          <a:xfrm>
            <a:off x="8587111" y="331838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47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6CE1C27A-4CA3-4A44-53DE-DC4393B93BFA}"/>
              </a:ext>
            </a:extLst>
          </p:cNvPr>
          <p:cNvSpPr txBox="1"/>
          <p:nvPr/>
        </p:nvSpPr>
        <p:spPr>
          <a:xfrm>
            <a:off x="9409030" y="331838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48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3120E867-A556-9652-DFED-CEA7939E392B}"/>
              </a:ext>
            </a:extLst>
          </p:cNvPr>
          <p:cNvSpPr txBox="1"/>
          <p:nvPr/>
        </p:nvSpPr>
        <p:spPr>
          <a:xfrm>
            <a:off x="10226373" y="331838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49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E56BCE35-A03F-33E1-684B-FFF3C8FF7262}"/>
              </a:ext>
            </a:extLst>
          </p:cNvPr>
          <p:cNvSpPr txBox="1"/>
          <p:nvPr/>
        </p:nvSpPr>
        <p:spPr>
          <a:xfrm>
            <a:off x="11070484" y="331838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C11F302F-9096-3F78-602F-84D6005B1457}"/>
              </a:ext>
            </a:extLst>
          </p:cNvPr>
          <p:cNvSpPr txBox="1"/>
          <p:nvPr/>
        </p:nvSpPr>
        <p:spPr>
          <a:xfrm>
            <a:off x="3740560" y="3872559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51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A89502F8-7924-F638-C516-5BC0E8A736CD}"/>
              </a:ext>
            </a:extLst>
          </p:cNvPr>
          <p:cNvSpPr txBox="1"/>
          <p:nvPr/>
        </p:nvSpPr>
        <p:spPr>
          <a:xfrm>
            <a:off x="4544867" y="3872559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52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ED827CBE-40FC-4601-8D02-DFA968AA8F4F}"/>
              </a:ext>
            </a:extLst>
          </p:cNvPr>
          <p:cNvSpPr txBox="1"/>
          <p:nvPr/>
        </p:nvSpPr>
        <p:spPr>
          <a:xfrm>
            <a:off x="5335069" y="3872559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53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2AEED35B-1E14-ED3E-5555-F46AC1D76905}"/>
              </a:ext>
            </a:extLst>
          </p:cNvPr>
          <p:cNvSpPr txBox="1"/>
          <p:nvPr/>
        </p:nvSpPr>
        <p:spPr>
          <a:xfrm>
            <a:off x="6122370" y="3872559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1BA686C8-C55C-D2EF-10A6-9DB146226562}"/>
              </a:ext>
            </a:extLst>
          </p:cNvPr>
          <p:cNvSpPr txBox="1"/>
          <p:nvPr/>
        </p:nvSpPr>
        <p:spPr>
          <a:xfrm>
            <a:off x="6934592" y="3872559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55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B343BAAA-3EC7-25D5-543A-FD9EAA5A81F1}"/>
              </a:ext>
            </a:extLst>
          </p:cNvPr>
          <p:cNvSpPr txBox="1"/>
          <p:nvPr/>
        </p:nvSpPr>
        <p:spPr>
          <a:xfrm>
            <a:off x="7735371" y="3872559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56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C27E4D3A-5B3C-6581-AB24-C913915BA99A}"/>
              </a:ext>
            </a:extLst>
          </p:cNvPr>
          <p:cNvSpPr txBox="1"/>
          <p:nvPr/>
        </p:nvSpPr>
        <p:spPr>
          <a:xfrm>
            <a:off x="8587111" y="3872559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57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2F340638-3DBE-937A-B195-D7DF0B6D1FAD}"/>
              </a:ext>
            </a:extLst>
          </p:cNvPr>
          <p:cNvSpPr txBox="1"/>
          <p:nvPr/>
        </p:nvSpPr>
        <p:spPr>
          <a:xfrm>
            <a:off x="9409030" y="3872559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58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7C01D25B-4A11-C68B-279F-71384310D608}"/>
              </a:ext>
            </a:extLst>
          </p:cNvPr>
          <p:cNvSpPr txBox="1"/>
          <p:nvPr/>
        </p:nvSpPr>
        <p:spPr>
          <a:xfrm>
            <a:off x="10226373" y="3872559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59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C88326D9-B5E7-D724-BD7F-935D65BBEE42}"/>
              </a:ext>
            </a:extLst>
          </p:cNvPr>
          <p:cNvSpPr txBox="1"/>
          <p:nvPr/>
        </p:nvSpPr>
        <p:spPr>
          <a:xfrm>
            <a:off x="11070484" y="3872559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FCA05AE4-4A7F-8827-857F-3B2AEF70B60C}"/>
              </a:ext>
            </a:extLst>
          </p:cNvPr>
          <p:cNvSpPr txBox="1"/>
          <p:nvPr/>
        </p:nvSpPr>
        <p:spPr>
          <a:xfrm>
            <a:off x="3740560" y="44726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61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097F384B-5F3D-E009-B827-50CBAB4D5472}"/>
              </a:ext>
            </a:extLst>
          </p:cNvPr>
          <p:cNvSpPr txBox="1"/>
          <p:nvPr/>
        </p:nvSpPr>
        <p:spPr>
          <a:xfrm>
            <a:off x="4544867" y="44726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62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050F908A-84AF-598A-F504-A950F3D82CC7}"/>
              </a:ext>
            </a:extLst>
          </p:cNvPr>
          <p:cNvSpPr txBox="1"/>
          <p:nvPr/>
        </p:nvSpPr>
        <p:spPr>
          <a:xfrm>
            <a:off x="5335069" y="44726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63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365F7A03-6D03-2D63-B227-9AEECD51352F}"/>
              </a:ext>
            </a:extLst>
          </p:cNvPr>
          <p:cNvSpPr txBox="1"/>
          <p:nvPr/>
        </p:nvSpPr>
        <p:spPr>
          <a:xfrm>
            <a:off x="6122370" y="44726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64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269C4DF4-CAD7-D103-AA22-784123F39AFE}"/>
              </a:ext>
            </a:extLst>
          </p:cNvPr>
          <p:cNvSpPr txBox="1"/>
          <p:nvPr/>
        </p:nvSpPr>
        <p:spPr>
          <a:xfrm>
            <a:off x="6934592" y="44726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65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9597A8D5-B848-5BB5-18BA-4419083DC269}"/>
              </a:ext>
            </a:extLst>
          </p:cNvPr>
          <p:cNvSpPr txBox="1"/>
          <p:nvPr/>
        </p:nvSpPr>
        <p:spPr>
          <a:xfrm>
            <a:off x="7735371" y="44726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66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045416EC-AE21-CE2F-87A9-E76CF74D7B65}"/>
              </a:ext>
            </a:extLst>
          </p:cNvPr>
          <p:cNvSpPr txBox="1"/>
          <p:nvPr/>
        </p:nvSpPr>
        <p:spPr>
          <a:xfrm>
            <a:off x="8587111" y="44726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67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A6DF0A57-924B-F754-3087-A2E608BF15E8}"/>
              </a:ext>
            </a:extLst>
          </p:cNvPr>
          <p:cNvSpPr txBox="1"/>
          <p:nvPr/>
        </p:nvSpPr>
        <p:spPr>
          <a:xfrm>
            <a:off x="9409030" y="44726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68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B018B673-4853-4258-805D-4123F0C133B1}"/>
              </a:ext>
            </a:extLst>
          </p:cNvPr>
          <p:cNvSpPr txBox="1"/>
          <p:nvPr/>
        </p:nvSpPr>
        <p:spPr>
          <a:xfrm>
            <a:off x="10226373" y="44726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69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78DEBE1A-7C37-53F6-2EE0-0E52D1E922DA}"/>
              </a:ext>
            </a:extLst>
          </p:cNvPr>
          <p:cNvSpPr txBox="1"/>
          <p:nvPr/>
        </p:nvSpPr>
        <p:spPr>
          <a:xfrm>
            <a:off x="11070484" y="44726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9791EB30-5155-ED59-339D-8F7C7230F55A}"/>
              </a:ext>
            </a:extLst>
          </p:cNvPr>
          <p:cNvSpPr txBox="1"/>
          <p:nvPr/>
        </p:nvSpPr>
        <p:spPr>
          <a:xfrm>
            <a:off x="3740560" y="5016482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71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33B8BEA0-85E7-008A-61ED-7840B94F447E}"/>
              </a:ext>
            </a:extLst>
          </p:cNvPr>
          <p:cNvSpPr txBox="1"/>
          <p:nvPr/>
        </p:nvSpPr>
        <p:spPr>
          <a:xfrm>
            <a:off x="4544867" y="5016482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72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30D4DFCF-8971-279A-F8EB-59A457987328}"/>
              </a:ext>
            </a:extLst>
          </p:cNvPr>
          <p:cNvSpPr txBox="1"/>
          <p:nvPr/>
        </p:nvSpPr>
        <p:spPr>
          <a:xfrm>
            <a:off x="5335069" y="5016482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73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757624D2-9F15-F9A2-AF27-B0C7C511EC10}"/>
              </a:ext>
            </a:extLst>
          </p:cNvPr>
          <p:cNvSpPr txBox="1"/>
          <p:nvPr/>
        </p:nvSpPr>
        <p:spPr>
          <a:xfrm>
            <a:off x="6122370" y="5016482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74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CB73B0E7-CAE4-DF9F-D16A-4EBA245AFD4F}"/>
              </a:ext>
            </a:extLst>
          </p:cNvPr>
          <p:cNvSpPr txBox="1"/>
          <p:nvPr/>
        </p:nvSpPr>
        <p:spPr>
          <a:xfrm>
            <a:off x="6934592" y="5016482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1BCC403E-64C4-D677-6B06-8329CCDE879E}"/>
              </a:ext>
            </a:extLst>
          </p:cNvPr>
          <p:cNvSpPr txBox="1"/>
          <p:nvPr/>
        </p:nvSpPr>
        <p:spPr>
          <a:xfrm>
            <a:off x="7735371" y="5016482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76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1A0B5E84-51E6-6F35-9363-09403CF37984}"/>
              </a:ext>
            </a:extLst>
          </p:cNvPr>
          <p:cNvSpPr txBox="1"/>
          <p:nvPr/>
        </p:nvSpPr>
        <p:spPr>
          <a:xfrm>
            <a:off x="8587111" y="5016482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77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B831F05F-23F3-5231-43C0-0A96004207B7}"/>
              </a:ext>
            </a:extLst>
          </p:cNvPr>
          <p:cNvSpPr txBox="1"/>
          <p:nvPr/>
        </p:nvSpPr>
        <p:spPr>
          <a:xfrm>
            <a:off x="9409030" y="5016482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78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="" xmlns:a16="http://schemas.microsoft.com/office/drawing/2014/main" id="{D7D50072-9F79-98BD-B6D3-7C2B57AEF1E9}"/>
              </a:ext>
            </a:extLst>
          </p:cNvPr>
          <p:cNvSpPr txBox="1"/>
          <p:nvPr/>
        </p:nvSpPr>
        <p:spPr>
          <a:xfrm>
            <a:off x="10226373" y="5016482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79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="" xmlns:a16="http://schemas.microsoft.com/office/drawing/2014/main" id="{0F709C46-A54C-0B7C-94A2-0010684AA752}"/>
              </a:ext>
            </a:extLst>
          </p:cNvPr>
          <p:cNvSpPr txBox="1"/>
          <p:nvPr/>
        </p:nvSpPr>
        <p:spPr>
          <a:xfrm>
            <a:off x="11070484" y="5016482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="" xmlns:a16="http://schemas.microsoft.com/office/drawing/2014/main" id="{B32616D3-EABD-E3A6-3425-7F3F3D9F9AF7}"/>
              </a:ext>
            </a:extLst>
          </p:cNvPr>
          <p:cNvSpPr txBox="1"/>
          <p:nvPr/>
        </p:nvSpPr>
        <p:spPr>
          <a:xfrm>
            <a:off x="3740560" y="5603934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81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="" xmlns:a16="http://schemas.microsoft.com/office/drawing/2014/main" id="{6742436E-EB0F-F727-C09A-BE7C635F2679}"/>
              </a:ext>
            </a:extLst>
          </p:cNvPr>
          <p:cNvSpPr txBox="1"/>
          <p:nvPr/>
        </p:nvSpPr>
        <p:spPr>
          <a:xfrm>
            <a:off x="4544867" y="5603934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82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="" xmlns:a16="http://schemas.microsoft.com/office/drawing/2014/main" id="{21EC8A31-8295-A8F7-69F4-6354E4C5B6C2}"/>
              </a:ext>
            </a:extLst>
          </p:cNvPr>
          <p:cNvSpPr txBox="1"/>
          <p:nvPr/>
        </p:nvSpPr>
        <p:spPr>
          <a:xfrm>
            <a:off x="5335069" y="5603934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83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="" xmlns:a16="http://schemas.microsoft.com/office/drawing/2014/main" id="{EC77F785-1C21-5B86-B9FB-FCB16499B482}"/>
              </a:ext>
            </a:extLst>
          </p:cNvPr>
          <p:cNvSpPr txBox="1"/>
          <p:nvPr/>
        </p:nvSpPr>
        <p:spPr>
          <a:xfrm>
            <a:off x="6122370" y="5603934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84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="" xmlns:a16="http://schemas.microsoft.com/office/drawing/2014/main" id="{B1B251AE-0BC9-EB70-1B4F-FABC16A55CFC}"/>
              </a:ext>
            </a:extLst>
          </p:cNvPr>
          <p:cNvSpPr txBox="1"/>
          <p:nvPr/>
        </p:nvSpPr>
        <p:spPr>
          <a:xfrm>
            <a:off x="6934592" y="5603934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85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="" xmlns:a16="http://schemas.microsoft.com/office/drawing/2014/main" id="{805BC2F2-5A82-0527-6E27-CAADCE9276EF}"/>
              </a:ext>
            </a:extLst>
          </p:cNvPr>
          <p:cNvSpPr txBox="1"/>
          <p:nvPr/>
        </p:nvSpPr>
        <p:spPr>
          <a:xfrm>
            <a:off x="7735371" y="5603934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86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="" xmlns:a16="http://schemas.microsoft.com/office/drawing/2014/main" id="{59975112-A228-AD18-F162-29335164BEDC}"/>
              </a:ext>
            </a:extLst>
          </p:cNvPr>
          <p:cNvSpPr txBox="1"/>
          <p:nvPr/>
        </p:nvSpPr>
        <p:spPr>
          <a:xfrm>
            <a:off x="8587111" y="5603934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87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="" xmlns:a16="http://schemas.microsoft.com/office/drawing/2014/main" id="{0A8B680F-87AC-D278-6043-03E529ADDA1A}"/>
              </a:ext>
            </a:extLst>
          </p:cNvPr>
          <p:cNvSpPr txBox="1"/>
          <p:nvPr/>
        </p:nvSpPr>
        <p:spPr>
          <a:xfrm>
            <a:off x="9409030" y="5603934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88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="" xmlns:a16="http://schemas.microsoft.com/office/drawing/2014/main" id="{CB50C4C0-1E2A-F605-45C2-A513F424C1DA}"/>
              </a:ext>
            </a:extLst>
          </p:cNvPr>
          <p:cNvSpPr txBox="1"/>
          <p:nvPr/>
        </p:nvSpPr>
        <p:spPr>
          <a:xfrm>
            <a:off x="10226373" y="5603934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89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="" xmlns:a16="http://schemas.microsoft.com/office/drawing/2014/main" id="{C6911863-C3B9-3D57-7E46-45391C9B62CE}"/>
              </a:ext>
            </a:extLst>
          </p:cNvPr>
          <p:cNvSpPr txBox="1"/>
          <p:nvPr/>
        </p:nvSpPr>
        <p:spPr>
          <a:xfrm>
            <a:off x="11070484" y="5603934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="" xmlns:a16="http://schemas.microsoft.com/office/drawing/2014/main" id="{BC0C2646-46A7-3F42-A1D3-5BB742FBD696}"/>
              </a:ext>
            </a:extLst>
          </p:cNvPr>
          <p:cNvSpPr txBox="1"/>
          <p:nvPr/>
        </p:nvSpPr>
        <p:spPr>
          <a:xfrm>
            <a:off x="3740560" y="6152078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91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="" xmlns:a16="http://schemas.microsoft.com/office/drawing/2014/main" id="{C7101F17-9F2F-2BDB-DA9F-5960D84AD4FC}"/>
              </a:ext>
            </a:extLst>
          </p:cNvPr>
          <p:cNvSpPr txBox="1"/>
          <p:nvPr/>
        </p:nvSpPr>
        <p:spPr>
          <a:xfrm>
            <a:off x="4544867" y="6152078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92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="" xmlns:a16="http://schemas.microsoft.com/office/drawing/2014/main" id="{000A17CB-FD6A-D0EE-2A2B-573FC4CCD0AD}"/>
              </a:ext>
            </a:extLst>
          </p:cNvPr>
          <p:cNvSpPr txBox="1"/>
          <p:nvPr/>
        </p:nvSpPr>
        <p:spPr>
          <a:xfrm>
            <a:off x="5335069" y="6152078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93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="" xmlns:a16="http://schemas.microsoft.com/office/drawing/2014/main" id="{A5129500-69E9-0B2B-5698-92E435EDCA97}"/>
              </a:ext>
            </a:extLst>
          </p:cNvPr>
          <p:cNvSpPr txBox="1"/>
          <p:nvPr/>
        </p:nvSpPr>
        <p:spPr>
          <a:xfrm>
            <a:off x="6122370" y="6152078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94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="" xmlns:a16="http://schemas.microsoft.com/office/drawing/2014/main" id="{5EEA54F5-3A2A-3AA8-5755-31B9591DCC2A}"/>
              </a:ext>
            </a:extLst>
          </p:cNvPr>
          <p:cNvSpPr txBox="1"/>
          <p:nvPr/>
        </p:nvSpPr>
        <p:spPr>
          <a:xfrm>
            <a:off x="6934592" y="6152078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95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="" xmlns:a16="http://schemas.microsoft.com/office/drawing/2014/main" id="{B9995842-6D4C-B8F7-FB2F-6C89B53727F0}"/>
              </a:ext>
            </a:extLst>
          </p:cNvPr>
          <p:cNvSpPr txBox="1"/>
          <p:nvPr/>
        </p:nvSpPr>
        <p:spPr>
          <a:xfrm>
            <a:off x="7735371" y="6152078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96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="" xmlns:a16="http://schemas.microsoft.com/office/drawing/2014/main" id="{D7E18346-6801-45B4-B045-AE8D2640B900}"/>
              </a:ext>
            </a:extLst>
          </p:cNvPr>
          <p:cNvSpPr txBox="1"/>
          <p:nvPr/>
        </p:nvSpPr>
        <p:spPr>
          <a:xfrm>
            <a:off x="8587111" y="6152078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97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="" xmlns:a16="http://schemas.microsoft.com/office/drawing/2014/main" id="{4D9EC1E6-D7CA-897D-2350-1A3F322D8F54}"/>
              </a:ext>
            </a:extLst>
          </p:cNvPr>
          <p:cNvSpPr txBox="1"/>
          <p:nvPr/>
        </p:nvSpPr>
        <p:spPr>
          <a:xfrm>
            <a:off x="9409030" y="6152078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98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="" xmlns:a16="http://schemas.microsoft.com/office/drawing/2014/main" id="{AA93D8C7-980B-0D1C-4C7F-165DA4A336C1}"/>
              </a:ext>
            </a:extLst>
          </p:cNvPr>
          <p:cNvSpPr txBox="1"/>
          <p:nvPr/>
        </p:nvSpPr>
        <p:spPr>
          <a:xfrm>
            <a:off x="10226373" y="6152078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99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="" xmlns:a16="http://schemas.microsoft.com/office/drawing/2014/main" id="{DED46C9A-9DC4-585D-C400-89F08FB1FF62}"/>
              </a:ext>
            </a:extLst>
          </p:cNvPr>
          <p:cNvSpPr txBox="1"/>
          <p:nvPr/>
        </p:nvSpPr>
        <p:spPr>
          <a:xfrm>
            <a:off x="10930007" y="6172542"/>
            <a:ext cx="932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0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25E01FA1-DDDF-CC0B-9A74-A01C51634B9D}"/>
              </a:ext>
            </a:extLst>
          </p:cNvPr>
          <p:cNvSpPr/>
          <p:nvPr/>
        </p:nvSpPr>
        <p:spPr>
          <a:xfrm>
            <a:off x="327776" y="1472804"/>
            <a:ext cx="3197355" cy="112405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Прочитайте числа, у складі яких є 5 одиниць.</a:t>
            </a:r>
          </a:p>
        </p:txBody>
      </p:sp>
      <p:sp>
        <p:nvSpPr>
          <p:cNvPr id="121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F65FE201-F06E-B052-4927-832AD70CA9D2}"/>
              </a:ext>
            </a:extLst>
          </p:cNvPr>
          <p:cNvSpPr/>
          <p:nvPr/>
        </p:nvSpPr>
        <p:spPr>
          <a:xfrm>
            <a:off x="327776" y="2808146"/>
            <a:ext cx="3197355" cy="112405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Назвіть сусідів чисел 56, 78, 34, 89, 40.</a:t>
            </a:r>
          </a:p>
        </p:txBody>
      </p:sp>
      <p:sp>
        <p:nvSpPr>
          <p:cNvPr id="122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BAAE9FE6-950A-C0BA-E176-2942BC7088B7}"/>
              </a:ext>
            </a:extLst>
          </p:cNvPr>
          <p:cNvSpPr/>
          <p:nvPr/>
        </p:nvSpPr>
        <p:spPr>
          <a:xfrm>
            <a:off x="327776" y="4159714"/>
            <a:ext cx="3197355" cy="167239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Назвіть числа, що на десяток менші та більші поданого: </a:t>
            </a:r>
            <a:endParaRPr lang="uk-UA" sz="24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34</a:t>
            </a:r>
            <a:r>
              <a:rPr lang="uk-UA" sz="2400" b="1" dirty="0">
                <a:solidFill>
                  <a:srgbClr val="7030A0"/>
                </a:solidFill>
              </a:rPr>
              <a:t>, 67, 82.</a:t>
            </a:r>
          </a:p>
        </p:txBody>
      </p:sp>
    </p:spTree>
    <p:extLst>
      <p:ext uri="{BB962C8B-B14F-4D97-AF65-F5344CB8AC3E}">
        <p14:creationId xmlns:p14="http://schemas.microsoft.com/office/powerpoint/2010/main" val="142799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кутник: округлені кути 56">
            <a:extLst>
              <a:ext uri="{FF2B5EF4-FFF2-40B4-BE49-F238E27FC236}">
                <a16:creationId xmlns="" xmlns:a16="http://schemas.microsoft.com/office/drawing/2014/main" id="{B67B4BF5-A4A4-D952-402E-37FCCF04C665}"/>
              </a:ext>
            </a:extLst>
          </p:cNvPr>
          <p:cNvSpPr/>
          <p:nvPr/>
        </p:nvSpPr>
        <p:spPr>
          <a:xfrm>
            <a:off x="6429701" y="1391283"/>
            <a:ext cx="4775364" cy="163136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7" name="Прямокутник: округлені кути 55">
            <a:extLst>
              <a:ext uri="{FF2B5EF4-FFF2-40B4-BE49-F238E27FC236}">
                <a16:creationId xmlns="" xmlns:a16="http://schemas.microsoft.com/office/drawing/2014/main" id="{79A90A44-900E-D579-E4B2-94DEA98C7026}"/>
              </a:ext>
            </a:extLst>
          </p:cNvPr>
          <p:cNvSpPr/>
          <p:nvPr/>
        </p:nvSpPr>
        <p:spPr>
          <a:xfrm>
            <a:off x="1021138" y="1426476"/>
            <a:ext cx="4775364" cy="163136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" name="Прямоугольник 10"/>
          <p:cNvSpPr/>
          <p:nvPr/>
        </p:nvSpPr>
        <p:spPr>
          <a:xfrm>
            <a:off x="2154596" y="413599"/>
            <a:ext cx="8732066" cy="86988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Вправа «Математична головоломка»</a:t>
            </a:r>
          </a:p>
        </p:txBody>
      </p:sp>
      <p:sp>
        <p:nvSpPr>
          <p:cNvPr id="12" name="Прямокутник: округлені кути 27">
            <a:extLst>
              <a:ext uri="{FF2B5EF4-FFF2-40B4-BE49-F238E27FC236}">
                <a16:creationId xmlns="" xmlns:a16="http://schemas.microsoft.com/office/drawing/2014/main" id="{4F94E0F2-8C49-A54B-73A2-E1995BE366E2}"/>
              </a:ext>
            </a:extLst>
          </p:cNvPr>
          <p:cNvSpPr/>
          <p:nvPr/>
        </p:nvSpPr>
        <p:spPr>
          <a:xfrm>
            <a:off x="1262782" y="1923018"/>
            <a:ext cx="770212" cy="707886"/>
          </a:xfrm>
          <a:prstGeom prst="roundRect">
            <a:avLst/>
          </a:prstGeom>
          <a:noFill/>
          <a:ln w="38100"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9FB7AD1-FF67-F800-218C-CAFF64910962}"/>
              </a:ext>
            </a:extLst>
          </p:cNvPr>
          <p:cNvSpPr txBox="1"/>
          <p:nvPr/>
        </p:nvSpPr>
        <p:spPr>
          <a:xfrm>
            <a:off x="2032994" y="2005319"/>
            <a:ext cx="655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x-none" sz="40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Арка 13">
            <a:extLst>
              <a:ext uri="{FF2B5EF4-FFF2-40B4-BE49-F238E27FC236}">
                <a16:creationId xmlns="" xmlns:a16="http://schemas.microsoft.com/office/drawing/2014/main" id="{FD931921-6BCB-ECEB-7C3E-2D1A1941F09A}"/>
              </a:ext>
            </a:extLst>
          </p:cNvPr>
          <p:cNvSpPr/>
          <p:nvPr/>
        </p:nvSpPr>
        <p:spPr>
          <a:xfrm rot="16200000">
            <a:off x="2465764" y="1951552"/>
            <a:ext cx="974234" cy="815419"/>
          </a:xfrm>
          <a:prstGeom prst="blockArc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5" name="Арка 14">
            <a:extLst>
              <a:ext uri="{FF2B5EF4-FFF2-40B4-BE49-F238E27FC236}">
                <a16:creationId xmlns="" xmlns:a16="http://schemas.microsoft.com/office/drawing/2014/main" id="{D9AD36CC-B9B2-A5CE-CB9E-71C359F13300}"/>
              </a:ext>
            </a:extLst>
          </p:cNvPr>
          <p:cNvSpPr/>
          <p:nvPr/>
        </p:nvSpPr>
        <p:spPr>
          <a:xfrm rot="16200000" flipV="1">
            <a:off x="3111001" y="1951553"/>
            <a:ext cx="974234" cy="815418"/>
          </a:xfrm>
          <a:prstGeom prst="blockArc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E3E01662-EBCA-4B08-DBB1-8C7C84F050D7}"/>
              </a:ext>
            </a:extLst>
          </p:cNvPr>
          <p:cNvSpPr txBox="1"/>
          <p:nvPr/>
        </p:nvSpPr>
        <p:spPr>
          <a:xfrm>
            <a:off x="2943891" y="1534272"/>
            <a:ext cx="850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endParaRPr lang="x-none" sz="40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478A09F-6F9E-017B-A5F0-49A93A58AB30}"/>
              </a:ext>
            </a:extLst>
          </p:cNvPr>
          <p:cNvSpPr txBox="1"/>
          <p:nvPr/>
        </p:nvSpPr>
        <p:spPr>
          <a:xfrm>
            <a:off x="3043157" y="2314761"/>
            <a:ext cx="655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x-none" sz="40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1012E0B7-1838-BE14-EFFF-13973D34D799}"/>
              </a:ext>
            </a:extLst>
          </p:cNvPr>
          <p:cNvSpPr txBox="1"/>
          <p:nvPr/>
        </p:nvSpPr>
        <p:spPr>
          <a:xfrm>
            <a:off x="2679385" y="1997431"/>
            <a:ext cx="574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x-none" sz="40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A664261-8692-9295-976A-4EB69044E62C}"/>
              </a:ext>
            </a:extLst>
          </p:cNvPr>
          <p:cNvSpPr txBox="1"/>
          <p:nvPr/>
        </p:nvSpPr>
        <p:spPr>
          <a:xfrm>
            <a:off x="3358782" y="1782349"/>
            <a:ext cx="574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</a:t>
            </a:r>
            <a:endParaRPr lang="x-none" sz="40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кутник: округлені кути 35">
            <a:extLst>
              <a:ext uri="{FF2B5EF4-FFF2-40B4-BE49-F238E27FC236}">
                <a16:creationId xmlns="" xmlns:a16="http://schemas.microsoft.com/office/drawing/2014/main" id="{DB4E5CF8-E242-FAA1-B9E5-CBD29E950FB0}"/>
              </a:ext>
            </a:extLst>
          </p:cNvPr>
          <p:cNvSpPr/>
          <p:nvPr/>
        </p:nvSpPr>
        <p:spPr>
          <a:xfrm>
            <a:off x="4429936" y="1953656"/>
            <a:ext cx="655342" cy="707886"/>
          </a:xfrm>
          <a:prstGeom prst="roundRect">
            <a:avLst/>
          </a:prstGeom>
          <a:noFill/>
          <a:ln w="38100"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371678A7-7BE1-33B1-5728-B72D7A6A9C0A}"/>
              </a:ext>
            </a:extLst>
          </p:cNvPr>
          <p:cNvSpPr txBox="1"/>
          <p:nvPr/>
        </p:nvSpPr>
        <p:spPr>
          <a:xfrm>
            <a:off x="3913389" y="1971198"/>
            <a:ext cx="655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x-none" sz="40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A3937F1-F7EC-FE5D-4E48-F40853F68D5C}"/>
              </a:ext>
            </a:extLst>
          </p:cNvPr>
          <p:cNvSpPr txBox="1"/>
          <p:nvPr/>
        </p:nvSpPr>
        <p:spPr>
          <a:xfrm>
            <a:off x="4174199" y="1440090"/>
            <a:ext cx="1442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7030A0"/>
                </a:solidFill>
              </a:rPr>
              <a:t>різниця</a:t>
            </a:r>
            <a:endParaRPr lang="x-none" sz="2800" b="1" dirty="0">
              <a:solidFill>
                <a:srgbClr val="7030A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34C10F26-2641-D03B-5885-A4543D7AA05C}"/>
              </a:ext>
            </a:extLst>
          </p:cNvPr>
          <p:cNvSpPr txBox="1"/>
          <p:nvPr/>
        </p:nvSpPr>
        <p:spPr>
          <a:xfrm>
            <a:off x="1319966" y="1997431"/>
            <a:ext cx="713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endParaRPr lang="x-none" sz="40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272D2DEC-6135-E2C1-2404-593E14376284}"/>
              </a:ext>
            </a:extLst>
          </p:cNvPr>
          <p:cNvSpPr txBox="1"/>
          <p:nvPr/>
        </p:nvSpPr>
        <p:spPr>
          <a:xfrm>
            <a:off x="4429936" y="1923018"/>
            <a:ext cx="720178" cy="726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endParaRPr lang="x-none" sz="40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ADB94D87-40A8-D81E-7C7D-31F21686FB66}"/>
              </a:ext>
            </a:extLst>
          </p:cNvPr>
          <p:cNvSpPr txBox="1"/>
          <p:nvPr/>
        </p:nvSpPr>
        <p:spPr>
          <a:xfrm>
            <a:off x="1252339" y="1394235"/>
            <a:ext cx="990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7030A0"/>
                </a:solidFill>
              </a:rPr>
              <a:t>сума</a:t>
            </a:r>
            <a:endParaRPr lang="x-none" sz="2800" b="1" dirty="0">
              <a:solidFill>
                <a:srgbClr val="7030A0"/>
              </a:solidFill>
            </a:endParaRPr>
          </a:p>
        </p:txBody>
      </p:sp>
      <p:sp>
        <p:nvSpPr>
          <p:cNvPr id="26" name="Прямокутник: округлені кути 41">
            <a:extLst>
              <a:ext uri="{FF2B5EF4-FFF2-40B4-BE49-F238E27FC236}">
                <a16:creationId xmlns="" xmlns:a16="http://schemas.microsoft.com/office/drawing/2014/main" id="{CD91784C-608A-C1E6-5F55-72B5E1F2E178}"/>
              </a:ext>
            </a:extLst>
          </p:cNvPr>
          <p:cNvSpPr/>
          <p:nvPr/>
        </p:nvSpPr>
        <p:spPr>
          <a:xfrm>
            <a:off x="6645941" y="1971198"/>
            <a:ext cx="655342" cy="707886"/>
          </a:xfrm>
          <a:prstGeom prst="roundRect">
            <a:avLst/>
          </a:prstGeom>
          <a:noFill/>
          <a:ln w="38100"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3B2C4257-3B3F-E668-BBDF-F6DF9C66D4F5}"/>
              </a:ext>
            </a:extLst>
          </p:cNvPr>
          <p:cNvSpPr txBox="1"/>
          <p:nvPr/>
        </p:nvSpPr>
        <p:spPr>
          <a:xfrm>
            <a:off x="7301283" y="1971198"/>
            <a:ext cx="655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x-none" sz="40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Арка 27">
            <a:extLst>
              <a:ext uri="{FF2B5EF4-FFF2-40B4-BE49-F238E27FC236}">
                <a16:creationId xmlns="" xmlns:a16="http://schemas.microsoft.com/office/drawing/2014/main" id="{9DA94D1A-CA4D-5419-2535-08FA150BB06C}"/>
              </a:ext>
            </a:extLst>
          </p:cNvPr>
          <p:cNvSpPr/>
          <p:nvPr/>
        </p:nvSpPr>
        <p:spPr>
          <a:xfrm rot="16200000">
            <a:off x="7734053" y="1917431"/>
            <a:ext cx="974234" cy="815419"/>
          </a:xfrm>
          <a:prstGeom prst="blockArc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29" name="Арка 28">
            <a:extLst>
              <a:ext uri="{FF2B5EF4-FFF2-40B4-BE49-F238E27FC236}">
                <a16:creationId xmlns="" xmlns:a16="http://schemas.microsoft.com/office/drawing/2014/main" id="{2F4BE8FE-F596-3430-F9B1-BE8ACD802546}"/>
              </a:ext>
            </a:extLst>
          </p:cNvPr>
          <p:cNvSpPr/>
          <p:nvPr/>
        </p:nvSpPr>
        <p:spPr>
          <a:xfrm rot="16200000" flipV="1">
            <a:off x="8379290" y="1917432"/>
            <a:ext cx="974234" cy="815418"/>
          </a:xfrm>
          <a:prstGeom prst="blockArc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34C3BD8C-1894-FE1F-A004-63AF1FCCD511}"/>
              </a:ext>
            </a:extLst>
          </p:cNvPr>
          <p:cNvSpPr txBox="1"/>
          <p:nvPr/>
        </p:nvSpPr>
        <p:spPr>
          <a:xfrm>
            <a:off x="8200872" y="1524992"/>
            <a:ext cx="912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</a:t>
            </a:r>
            <a:endParaRPr lang="x-none" sz="40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0B80DB34-2136-06C7-23FB-D6294A3CA692}"/>
              </a:ext>
            </a:extLst>
          </p:cNvPr>
          <p:cNvSpPr txBox="1"/>
          <p:nvPr/>
        </p:nvSpPr>
        <p:spPr>
          <a:xfrm>
            <a:off x="8311622" y="2297227"/>
            <a:ext cx="655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x-none" sz="40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086CCDA8-49BD-FB67-5D75-052DBE70AA7F}"/>
              </a:ext>
            </a:extLst>
          </p:cNvPr>
          <p:cNvSpPr txBox="1"/>
          <p:nvPr/>
        </p:nvSpPr>
        <p:spPr>
          <a:xfrm>
            <a:off x="7947674" y="1963310"/>
            <a:ext cx="574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x-none" sz="40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F8018A75-A761-65AF-5344-DC0BAC1964B8}"/>
              </a:ext>
            </a:extLst>
          </p:cNvPr>
          <p:cNvSpPr txBox="1"/>
          <p:nvPr/>
        </p:nvSpPr>
        <p:spPr>
          <a:xfrm>
            <a:off x="8627071" y="1748228"/>
            <a:ext cx="574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</a:t>
            </a:r>
            <a:endParaRPr lang="x-none" sz="40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Прямокутник: округлені кути 49">
            <a:extLst>
              <a:ext uri="{FF2B5EF4-FFF2-40B4-BE49-F238E27FC236}">
                <a16:creationId xmlns="" xmlns:a16="http://schemas.microsoft.com/office/drawing/2014/main" id="{09CA6368-42B5-C44A-D4EC-1FD34E131605}"/>
              </a:ext>
            </a:extLst>
          </p:cNvPr>
          <p:cNvSpPr/>
          <p:nvPr/>
        </p:nvSpPr>
        <p:spPr>
          <a:xfrm>
            <a:off x="9726864" y="1943284"/>
            <a:ext cx="655342" cy="707886"/>
          </a:xfrm>
          <a:prstGeom prst="roundRect">
            <a:avLst/>
          </a:prstGeom>
          <a:noFill/>
          <a:ln w="38100"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39812B-47BA-D721-4CE9-1CADC72B8C5E}"/>
              </a:ext>
            </a:extLst>
          </p:cNvPr>
          <p:cNvSpPr txBox="1"/>
          <p:nvPr/>
        </p:nvSpPr>
        <p:spPr>
          <a:xfrm>
            <a:off x="9258429" y="1971198"/>
            <a:ext cx="655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x-none" sz="40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06B010F1-F8B3-9E60-A345-DEFF331D020E}"/>
              </a:ext>
            </a:extLst>
          </p:cNvPr>
          <p:cNvSpPr txBox="1"/>
          <p:nvPr/>
        </p:nvSpPr>
        <p:spPr>
          <a:xfrm>
            <a:off x="9316822" y="1429090"/>
            <a:ext cx="1541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7030A0"/>
                </a:solidFill>
              </a:rPr>
              <a:t>різниця</a:t>
            </a:r>
            <a:endParaRPr lang="x-none" sz="2800" b="1" dirty="0">
              <a:solidFill>
                <a:srgbClr val="7030A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A5B603B8-D47B-C80C-30D8-B4BFF15C864D}"/>
              </a:ext>
            </a:extLst>
          </p:cNvPr>
          <p:cNvSpPr txBox="1"/>
          <p:nvPr/>
        </p:nvSpPr>
        <p:spPr>
          <a:xfrm>
            <a:off x="6645109" y="1971197"/>
            <a:ext cx="756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</a:t>
            </a:r>
            <a:endParaRPr lang="x-none" sz="40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77D026D7-117F-1EB0-B5BC-F0CF7472B6BE}"/>
              </a:ext>
            </a:extLst>
          </p:cNvPr>
          <p:cNvSpPr txBox="1"/>
          <p:nvPr/>
        </p:nvSpPr>
        <p:spPr>
          <a:xfrm>
            <a:off x="9701220" y="1952310"/>
            <a:ext cx="8617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</a:t>
            </a:r>
            <a:endParaRPr lang="x-none" sz="40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14A8867B-54AC-DC99-2EFD-C9F35DCD2BF8}"/>
              </a:ext>
            </a:extLst>
          </p:cNvPr>
          <p:cNvSpPr txBox="1"/>
          <p:nvPr/>
        </p:nvSpPr>
        <p:spPr>
          <a:xfrm>
            <a:off x="6531362" y="1420064"/>
            <a:ext cx="1097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7030A0"/>
                </a:solidFill>
              </a:rPr>
              <a:t>сума</a:t>
            </a:r>
            <a:endParaRPr lang="x-none" sz="2800" b="1" dirty="0">
              <a:solidFill>
                <a:srgbClr val="7030A0"/>
              </a:solidFill>
            </a:endParaRPr>
          </a:p>
        </p:txBody>
      </p:sp>
      <p:sp>
        <p:nvSpPr>
          <p:cNvPr id="35" name="Прямокутник: округлені кути 56">
            <a:extLst>
              <a:ext uri="{FF2B5EF4-FFF2-40B4-BE49-F238E27FC236}">
                <a16:creationId xmlns="" xmlns:a16="http://schemas.microsoft.com/office/drawing/2014/main" id="{B67B4BF5-A4A4-D952-402E-37FCCF04C665}"/>
              </a:ext>
            </a:extLst>
          </p:cNvPr>
          <p:cNvSpPr/>
          <p:nvPr/>
        </p:nvSpPr>
        <p:spPr>
          <a:xfrm>
            <a:off x="6429701" y="3557540"/>
            <a:ext cx="4775364" cy="163136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6" name="Прямокутник: округлені кути 55">
            <a:extLst>
              <a:ext uri="{FF2B5EF4-FFF2-40B4-BE49-F238E27FC236}">
                <a16:creationId xmlns="" xmlns:a16="http://schemas.microsoft.com/office/drawing/2014/main" id="{79A90A44-900E-D579-E4B2-94DEA98C7026}"/>
              </a:ext>
            </a:extLst>
          </p:cNvPr>
          <p:cNvSpPr/>
          <p:nvPr/>
        </p:nvSpPr>
        <p:spPr>
          <a:xfrm>
            <a:off x="1021138" y="3592733"/>
            <a:ext cx="4775364" cy="163136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39FB7AD1-FF67-F800-218C-CAFF64910962}"/>
              </a:ext>
            </a:extLst>
          </p:cNvPr>
          <p:cNvSpPr txBox="1"/>
          <p:nvPr/>
        </p:nvSpPr>
        <p:spPr>
          <a:xfrm>
            <a:off x="2032994" y="4171576"/>
            <a:ext cx="655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x-none" sz="40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Арка 37">
            <a:extLst>
              <a:ext uri="{FF2B5EF4-FFF2-40B4-BE49-F238E27FC236}">
                <a16:creationId xmlns="" xmlns:a16="http://schemas.microsoft.com/office/drawing/2014/main" id="{FD931921-6BCB-ECEB-7C3E-2D1A1941F09A}"/>
              </a:ext>
            </a:extLst>
          </p:cNvPr>
          <p:cNvSpPr/>
          <p:nvPr/>
        </p:nvSpPr>
        <p:spPr>
          <a:xfrm rot="16200000">
            <a:off x="2465764" y="4117809"/>
            <a:ext cx="974234" cy="815419"/>
          </a:xfrm>
          <a:prstGeom prst="blockArc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39" name="Арка 38">
            <a:extLst>
              <a:ext uri="{FF2B5EF4-FFF2-40B4-BE49-F238E27FC236}">
                <a16:creationId xmlns="" xmlns:a16="http://schemas.microsoft.com/office/drawing/2014/main" id="{D9AD36CC-B9B2-A5CE-CB9E-71C359F13300}"/>
              </a:ext>
            </a:extLst>
          </p:cNvPr>
          <p:cNvSpPr/>
          <p:nvPr/>
        </p:nvSpPr>
        <p:spPr>
          <a:xfrm rot="16200000" flipV="1">
            <a:off x="3111001" y="4117810"/>
            <a:ext cx="974234" cy="815418"/>
          </a:xfrm>
          <a:prstGeom prst="blockArc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E3E01662-EBCA-4B08-DBB1-8C7C84F050D7}"/>
              </a:ext>
            </a:extLst>
          </p:cNvPr>
          <p:cNvSpPr txBox="1"/>
          <p:nvPr/>
        </p:nvSpPr>
        <p:spPr>
          <a:xfrm>
            <a:off x="2943891" y="3700529"/>
            <a:ext cx="850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51</a:t>
            </a:r>
            <a:endParaRPr lang="x-none" sz="40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6478A09F-6F9E-017B-A5F0-49A93A58AB30}"/>
              </a:ext>
            </a:extLst>
          </p:cNvPr>
          <p:cNvSpPr txBox="1"/>
          <p:nvPr/>
        </p:nvSpPr>
        <p:spPr>
          <a:xfrm>
            <a:off x="3043157" y="4481018"/>
            <a:ext cx="655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x-none" sz="40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1012E0B7-1838-BE14-EFFF-13973D34D799}"/>
              </a:ext>
            </a:extLst>
          </p:cNvPr>
          <p:cNvSpPr txBox="1"/>
          <p:nvPr/>
        </p:nvSpPr>
        <p:spPr>
          <a:xfrm>
            <a:off x="2679385" y="4163688"/>
            <a:ext cx="574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x-none" sz="40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8A664261-8692-9295-976A-4EB69044E62C}"/>
              </a:ext>
            </a:extLst>
          </p:cNvPr>
          <p:cNvSpPr txBox="1"/>
          <p:nvPr/>
        </p:nvSpPr>
        <p:spPr>
          <a:xfrm>
            <a:off x="3358782" y="3948606"/>
            <a:ext cx="574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</a:t>
            </a:r>
            <a:endParaRPr lang="x-none" sz="40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371678A7-7BE1-33B1-5728-B72D7A6A9C0A}"/>
              </a:ext>
            </a:extLst>
          </p:cNvPr>
          <p:cNvSpPr txBox="1"/>
          <p:nvPr/>
        </p:nvSpPr>
        <p:spPr>
          <a:xfrm>
            <a:off x="3913389" y="4137455"/>
            <a:ext cx="655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x-none" sz="40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9A3937F1-F7EC-FE5D-4E48-F40853F68D5C}"/>
              </a:ext>
            </a:extLst>
          </p:cNvPr>
          <p:cNvSpPr txBox="1"/>
          <p:nvPr/>
        </p:nvSpPr>
        <p:spPr>
          <a:xfrm>
            <a:off x="4174199" y="3606347"/>
            <a:ext cx="1442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7030A0"/>
                </a:solidFill>
              </a:rPr>
              <a:t>різниця</a:t>
            </a:r>
            <a:endParaRPr lang="x-none" sz="2800" b="1" dirty="0">
              <a:solidFill>
                <a:srgbClr val="7030A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34C10F26-2641-D03B-5885-A4543D7AA05C}"/>
              </a:ext>
            </a:extLst>
          </p:cNvPr>
          <p:cNvSpPr txBox="1"/>
          <p:nvPr/>
        </p:nvSpPr>
        <p:spPr>
          <a:xfrm>
            <a:off x="1319966" y="4163688"/>
            <a:ext cx="713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52</a:t>
            </a:r>
            <a:endParaRPr lang="x-none" sz="40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272D2DEC-6135-E2C1-2404-593E14376284}"/>
              </a:ext>
            </a:extLst>
          </p:cNvPr>
          <p:cNvSpPr txBox="1"/>
          <p:nvPr/>
        </p:nvSpPr>
        <p:spPr>
          <a:xfrm>
            <a:off x="4429936" y="4089275"/>
            <a:ext cx="720178" cy="726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</a:t>
            </a:r>
            <a:endParaRPr lang="x-none" sz="40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ADB94D87-40A8-D81E-7C7D-31F21686FB66}"/>
              </a:ext>
            </a:extLst>
          </p:cNvPr>
          <p:cNvSpPr txBox="1"/>
          <p:nvPr/>
        </p:nvSpPr>
        <p:spPr>
          <a:xfrm>
            <a:off x="1252339" y="3560492"/>
            <a:ext cx="990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7030A0"/>
                </a:solidFill>
              </a:rPr>
              <a:t>сума</a:t>
            </a:r>
            <a:endParaRPr lang="x-none" sz="2800" b="1" dirty="0">
              <a:solidFill>
                <a:srgbClr val="7030A0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3B2C4257-3B3F-E668-BBDF-F6DF9C66D4F5}"/>
              </a:ext>
            </a:extLst>
          </p:cNvPr>
          <p:cNvSpPr txBox="1"/>
          <p:nvPr/>
        </p:nvSpPr>
        <p:spPr>
          <a:xfrm>
            <a:off x="7301283" y="4137455"/>
            <a:ext cx="655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x-none" sz="40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Арка 56">
            <a:extLst>
              <a:ext uri="{FF2B5EF4-FFF2-40B4-BE49-F238E27FC236}">
                <a16:creationId xmlns="" xmlns:a16="http://schemas.microsoft.com/office/drawing/2014/main" id="{9DA94D1A-CA4D-5419-2535-08FA150BB06C}"/>
              </a:ext>
            </a:extLst>
          </p:cNvPr>
          <p:cNvSpPr/>
          <p:nvPr/>
        </p:nvSpPr>
        <p:spPr>
          <a:xfrm rot="16200000">
            <a:off x="7734053" y="4083688"/>
            <a:ext cx="974234" cy="815419"/>
          </a:xfrm>
          <a:prstGeom prst="blockArc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58" name="Арка 57">
            <a:extLst>
              <a:ext uri="{FF2B5EF4-FFF2-40B4-BE49-F238E27FC236}">
                <a16:creationId xmlns="" xmlns:a16="http://schemas.microsoft.com/office/drawing/2014/main" id="{2F4BE8FE-F596-3430-F9B1-BE8ACD802546}"/>
              </a:ext>
            </a:extLst>
          </p:cNvPr>
          <p:cNvSpPr/>
          <p:nvPr/>
        </p:nvSpPr>
        <p:spPr>
          <a:xfrm rot="16200000" flipV="1">
            <a:off x="8379290" y="4083689"/>
            <a:ext cx="974234" cy="815418"/>
          </a:xfrm>
          <a:prstGeom prst="blockArc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34C3BD8C-1894-FE1F-A004-63AF1FCCD511}"/>
              </a:ext>
            </a:extLst>
          </p:cNvPr>
          <p:cNvSpPr txBox="1"/>
          <p:nvPr/>
        </p:nvSpPr>
        <p:spPr>
          <a:xfrm>
            <a:off x="8200872" y="3691249"/>
            <a:ext cx="912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95</a:t>
            </a:r>
            <a:endParaRPr lang="x-none" sz="40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0B80DB34-2136-06C7-23FB-D6294A3CA692}"/>
              </a:ext>
            </a:extLst>
          </p:cNvPr>
          <p:cNvSpPr txBox="1"/>
          <p:nvPr/>
        </p:nvSpPr>
        <p:spPr>
          <a:xfrm>
            <a:off x="8311622" y="4463484"/>
            <a:ext cx="554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x-none" sz="40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086CCDA8-49BD-FB67-5D75-052DBE70AA7F}"/>
              </a:ext>
            </a:extLst>
          </p:cNvPr>
          <p:cNvSpPr txBox="1"/>
          <p:nvPr/>
        </p:nvSpPr>
        <p:spPr>
          <a:xfrm>
            <a:off x="7947674" y="4129567"/>
            <a:ext cx="574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x-none" sz="40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F8018A75-A761-65AF-5344-DC0BAC1964B8}"/>
              </a:ext>
            </a:extLst>
          </p:cNvPr>
          <p:cNvSpPr txBox="1"/>
          <p:nvPr/>
        </p:nvSpPr>
        <p:spPr>
          <a:xfrm>
            <a:off x="8627071" y="3914485"/>
            <a:ext cx="574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</a:t>
            </a:r>
            <a:endParaRPr lang="x-none" sz="40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5439812B-47BA-D721-4CE9-1CADC72B8C5E}"/>
              </a:ext>
            </a:extLst>
          </p:cNvPr>
          <p:cNvSpPr txBox="1"/>
          <p:nvPr/>
        </p:nvSpPr>
        <p:spPr>
          <a:xfrm>
            <a:off x="9258429" y="4137455"/>
            <a:ext cx="655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x-none" sz="40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06B010F1-F8B3-9E60-A345-DEFF331D020E}"/>
              </a:ext>
            </a:extLst>
          </p:cNvPr>
          <p:cNvSpPr txBox="1"/>
          <p:nvPr/>
        </p:nvSpPr>
        <p:spPr>
          <a:xfrm>
            <a:off x="9316822" y="3595347"/>
            <a:ext cx="1541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7030A0"/>
                </a:solidFill>
              </a:rPr>
              <a:t>різниця</a:t>
            </a:r>
            <a:endParaRPr lang="x-none" sz="2800" b="1" dirty="0">
              <a:solidFill>
                <a:srgbClr val="7030A0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A5B603B8-D47B-C80C-30D8-B4BFF15C864D}"/>
              </a:ext>
            </a:extLst>
          </p:cNvPr>
          <p:cNvSpPr txBox="1"/>
          <p:nvPr/>
        </p:nvSpPr>
        <p:spPr>
          <a:xfrm>
            <a:off x="6460602" y="4108163"/>
            <a:ext cx="1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  <a:endParaRPr lang="x-none" sz="40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77D026D7-117F-1EB0-B5BC-F0CF7472B6BE}"/>
              </a:ext>
            </a:extLst>
          </p:cNvPr>
          <p:cNvSpPr txBox="1"/>
          <p:nvPr/>
        </p:nvSpPr>
        <p:spPr>
          <a:xfrm>
            <a:off x="9701220" y="4118567"/>
            <a:ext cx="8617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</a:t>
            </a:r>
            <a:endParaRPr lang="x-none" sz="40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14A8867B-54AC-DC99-2EFD-C9F35DCD2BF8}"/>
              </a:ext>
            </a:extLst>
          </p:cNvPr>
          <p:cNvSpPr txBox="1"/>
          <p:nvPr/>
        </p:nvSpPr>
        <p:spPr>
          <a:xfrm>
            <a:off x="6531362" y="3586321"/>
            <a:ext cx="1097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7030A0"/>
                </a:solidFill>
              </a:rPr>
              <a:t>сума</a:t>
            </a:r>
            <a:endParaRPr lang="x-none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5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44" grpId="0"/>
      <p:bldP spid="45" grpId="0"/>
      <p:bldP spid="53" grpId="0"/>
      <p:bldP spid="54" grpId="0"/>
      <p:bldP spid="65" grpId="0"/>
      <p:bldP spid="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1791962" y="614272"/>
            <a:ext cx="8732066" cy="59404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Скільки кружечків потрібно </a:t>
            </a:r>
            <a:r>
              <a:rPr lang="uk-UA" sz="3200" b="1" dirty="0" smtClean="0">
                <a:solidFill>
                  <a:schemeClr val="bg1"/>
                </a:solidFill>
              </a:rPr>
              <a:t>домалювати до 18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0" name="Picture 4" descr="Мистер Пибоди, картинка без фона - Приключения мистера Пибоди и Шермана -  YouLoveIt.ru">
            <a:extLst>
              <a:ext uri="{FF2B5EF4-FFF2-40B4-BE49-F238E27FC236}">
                <a16:creationId xmlns="" xmlns:a16="http://schemas.microsoft.com/office/drawing/2014/main" id="{F06E9FCE-8A13-FD25-5F49-4D481A6C04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 flipH="1">
            <a:off x="246439" y="1257920"/>
            <a:ext cx="2205862" cy="341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2865172" y="2113837"/>
            <a:ext cx="1176387" cy="1128437"/>
          </a:xfrm>
          <a:prstGeom prst="ellips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812419" y="5085939"/>
            <a:ext cx="3100652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002060"/>
                </a:solidFill>
              </a:rPr>
              <a:t>8 +      = 18</a:t>
            </a:r>
            <a:endParaRPr lang="uk-UA" sz="44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26595" y="5106822"/>
            <a:ext cx="81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0" name="Овал 19"/>
          <p:cNvSpPr/>
          <p:nvPr/>
        </p:nvSpPr>
        <p:spPr>
          <a:xfrm>
            <a:off x="4649153" y="1670594"/>
            <a:ext cx="777450" cy="719357"/>
          </a:xfrm>
          <a:prstGeom prst="ellips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3200" b="1" dirty="0"/>
          </a:p>
        </p:txBody>
      </p:sp>
      <p:sp>
        <p:nvSpPr>
          <p:cNvPr id="21" name="Овал 20"/>
          <p:cNvSpPr/>
          <p:nvPr/>
        </p:nvSpPr>
        <p:spPr>
          <a:xfrm>
            <a:off x="4765019" y="2878518"/>
            <a:ext cx="1502503" cy="1408685"/>
          </a:xfrm>
          <a:prstGeom prst="ellips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3200" b="1" dirty="0"/>
          </a:p>
        </p:txBody>
      </p:sp>
      <p:sp>
        <p:nvSpPr>
          <p:cNvPr id="22" name="Овал 21"/>
          <p:cNvSpPr/>
          <p:nvPr/>
        </p:nvSpPr>
        <p:spPr>
          <a:xfrm>
            <a:off x="6267522" y="2113837"/>
            <a:ext cx="752562" cy="659190"/>
          </a:xfrm>
          <a:prstGeom prst="ellips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3200" b="1" dirty="0"/>
          </a:p>
        </p:txBody>
      </p:sp>
      <p:sp>
        <p:nvSpPr>
          <p:cNvPr id="26" name="Овал 25"/>
          <p:cNvSpPr/>
          <p:nvPr/>
        </p:nvSpPr>
        <p:spPr>
          <a:xfrm>
            <a:off x="7627678" y="1657634"/>
            <a:ext cx="1078244" cy="965803"/>
          </a:xfrm>
          <a:prstGeom prst="ellips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3200" b="1" dirty="0"/>
          </a:p>
        </p:txBody>
      </p:sp>
      <p:sp>
        <p:nvSpPr>
          <p:cNvPr id="30" name="Овал 29"/>
          <p:cNvSpPr/>
          <p:nvPr/>
        </p:nvSpPr>
        <p:spPr>
          <a:xfrm>
            <a:off x="9126184" y="2177124"/>
            <a:ext cx="1305077" cy="1257365"/>
          </a:xfrm>
          <a:prstGeom prst="ellips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3200" b="1" dirty="0"/>
          </a:p>
        </p:txBody>
      </p:sp>
      <p:sp>
        <p:nvSpPr>
          <p:cNvPr id="32" name="Овал 31"/>
          <p:cNvSpPr/>
          <p:nvPr/>
        </p:nvSpPr>
        <p:spPr>
          <a:xfrm>
            <a:off x="7627678" y="3125789"/>
            <a:ext cx="918149" cy="893609"/>
          </a:xfrm>
          <a:prstGeom prst="ellips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3200" b="1" dirty="0"/>
          </a:p>
        </p:txBody>
      </p:sp>
      <p:sp>
        <p:nvSpPr>
          <p:cNvPr id="33" name="Овал 32"/>
          <p:cNvSpPr/>
          <p:nvPr/>
        </p:nvSpPr>
        <p:spPr>
          <a:xfrm>
            <a:off x="10598039" y="1538364"/>
            <a:ext cx="731010" cy="602171"/>
          </a:xfrm>
          <a:prstGeom prst="ellips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3200" b="1" dirty="0"/>
          </a:p>
        </p:txBody>
      </p:sp>
      <p:sp>
        <p:nvSpPr>
          <p:cNvPr id="34" name="Овал 33"/>
          <p:cNvSpPr/>
          <p:nvPr/>
        </p:nvSpPr>
        <p:spPr>
          <a:xfrm>
            <a:off x="2531240" y="3986118"/>
            <a:ext cx="512791" cy="513522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3200" b="1" dirty="0"/>
          </a:p>
        </p:txBody>
      </p:sp>
      <p:sp>
        <p:nvSpPr>
          <p:cNvPr id="40" name="Овал 39"/>
          <p:cNvSpPr/>
          <p:nvPr/>
        </p:nvSpPr>
        <p:spPr>
          <a:xfrm>
            <a:off x="3606394" y="3584079"/>
            <a:ext cx="797793" cy="803503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3200" b="1" dirty="0"/>
          </a:p>
        </p:txBody>
      </p:sp>
      <p:sp>
        <p:nvSpPr>
          <p:cNvPr id="41" name="Овал 40"/>
          <p:cNvSpPr/>
          <p:nvPr/>
        </p:nvSpPr>
        <p:spPr>
          <a:xfrm>
            <a:off x="6719231" y="3990358"/>
            <a:ext cx="797793" cy="803503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3200" b="1" dirty="0"/>
          </a:p>
        </p:txBody>
      </p:sp>
      <p:sp>
        <p:nvSpPr>
          <p:cNvPr id="42" name="Овал 41"/>
          <p:cNvSpPr/>
          <p:nvPr/>
        </p:nvSpPr>
        <p:spPr>
          <a:xfrm>
            <a:off x="1476451" y="4997966"/>
            <a:ext cx="797793" cy="803503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3200" b="1" dirty="0"/>
          </a:p>
        </p:txBody>
      </p:sp>
      <p:sp>
        <p:nvSpPr>
          <p:cNvPr id="43" name="Овал 42"/>
          <p:cNvSpPr/>
          <p:nvPr/>
        </p:nvSpPr>
        <p:spPr>
          <a:xfrm>
            <a:off x="10732431" y="3065446"/>
            <a:ext cx="797793" cy="803503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3200" b="1" dirty="0"/>
          </a:p>
        </p:txBody>
      </p:sp>
      <p:sp>
        <p:nvSpPr>
          <p:cNvPr id="44" name="Овал 43"/>
          <p:cNvSpPr/>
          <p:nvPr/>
        </p:nvSpPr>
        <p:spPr>
          <a:xfrm>
            <a:off x="9058235" y="3868949"/>
            <a:ext cx="797793" cy="803503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3200" b="1" dirty="0"/>
          </a:p>
        </p:txBody>
      </p:sp>
      <p:sp>
        <p:nvSpPr>
          <p:cNvPr id="45" name="Овал 44"/>
          <p:cNvSpPr/>
          <p:nvPr/>
        </p:nvSpPr>
        <p:spPr>
          <a:xfrm>
            <a:off x="5766099" y="4665059"/>
            <a:ext cx="512791" cy="513522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3200" b="1" dirty="0"/>
          </a:p>
        </p:txBody>
      </p:sp>
      <p:sp>
        <p:nvSpPr>
          <p:cNvPr id="46" name="Овал 45"/>
          <p:cNvSpPr/>
          <p:nvPr/>
        </p:nvSpPr>
        <p:spPr>
          <a:xfrm>
            <a:off x="2787635" y="4978021"/>
            <a:ext cx="512791" cy="513522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3200" b="1" dirty="0"/>
          </a:p>
        </p:txBody>
      </p:sp>
      <p:sp>
        <p:nvSpPr>
          <p:cNvPr id="47" name="Овал 46"/>
          <p:cNvSpPr/>
          <p:nvPr/>
        </p:nvSpPr>
        <p:spPr>
          <a:xfrm>
            <a:off x="4011799" y="4709965"/>
            <a:ext cx="1101207" cy="1103855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3200" b="1" dirty="0"/>
          </a:p>
        </p:txBody>
      </p:sp>
      <p:sp>
        <p:nvSpPr>
          <p:cNvPr id="48" name="Овал 47"/>
          <p:cNvSpPr/>
          <p:nvPr/>
        </p:nvSpPr>
        <p:spPr>
          <a:xfrm>
            <a:off x="6522670" y="5085939"/>
            <a:ext cx="655782" cy="61591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val="88900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4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4" descr="Мистер Пибоди, картинка без фона - Приключения мистера Пибоди и Шермана -  YouLoveIt.ru">
            <a:extLst>
              <a:ext uri="{FF2B5EF4-FFF2-40B4-BE49-F238E27FC236}">
                <a16:creationId xmlns="" xmlns:a16="http://schemas.microsoft.com/office/drawing/2014/main" id="{D7F8ECF7-0611-F2C9-8E73-66835CA4A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12"/>
          <a:stretch/>
        </p:blipFill>
        <p:spPr bwMode="auto">
          <a:xfrm flipH="1">
            <a:off x="0" y="2745496"/>
            <a:ext cx="4011008" cy="200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Transparent Cartoon Desk Png - Transparent Background Desk Cartoon Png, Png  Download , Transparent Png Image - PNGitem">
            <a:extLst>
              <a:ext uri="{FF2B5EF4-FFF2-40B4-BE49-F238E27FC236}">
                <a16:creationId xmlns="" xmlns:a16="http://schemas.microsoft.com/office/drawing/2014/main" id="{ED187978-7D78-897C-2928-0E92DBD55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90" b="89881" l="667" r="100000"/>
                    </a14:imgEffect>
                    <a14:imgEffect>
                      <a14:sharpenSoften amount="25000"/>
                    </a14:imgEffect>
                    <a14:imgEffect>
                      <a14:saturation sat="33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12" y="4469473"/>
            <a:ext cx="2661712" cy="211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Прямоугольник 7">
            <a:extLst>
              <a:ext uri="{FF2B5EF4-FFF2-40B4-BE49-F238E27FC236}">
                <a16:creationId xmlns="" xmlns:a16="http://schemas.microsoft.com/office/drawing/2014/main" id="{84196B2B-A369-D8F2-8123-2FCB91BE35C8}"/>
              </a:ext>
            </a:extLst>
          </p:cNvPr>
          <p:cNvSpPr/>
          <p:nvPr/>
        </p:nvSpPr>
        <p:spPr>
          <a:xfrm>
            <a:off x="1783568" y="548230"/>
            <a:ext cx="8732066" cy="77982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>
                <a:solidFill>
                  <a:schemeClr val="bg1"/>
                </a:solidFill>
              </a:rPr>
              <a:t>Мотивація навчальної </a:t>
            </a:r>
            <a:r>
              <a:rPr lang="uk-UA" sz="4400" b="1" dirty="0" smtClean="0">
                <a:solidFill>
                  <a:schemeClr val="bg1"/>
                </a:solidFill>
              </a:rPr>
              <a:t>діяльності</a:t>
            </a:r>
            <a:endParaRPr lang="uk-UA" sz="4400" b="1" dirty="0">
              <a:solidFill>
                <a:schemeClr val="bg1"/>
              </a:solidFill>
            </a:endParaRPr>
          </a:p>
        </p:txBody>
      </p:sp>
      <p:sp>
        <p:nvSpPr>
          <p:cNvPr id="76" name="Скругленная прямоугольная выноска 17">
            <a:extLst>
              <a:ext uri="{FF2B5EF4-FFF2-40B4-BE49-F238E27FC236}">
                <a16:creationId xmlns="" xmlns:a16="http://schemas.microsoft.com/office/drawing/2014/main" id="{8D587C36-A98E-0298-DE33-5C1D109AC33B}"/>
              </a:ext>
            </a:extLst>
          </p:cNvPr>
          <p:cNvSpPr/>
          <p:nvPr/>
        </p:nvSpPr>
        <p:spPr>
          <a:xfrm>
            <a:off x="3585187" y="2929556"/>
            <a:ext cx="7468148" cy="90805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Яке число зайве? Чому? </a:t>
            </a:r>
            <a:r>
              <a:rPr lang="uk-UA" sz="2400" b="1" dirty="0" smtClean="0">
                <a:solidFill>
                  <a:srgbClr val="7030A0"/>
                </a:solidFill>
              </a:rPr>
              <a:t>Чому </a:t>
            </a:r>
            <a:r>
              <a:rPr lang="uk-UA" sz="2400" b="1" dirty="0">
                <a:solidFill>
                  <a:srgbClr val="7030A0"/>
                </a:solidFill>
              </a:rPr>
              <a:t>ці числа назвали двоцифрові? </a:t>
            </a:r>
            <a:r>
              <a:rPr lang="uk-UA" sz="2400" b="1" dirty="0" smtClean="0">
                <a:solidFill>
                  <a:srgbClr val="7030A0"/>
                </a:solidFill>
              </a:rPr>
              <a:t>Наведіть </a:t>
            </a:r>
            <a:r>
              <a:rPr lang="uk-UA" sz="2400" b="1" dirty="0">
                <a:solidFill>
                  <a:srgbClr val="7030A0"/>
                </a:solidFill>
              </a:rPr>
              <a:t>свої приклади таких чисел.</a:t>
            </a:r>
          </a:p>
        </p:txBody>
      </p:sp>
      <p:pic>
        <p:nvPicPr>
          <p:cNvPr id="77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7255F101-F5A7-79C0-60D1-75DB6598C1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" t="-1465" r="67852" b="51349"/>
          <a:stretch/>
        </p:blipFill>
        <p:spPr bwMode="auto">
          <a:xfrm>
            <a:off x="3007550" y="1631302"/>
            <a:ext cx="881530" cy="93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CD84E996-8CFF-E249-180C-402FEE0B12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5567230" y="1774433"/>
            <a:ext cx="881530" cy="88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0D225637-807E-9359-D5D4-0E208CC650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1" t="-3296" r="-1672" b="55635"/>
          <a:stretch/>
        </p:blipFill>
        <p:spPr bwMode="auto">
          <a:xfrm>
            <a:off x="3908022" y="1716260"/>
            <a:ext cx="881530" cy="88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A7E3808E-5461-8774-2256-3AFAD9953A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8" t="47973" r="33011" b="4366"/>
          <a:stretch/>
        </p:blipFill>
        <p:spPr bwMode="auto">
          <a:xfrm>
            <a:off x="6338756" y="1472420"/>
            <a:ext cx="881530" cy="88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9505103A-C18E-D211-965B-2FBD0ECC18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4798169" y="1511356"/>
            <a:ext cx="881530" cy="88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74745347-C8CE-B33C-AC5F-17048F1F3B34}"/>
              </a:ext>
            </a:extLst>
          </p:cNvPr>
          <p:cNvSpPr txBox="1"/>
          <p:nvPr/>
        </p:nvSpPr>
        <p:spPr>
          <a:xfrm>
            <a:off x="3034275" y="1715882"/>
            <a:ext cx="791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89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2075C205-4A47-E4E1-7210-D504EC0BD7A8}"/>
              </a:ext>
            </a:extLst>
          </p:cNvPr>
          <p:cNvSpPr txBox="1"/>
          <p:nvPr/>
        </p:nvSpPr>
        <p:spPr>
          <a:xfrm>
            <a:off x="4022396" y="1840796"/>
            <a:ext cx="791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A5515CB6-A2E6-D9CF-4CD4-A4A9C7384E44}"/>
              </a:ext>
            </a:extLst>
          </p:cNvPr>
          <p:cNvSpPr txBox="1"/>
          <p:nvPr/>
        </p:nvSpPr>
        <p:spPr>
          <a:xfrm>
            <a:off x="4836295" y="1600165"/>
            <a:ext cx="791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11241342-2D00-D647-750C-5697EFFEEC45}"/>
              </a:ext>
            </a:extLst>
          </p:cNvPr>
          <p:cNvSpPr txBox="1"/>
          <p:nvPr/>
        </p:nvSpPr>
        <p:spPr>
          <a:xfrm>
            <a:off x="5642555" y="1816436"/>
            <a:ext cx="791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76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03FF73F2-9CAF-32F6-FF2F-FE6BE2A39D23}"/>
              </a:ext>
            </a:extLst>
          </p:cNvPr>
          <p:cNvSpPr txBox="1"/>
          <p:nvPr/>
        </p:nvSpPr>
        <p:spPr>
          <a:xfrm>
            <a:off x="6527905" y="1572784"/>
            <a:ext cx="791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7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75EFA776-CA0F-E09B-8B3E-06C873FF16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" t="-1465" r="67852" b="51349"/>
          <a:stretch/>
        </p:blipFill>
        <p:spPr bwMode="auto">
          <a:xfrm>
            <a:off x="7196474" y="1727994"/>
            <a:ext cx="881530" cy="93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2072569E-464E-C1BE-88C2-278535958E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1" t="-3296" r="-1672" b="55635"/>
          <a:stretch/>
        </p:blipFill>
        <p:spPr bwMode="auto">
          <a:xfrm>
            <a:off x="8051063" y="1511356"/>
            <a:ext cx="881530" cy="88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41B6147D-30BF-8AC7-8B74-1E7D747070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8947344" y="1789258"/>
            <a:ext cx="881530" cy="88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262887B7-ECE9-CC67-0ED5-0027C32EB5A5}"/>
              </a:ext>
            </a:extLst>
          </p:cNvPr>
          <p:cNvSpPr txBox="1"/>
          <p:nvPr/>
        </p:nvSpPr>
        <p:spPr>
          <a:xfrm>
            <a:off x="7263071" y="1809059"/>
            <a:ext cx="791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412C372B-0F48-C242-032C-A9C92B2D69FD}"/>
              </a:ext>
            </a:extLst>
          </p:cNvPr>
          <p:cNvSpPr txBox="1"/>
          <p:nvPr/>
        </p:nvSpPr>
        <p:spPr>
          <a:xfrm>
            <a:off x="8096150" y="1625583"/>
            <a:ext cx="791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99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2F629092-A9E5-C5F4-2EA1-DB4862843141}"/>
              </a:ext>
            </a:extLst>
          </p:cNvPr>
          <p:cNvSpPr txBox="1"/>
          <p:nvPr/>
        </p:nvSpPr>
        <p:spPr>
          <a:xfrm>
            <a:off x="8992431" y="1910774"/>
            <a:ext cx="791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61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3" name="Пряма сполучна лінія 9">
            <a:extLst>
              <a:ext uri="{FF2B5EF4-FFF2-40B4-BE49-F238E27FC236}">
                <a16:creationId xmlns="" xmlns:a16="http://schemas.microsoft.com/office/drawing/2014/main" id="{0073B148-9D79-B534-CCE6-73E1D4726A73}"/>
              </a:ext>
            </a:extLst>
          </p:cNvPr>
          <p:cNvCxnSpPr>
            <a:cxnSpLocks/>
          </p:cNvCxnSpPr>
          <p:nvPr/>
        </p:nvCxnSpPr>
        <p:spPr>
          <a:xfrm>
            <a:off x="6476696" y="1353923"/>
            <a:ext cx="614348" cy="1108844"/>
          </a:xfrm>
          <a:prstGeom prst="line">
            <a:avLst/>
          </a:prstGeom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Скругленная прямоугольная выноска 17">
            <a:extLst>
              <a:ext uri="{FF2B5EF4-FFF2-40B4-BE49-F238E27FC236}">
                <a16:creationId xmlns="" xmlns:a16="http://schemas.microsoft.com/office/drawing/2014/main" id="{703D2A66-7FFE-2396-9592-44EF1488E111}"/>
              </a:ext>
            </a:extLst>
          </p:cNvPr>
          <p:cNvSpPr/>
          <p:nvPr/>
        </p:nvSpPr>
        <p:spPr>
          <a:xfrm>
            <a:off x="3585187" y="4160509"/>
            <a:ext cx="7468148" cy="198992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Що тепер зайве? </a:t>
            </a:r>
            <a:r>
              <a:rPr lang="uk-UA" sz="2400" b="1" dirty="0" smtClean="0">
                <a:solidFill>
                  <a:srgbClr val="7030A0"/>
                </a:solidFill>
              </a:rPr>
              <a:t>Що </a:t>
            </a:r>
            <a:r>
              <a:rPr lang="uk-UA" sz="2400" b="1" dirty="0">
                <a:solidFill>
                  <a:srgbClr val="7030A0"/>
                </a:solidFill>
              </a:rPr>
              <a:t>позначає нуль у записі цього числа? Назвіть інші круглі числа. Назвіть число з найбільшою/найменшою кількістю десятків/одиниць. Назвіть число з однаковою кількістю десятків та одиниць.</a:t>
            </a:r>
          </a:p>
        </p:txBody>
      </p:sp>
      <p:cxnSp>
        <p:nvCxnSpPr>
          <p:cNvPr id="95" name="Пряма сполучна лінія 17">
            <a:extLst>
              <a:ext uri="{FF2B5EF4-FFF2-40B4-BE49-F238E27FC236}">
                <a16:creationId xmlns="" xmlns:a16="http://schemas.microsoft.com/office/drawing/2014/main" id="{324FA030-53F5-5243-97B0-5026CD174EDD}"/>
              </a:ext>
            </a:extLst>
          </p:cNvPr>
          <p:cNvCxnSpPr>
            <a:cxnSpLocks/>
          </p:cNvCxnSpPr>
          <p:nvPr/>
        </p:nvCxnSpPr>
        <p:spPr>
          <a:xfrm>
            <a:off x="7296377" y="1472420"/>
            <a:ext cx="614348" cy="1108844"/>
          </a:xfrm>
          <a:prstGeom prst="line">
            <a:avLst/>
          </a:prstGeom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CD84E996-8CFF-E249-180C-402FEE0B12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2111171" y="1858428"/>
            <a:ext cx="881530" cy="88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11241342-2D00-D647-750C-5697EFFEEC45}"/>
              </a:ext>
            </a:extLst>
          </p:cNvPr>
          <p:cNvSpPr txBox="1"/>
          <p:nvPr/>
        </p:nvSpPr>
        <p:spPr>
          <a:xfrm>
            <a:off x="2186496" y="1900431"/>
            <a:ext cx="791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74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32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21872" y="603386"/>
            <a:ext cx="8732066" cy="90972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та завдань уроку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12652" y="1840059"/>
            <a:ext cx="5650349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Сьогодні на уроці ми будемо </a:t>
            </a:r>
            <a:r>
              <a:rPr lang="uk-UA" sz="3200" b="1" dirty="0" smtClean="0">
                <a:solidFill>
                  <a:schemeClr val="bg1"/>
                </a:solidFill>
              </a:rPr>
              <a:t>обчислювати вирази. 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Порівнювати вирази з числами. 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Розв'язувати </a:t>
            </a:r>
            <a:r>
              <a:rPr lang="uk-UA" sz="3200" b="1" dirty="0">
                <a:solidFill>
                  <a:schemeClr val="bg1"/>
                </a:solidFill>
              </a:rPr>
              <a:t>задачі </a:t>
            </a:r>
            <a:r>
              <a:rPr lang="uk-UA" sz="3200" b="1" dirty="0" smtClean="0">
                <a:solidFill>
                  <a:schemeClr val="bg1"/>
                </a:solidFill>
              </a:rPr>
              <a:t>на знаходження суми і доданка. 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10" name="Picture 4" descr="Мистер Пибоди, картинка без фона - Приключения мистера Пибоди и Шермана -  YouLoveIt.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>
            <a:off x="8883207" y="2566180"/>
            <a:ext cx="2205862" cy="341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88" y="2007800"/>
            <a:ext cx="1797167" cy="397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57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1711397" y="538072"/>
            <a:ext cx="8732066" cy="71378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Поміркуй. Порівняй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CB2C08E5-D5E7-C6FB-9137-B12861ADA181}"/>
              </a:ext>
            </a:extLst>
          </p:cNvPr>
          <p:cNvSpPr txBox="1"/>
          <p:nvPr/>
        </p:nvSpPr>
        <p:spPr>
          <a:xfrm>
            <a:off x="1054100" y="1371600"/>
            <a:ext cx="9798957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7030A0"/>
                </a:solidFill>
              </a:rPr>
              <a:t>Прочитай числовий ряд. Яка закономірність в ньому? Збільш на 1 кожне число. Який розряд змінився? Збільш </a:t>
            </a:r>
            <a:r>
              <a:rPr lang="uk-UA" sz="2000" b="1" dirty="0">
                <a:solidFill>
                  <a:srgbClr val="7030A0"/>
                </a:solidFill>
              </a:rPr>
              <a:t>на </a:t>
            </a:r>
            <a:r>
              <a:rPr lang="uk-UA" sz="2000" b="1" dirty="0" smtClean="0">
                <a:solidFill>
                  <a:srgbClr val="7030A0"/>
                </a:solidFill>
              </a:rPr>
              <a:t>1 десяток </a:t>
            </a:r>
            <a:r>
              <a:rPr lang="uk-UA" sz="2000" b="1" dirty="0">
                <a:solidFill>
                  <a:srgbClr val="7030A0"/>
                </a:solidFill>
              </a:rPr>
              <a:t>кожне </a:t>
            </a:r>
            <a:r>
              <a:rPr lang="uk-UA" sz="2000" b="1" dirty="0" smtClean="0">
                <a:solidFill>
                  <a:srgbClr val="7030A0"/>
                </a:solidFill>
              </a:rPr>
              <a:t>число другого ряду. </a:t>
            </a:r>
            <a:r>
              <a:rPr lang="uk-UA" sz="2000" b="1" dirty="0">
                <a:solidFill>
                  <a:srgbClr val="7030A0"/>
                </a:solidFill>
              </a:rPr>
              <a:t>Що </a:t>
            </a:r>
            <a:r>
              <a:rPr lang="uk-UA" sz="2000" b="1" dirty="0" smtClean="0">
                <a:solidFill>
                  <a:srgbClr val="7030A0"/>
                </a:solidFill>
              </a:rPr>
              <a:t>змінилось</a:t>
            </a:r>
            <a:r>
              <a:rPr lang="uk-UA" sz="2000" b="1" dirty="0">
                <a:solidFill>
                  <a:srgbClr val="7030A0"/>
                </a:solidFill>
              </a:rPr>
              <a:t>? </a:t>
            </a:r>
          </a:p>
        </p:txBody>
      </p:sp>
      <p:pic>
        <p:nvPicPr>
          <p:cNvPr id="54" name="Picture 4" descr="Мистер Пибоди, картинка без фона - Приключения мистера Пибоди и Шермана -  YouLoveIt.ru">
            <a:extLst>
              <a:ext uri="{FF2B5EF4-FFF2-40B4-BE49-F238E27FC236}">
                <a16:creationId xmlns:a16="http://schemas.microsoft.com/office/drawing/2014/main" xmlns="" id="{F06E9FCE-8A13-FD25-5F49-4D481A6C04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 flipH="1">
            <a:off x="126946" y="2517099"/>
            <a:ext cx="1921908" cy="297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B2C08E5-D5E7-C6FB-9137-B12861ADA181}"/>
              </a:ext>
            </a:extLst>
          </p:cNvPr>
          <p:cNvSpPr txBox="1"/>
          <p:nvPr/>
        </p:nvSpPr>
        <p:spPr>
          <a:xfrm>
            <a:off x="2452289" y="2079486"/>
            <a:ext cx="718404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14  34  54  4  24  74  94  64  84  44 </a:t>
            </a:r>
            <a:endParaRPr lang="uk-UA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81124"/>
            <a:ext cx="1054100" cy="11011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113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2438931" y="4353305"/>
            <a:ext cx="2617982" cy="55947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45 – 5     4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2452289" y="5226015"/>
            <a:ext cx="2617982" cy="520089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78 – 70 </a:t>
            </a:r>
            <a:r>
              <a:rPr lang="en-US" sz="3600" b="1" dirty="0" smtClean="0">
                <a:solidFill>
                  <a:srgbClr val="7030A0"/>
                </a:solidFill>
              </a:rPr>
              <a:t>    </a:t>
            </a:r>
            <a:r>
              <a:rPr lang="uk-UA" sz="3600" b="1" dirty="0" smtClean="0">
                <a:solidFill>
                  <a:srgbClr val="7030A0"/>
                </a:solidFill>
              </a:rPr>
              <a:t>7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2438930" y="6010694"/>
            <a:ext cx="2905955" cy="55947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99 + 1      100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6283142" y="4353305"/>
            <a:ext cx="2804560" cy="55947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56     56 + 1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6316717" y="5207459"/>
            <a:ext cx="2804560" cy="520089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rgbClr val="7030A0"/>
                </a:solidFill>
              </a:rPr>
              <a:t> </a:t>
            </a:r>
            <a:r>
              <a:rPr lang="uk-UA" sz="3600" b="1" dirty="0" smtClean="0">
                <a:solidFill>
                  <a:srgbClr val="7030A0"/>
                </a:solidFill>
              </a:rPr>
              <a:t> 0</a:t>
            </a:r>
            <a:r>
              <a:rPr lang="en-US" sz="3600" b="1" dirty="0" smtClean="0">
                <a:solidFill>
                  <a:srgbClr val="7030A0"/>
                </a:solidFill>
              </a:rPr>
              <a:t>    </a:t>
            </a:r>
            <a:r>
              <a:rPr lang="uk-UA" sz="3600" b="1" dirty="0" smtClean="0">
                <a:solidFill>
                  <a:srgbClr val="7030A0"/>
                </a:solidFill>
              </a:rPr>
              <a:t>21 – 20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6316717" y="5990251"/>
            <a:ext cx="2770984" cy="55947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8 </a:t>
            </a:r>
            <a:r>
              <a:rPr lang="en-US" sz="3600" b="1" dirty="0" smtClean="0">
                <a:solidFill>
                  <a:srgbClr val="7030A0"/>
                </a:solidFill>
              </a:rPr>
              <a:t>     </a:t>
            </a:r>
            <a:r>
              <a:rPr lang="uk-UA" sz="3600" b="1" dirty="0" smtClean="0">
                <a:solidFill>
                  <a:srgbClr val="7030A0"/>
                </a:solidFill>
              </a:rPr>
              <a:t>80 – 0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776052" y="4353305"/>
            <a:ext cx="452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&gt;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793183" y="5967266"/>
            <a:ext cx="452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928045" y="5190763"/>
            <a:ext cx="452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&gt;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901947" y="4024261"/>
            <a:ext cx="683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40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039377" y="4888262"/>
            <a:ext cx="683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8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936810" y="5686356"/>
            <a:ext cx="888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100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721093" y="3996801"/>
            <a:ext cx="683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57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569454" y="4786370"/>
            <a:ext cx="34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1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621404" y="5662229"/>
            <a:ext cx="579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80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922815" y="4353189"/>
            <a:ext cx="452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&lt;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CB2C08E5-D5E7-C6FB-9137-B12861ADA181}"/>
              </a:ext>
            </a:extLst>
          </p:cNvPr>
          <p:cNvSpPr txBox="1"/>
          <p:nvPr/>
        </p:nvSpPr>
        <p:spPr>
          <a:xfrm>
            <a:off x="2423385" y="2725817"/>
            <a:ext cx="718404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15  35  55  5  25  75  95  65  85  45 </a:t>
            </a:r>
            <a:endParaRPr lang="uk-UA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CB2C08E5-D5E7-C6FB-9137-B12861ADA181}"/>
              </a:ext>
            </a:extLst>
          </p:cNvPr>
          <p:cNvSpPr txBox="1"/>
          <p:nvPr/>
        </p:nvSpPr>
        <p:spPr>
          <a:xfrm>
            <a:off x="2407841" y="3358263"/>
            <a:ext cx="721513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25  45  65  15  35  85  105  65  85  45 </a:t>
            </a:r>
            <a:endParaRPr lang="uk-UA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854487" y="5088316"/>
            <a:ext cx="452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&lt;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854486" y="5967265"/>
            <a:ext cx="452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&lt;</a:t>
            </a:r>
            <a:endParaRPr lang="uk-UA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59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6" grpId="0"/>
      <p:bldP spid="67" grpId="0"/>
      <p:bldP spid="68" grpId="0"/>
      <p:bldP spid="70" grpId="0"/>
      <p:bldP spid="71" grpId="0"/>
      <p:bldP spid="72" grpId="0"/>
      <p:bldP spid="73" grpId="0"/>
      <p:bldP spid="74" grpId="0"/>
      <p:bldP spid="78" grpId="0"/>
      <p:bldP spid="7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14318</TotalTime>
  <Words>728</Words>
  <Application>Microsoft Office PowerPoint</Application>
  <PresentationFormat>Произвольный</PresentationFormat>
  <Paragraphs>293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1446</cp:revision>
  <dcterms:created xsi:type="dcterms:W3CDTF">2018-01-05T16:38:53Z</dcterms:created>
  <dcterms:modified xsi:type="dcterms:W3CDTF">2024-04-23T07:12:11Z</dcterms:modified>
</cp:coreProperties>
</file>