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1223" r:id="rId3"/>
    <p:sldId id="1224" r:id="rId4"/>
    <p:sldId id="1220" r:id="rId5"/>
    <p:sldId id="1225" r:id="rId6"/>
    <p:sldId id="1218" r:id="rId7"/>
    <p:sldId id="1219" r:id="rId8"/>
    <p:sldId id="1221" r:id="rId9"/>
    <p:sldId id="1226" r:id="rId10"/>
    <p:sldId id="1212" r:id="rId11"/>
    <p:sldId id="1228" r:id="rId12"/>
    <p:sldId id="794" r:id="rId13"/>
    <p:sldId id="1227" r:id="rId14"/>
    <p:sldId id="85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силь Цупа" initials="ВЦ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295FFF"/>
    <a:srgbClr val="E838BA"/>
    <a:srgbClr val="EF71CE"/>
    <a:srgbClr val="463EDE"/>
    <a:srgbClr val="322ADA"/>
    <a:srgbClr val="FF5050"/>
    <a:srgbClr val="F2B800"/>
    <a:srgbClr val="F6F9FC"/>
    <a:srgbClr val="F3F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66" autoAdjust="0"/>
    <p:restoredTop sz="94660"/>
  </p:normalViewPr>
  <p:slideViewPr>
    <p:cSldViewPr snapToGrid="0">
      <p:cViewPr varScale="1">
        <p:scale>
          <a:sx n="83" d="100"/>
          <a:sy n="83" d="100"/>
        </p:scale>
        <p:origin x="-546" y="-84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11.05.2024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2381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11.05.2024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11.05.2024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11.05.2024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5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earningapps.org/watch?v=p3t9vsdza23" TargetMode="External"/><Relationship Id="rId5" Type="http://schemas.microsoft.com/office/2007/relationships/hdphoto" Target="../media/hdphoto1.wdp"/><Relationship Id="rId4" Type="http://schemas.openxmlformats.org/officeDocument/2006/relationships/image" Target="../media/image16.png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5713" y="4434126"/>
            <a:ext cx="9047037" cy="17366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err="1" smtClean="0">
                <a:solidFill>
                  <a:schemeClr val="bg1"/>
                </a:solidFill>
              </a:rPr>
              <a:t>Оповідання</a:t>
            </a:r>
            <a:r>
              <a:rPr lang="ru-RU" sz="4800" b="1" dirty="0" smtClean="0">
                <a:solidFill>
                  <a:schemeClr val="bg1"/>
                </a:solidFill>
              </a:rPr>
              <a:t> «</a:t>
            </a:r>
            <a:r>
              <a:rPr lang="ru-RU" sz="4800" b="1" dirty="0" err="1" smtClean="0">
                <a:solidFill>
                  <a:schemeClr val="bg1"/>
                </a:solidFill>
              </a:rPr>
              <a:t>Іди</a:t>
            </a:r>
            <a:r>
              <a:rPr lang="ru-RU" sz="4800" b="1" dirty="0">
                <a:solidFill>
                  <a:schemeClr val="bg1"/>
                </a:solidFill>
              </a:rPr>
              <a:t>, </a:t>
            </a:r>
            <a:r>
              <a:rPr lang="ru-RU" sz="4800" b="1" dirty="0" err="1">
                <a:solidFill>
                  <a:schemeClr val="bg1"/>
                </a:solidFill>
              </a:rPr>
              <a:t>іди</a:t>
            </a:r>
            <a:r>
              <a:rPr lang="ru-RU" sz="4800" b="1" dirty="0">
                <a:solidFill>
                  <a:schemeClr val="bg1"/>
                </a:solidFill>
              </a:rPr>
              <a:t>, </a:t>
            </a:r>
            <a:r>
              <a:rPr lang="ru-RU" sz="4800" b="1" dirty="0" err="1">
                <a:solidFill>
                  <a:schemeClr val="bg1"/>
                </a:solidFill>
              </a:rPr>
              <a:t>дощику</a:t>
            </a:r>
            <a:r>
              <a:rPr lang="ru-RU" sz="4800" b="1" dirty="0">
                <a:solidFill>
                  <a:schemeClr val="bg1"/>
                </a:solidFill>
              </a:rPr>
              <a:t>» </a:t>
            </a:r>
            <a:r>
              <a:rPr lang="ru-RU" sz="4800" b="1" dirty="0" smtClean="0">
                <a:solidFill>
                  <a:schemeClr val="bg1"/>
                </a:solidFill>
              </a:rPr>
              <a:t>за </a:t>
            </a:r>
            <a:r>
              <a:rPr lang="ru-RU" sz="4800" b="1" dirty="0" err="1" smtClean="0">
                <a:solidFill>
                  <a:schemeClr val="bg1"/>
                </a:solidFill>
              </a:rPr>
              <a:t>Зіркою</a:t>
            </a:r>
            <a:r>
              <a:rPr lang="ru-RU" sz="4800" b="1" dirty="0" smtClean="0">
                <a:solidFill>
                  <a:schemeClr val="bg1"/>
                </a:solidFill>
              </a:rPr>
              <a:t> </a:t>
            </a:r>
            <a:r>
              <a:rPr lang="ru-RU" sz="4800" b="1" dirty="0" err="1">
                <a:solidFill>
                  <a:schemeClr val="bg1"/>
                </a:solidFill>
              </a:rPr>
              <a:t>Мензатюк</a:t>
            </a:r>
            <a:r>
              <a:rPr lang="ru-RU" sz="4800" b="1" dirty="0">
                <a:solidFill>
                  <a:schemeClr val="bg1"/>
                </a:solidFill>
              </a:rPr>
              <a:t> </a:t>
            </a:r>
            <a:endParaRPr lang="uk-UA" sz="4800" b="1" i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68086" y="1206250"/>
            <a:ext cx="4103370" cy="20090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Навчання грамоти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Читання</a:t>
            </a:r>
          </a:p>
          <a:p>
            <a:pPr algn="ctr"/>
            <a:r>
              <a:rPr lang="uk-UA" sz="2800" b="1" dirty="0" err="1" smtClean="0">
                <a:solidFill>
                  <a:schemeClr val="bg1"/>
                </a:solidFill>
              </a:rPr>
              <a:t>Післябукварний</a:t>
            </a:r>
            <a:r>
              <a:rPr lang="uk-UA" sz="2800" b="1" dirty="0" smtClean="0">
                <a:solidFill>
                  <a:schemeClr val="bg1"/>
                </a:solidFill>
              </a:rPr>
              <a:t> період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Урок </a:t>
            </a:r>
            <a:r>
              <a:rPr lang="en-US" sz="2800" b="1" dirty="0" smtClean="0">
                <a:solidFill>
                  <a:schemeClr val="bg1"/>
                </a:solidFill>
              </a:rPr>
              <a:t>1</a:t>
            </a:r>
            <a:r>
              <a:rPr lang="uk-UA" sz="2800" b="1" smtClean="0">
                <a:solidFill>
                  <a:schemeClr val="bg1"/>
                </a:solidFill>
              </a:rPr>
              <a:t>18</a:t>
            </a:r>
            <a:endParaRPr lang="uk-UA" sz="2800" b="1" dirty="0" smtClean="0">
              <a:solidFill>
                <a:schemeClr val="bg1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81B99F36-98AF-41C1-9A10-69EB614D7D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100" y="895655"/>
            <a:ext cx="2916339" cy="3219145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612519" y="5512411"/>
            <a:ext cx="8952266" cy="602639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Знайди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уривки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в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тексті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які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відповідають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цим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малюнкам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519" y="2304127"/>
            <a:ext cx="3188081" cy="3052569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0715" y="2304127"/>
            <a:ext cx="4804064" cy="3066554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1234440" y="451551"/>
            <a:ext cx="9681210" cy="81992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Вибіркове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читання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8010" y="5920740"/>
            <a:ext cx="1386450" cy="9372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4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118-119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612519" y="1271472"/>
            <a:ext cx="8952265" cy="9345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err="1" smtClean="0"/>
              <a:t>Який</a:t>
            </a:r>
            <a:r>
              <a:rPr lang="ru-RU" sz="2400" dirty="0" smtClean="0"/>
              <a:t> </a:t>
            </a:r>
            <a:r>
              <a:rPr lang="ru-RU" sz="2400" dirty="0" err="1"/>
              <a:t>епізод</a:t>
            </a:r>
            <a:r>
              <a:rPr lang="ru-RU" sz="2400" dirty="0"/>
              <a:t> з тексту </a:t>
            </a:r>
            <a:r>
              <a:rPr lang="ru-RU" sz="2400" dirty="0" err="1"/>
              <a:t>зобразив</a:t>
            </a:r>
            <a:r>
              <a:rPr lang="ru-RU" sz="2400" dirty="0"/>
              <a:t> художник на </a:t>
            </a:r>
            <a:r>
              <a:rPr lang="ru-RU" sz="2400" dirty="0" err="1"/>
              <a:t>першому</a:t>
            </a:r>
            <a:r>
              <a:rPr lang="ru-RU" sz="2400" dirty="0"/>
              <a:t> </a:t>
            </a:r>
            <a:r>
              <a:rPr lang="ru-RU" sz="2400" dirty="0" err="1"/>
              <a:t>малюнку</a:t>
            </a:r>
            <a:r>
              <a:rPr lang="uk-UA" sz="2400" dirty="0" smtClean="0"/>
              <a:t>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smtClean="0"/>
              <a:t>Яка </a:t>
            </a:r>
            <a:r>
              <a:rPr lang="ru-RU" sz="2400" dirty="0" err="1"/>
              <a:t>подія</a:t>
            </a:r>
            <a:r>
              <a:rPr lang="ru-RU" sz="2400" dirty="0"/>
              <a:t> </a:t>
            </a:r>
            <a:r>
              <a:rPr lang="ru-RU" sz="2400" dirty="0" err="1"/>
              <a:t>відбувається</a:t>
            </a:r>
            <a:r>
              <a:rPr lang="ru-RU" sz="2400" dirty="0"/>
              <a:t> на другому </a:t>
            </a:r>
            <a:r>
              <a:rPr lang="ru-RU" sz="2400" dirty="0" err="1"/>
              <a:t>малюнку</a:t>
            </a:r>
            <a:r>
              <a:rPr lang="uk-UA" sz="2400" dirty="0" smtClean="0"/>
              <a:t>?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12802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83030" y="494529"/>
            <a:ext cx="9361170" cy="81992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Робота в </a:t>
            </a:r>
            <a:r>
              <a:rPr lang="ru-RU" sz="4000" b="1" dirty="0" err="1" smtClean="0">
                <a:solidFill>
                  <a:schemeClr val="bg1"/>
                </a:solidFill>
              </a:rPr>
              <a:t>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0967" y="1434138"/>
            <a:ext cx="7958643" cy="461665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Прочитай явища природи. В яку пору року вони бувають? 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3" name="Picture 2" descr="D:\Картинки до тестів\Людина\Руденька за партою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823" y="1434138"/>
            <a:ext cx="2463578" cy="3019873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062077" y="4651706"/>
            <a:ext cx="5072439" cy="83099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Закінчи речення словами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з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довідки.  </a:t>
            </a:r>
            <a:r>
              <a:rPr lang="uk-UA" sz="2400" b="1" dirty="0" err="1" smtClean="0">
                <a:solidFill>
                  <a:schemeClr val="accent2">
                    <a:lumMod val="75000"/>
                  </a:schemeClr>
                </a:solidFill>
              </a:rPr>
              <a:t>Запиши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 одне з речень.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62826" y="5558301"/>
            <a:ext cx="3737463" cy="830997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Довідка: влітку, взимку, </a:t>
            </a:r>
          </a:p>
          <a:p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                грім і блискавки. 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50327" y="4705159"/>
            <a:ext cx="4913988" cy="138499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Сніг випадає …</a:t>
            </a:r>
          </a:p>
          <a:p>
            <a:r>
              <a:rPr lang="uk-UA" sz="2800" b="1" dirty="0" smtClean="0">
                <a:solidFill>
                  <a:schemeClr val="bg1"/>
                </a:solidFill>
              </a:rPr>
              <a:t>Роса на траві буває …</a:t>
            </a:r>
          </a:p>
          <a:p>
            <a:r>
              <a:rPr lang="uk-UA" sz="2800" b="1" dirty="0" smtClean="0">
                <a:solidFill>
                  <a:schemeClr val="bg1"/>
                </a:solidFill>
              </a:rPr>
              <a:t>Під час грози бувають … 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36701" t="2238" r="35574" b="51032"/>
          <a:stretch/>
        </p:blipFill>
        <p:spPr>
          <a:xfrm>
            <a:off x="6281241" y="1996910"/>
            <a:ext cx="2376000" cy="216000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l="33400" t="49456" r="34058" b="644"/>
          <a:stretch/>
        </p:blipFill>
        <p:spPr>
          <a:xfrm>
            <a:off x="3466061" y="1978916"/>
            <a:ext cx="2668456" cy="2206899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/>
          <a:srcRect l="68883" t="47306" r="2973" b="501"/>
          <a:stretch/>
        </p:blipFill>
        <p:spPr>
          <a:xfrm>
            <a:off x="1062826" y="1978917"/>
            <a:ext cx="2177496" cy="2177994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6740912" y="4066931"/>
            <a:ext cx="145665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Гроза</a:t>
            </a:r>
            <a:endParaRPr lang="ru-RU" sz="28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060071" y="4066931"/>
            <a:ext cx="145665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Роса </a:t>
            </a:r>
            <a:endParaRPr lang="ru-RU" sz="28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297516" y="4052583"/>
            <a:ext cx="145665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Сніг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02177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9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71926" y="469231"/>
            <a:ext cx="8755124" cy="82235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Вправа «Мікрофон»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95827" y="1505724"/>
            <a:ext cx="5106060" cy="31085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rgbClr val="FFFF00"/>
                </a:solidFill>
              </a:rPr>
              <a:t>Що читали на </a:t>
            </a:r>
            <a:r>
              <a:rPr lang="ru-RU" sz="2800" b="1" dirty="0" err="1">
                <a:solidFill>
                  <a:srgbClr val="FFFF00"/>
                </a:solidFill>
              </a:rPr>
              <a:t>уроці</a:t>
            </a:r>
            <a:r>
              <a:rPr lang="ru-RU" sz="2800" b="1" dirty="0">
                <a:solidFill>
                  <a:srgbClr val="FFFF00"/>
                </a:solidFill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rgbClr val="FFFF00"/>
                </a:solidFill>
              </a:rPr>
              <a:t>Про кого </a:t>
            </a:r>
            <a:r>
              <a:rPr lang="ru-RU" sz="2800" b="1" dirty="0" err="1">
                <a:solidFill>
                  <a:srgbClr val="FFFF00"/>
                </a:solidFill>
              </a:rPr>
              <a:t>йшлося</a:t>
            </a:r>
            <a:r>
              <a:rPr lang="ru-RU" sz="2800" b="1" dirty="0">
                <a:solidFill>
                  <a:srgbClr val="FFFF00"/>
                </a:solidFill>
              </a:rPr>
              <a:t> у </a:t>
            </a:r>
            <a:r>
              <a:rPr lang="ru-RU" sz="2800" b="1" dirty="0" err="1">
                <a:solidFill>
                  <a:srgbClr val="FFFF00"/>
                </a:solidFill>
              </a:rPr>
              <a:t>вірші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Євгена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Гуцала</a:t>
            </a:r>
            <a:r>
              <a:rPr lang="ru-RU" sz="2800" b="1" dirty="0" smtClean="0">
                <a:solidFill>
                  <a:srgbClr val="FFFF00"/>
                </a:solidFill>
              </a:rPr>
              <a:t>?</a:t>
            </a:r>
            <a:endParaRPr lang="ru-RU" sz="2800" b="1" dirty="0">
              <a:solidFill>
                <a:srgbClr val="FFFF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rgbClr val="FFFF00"/>
                </a:solidFill>
              </a:rPr>
              <a:t>Про кого розповідається в </a:t>
            </a:r>
            <a:r>
              <a:rPr lang="ru-RU" sz="2800" b="1" dirty="0" err="1">
                <a:solidFill>
                  <a:srgbClr val="FFFF00"/>
                </a:solidFill>
              </a:rPr>
              <a:t>тексті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Зірки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Мензатюк</a:t>
            </a:r>
            <a:r>
              <a:rPr lang="ru-RU" sz="2800" b="1" dirty="0">
                <a:solidFill>
                  <a:srgbClr val="FFFF00"/>
                </a:solidFill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rgbClr val="FFFF00"/>
                </a:solidFill>
              </a:rPr>
              <a:t>Чи </a:t>
            </a:r>
            <a:r>
              <a:rPr lang="ru-RU" sz="2800" b="1" dirty="0" err="1">
                <a:solidFill>
                  <a:srgbClr val="FFFF00"/>
                </a:solidFill>
              </a:rPr>
              <a:t>сподобались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тобі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ці</a:t>
            </a:r>
            <a:r>
              <a:rPr lang="ru-RU" sz="2800" b="1" dirty="0">
                <a:solidFill>
                  <a:srgbClr val="FFFF00"/>
                </a:solidFill>
              </a:rPr>
              <a:t> твори, </a:t>
            </a:r>
            <a:r>
              <a:rPr lang="ru-RU" sz="2800" b="1" dirty="0" err="1">
                <a:solidFill>
                  <a:srgbClr val="FFFF00"/>
                </a:solidFill>
              </a:rPr>
              <a:t>чому</a:t>
            </a:r>
            <a:r>
              <a:rPr lang="ru-RU" sz="2800" b="1" dirty="0">
                <a:solidFill>
                  <a:srgbClr val="FFFF00"/>
                </a:solidFill>
              </a:rPr>
              <a:t> так </a:t>
            </a:r>
            <a:r>
              <a:rPr lang="ru-RU" sz="2800" b="1" dirty="0" err="1">
                <a:solidFill>
                  <a:srgbClr val="FFFF00"/>
                </a:solidFill>
              </a:rPr>
              <a:t>або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ні</a:t>
            </a:r>
            <a:r>
              <a:rPr lang="ru-RU" sz="2800" b="1" dirty="0">
                <a:solidFill>
                  <a:srgbClr val="FFFF00"/>
                </a:solidFill>
              </a:rPr>
              <a:t>?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7258" r="4332" b="9742"/>
          <a:stretch/>
        </p:blipFill>
        <p:spPr>
          <a:xfrm>
            <a:off x="8801887" y="1633087"/>
            <a:ext cx="3117548" cy="37604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23" t="16747" r="29640"/>
          <a:stretch/>
        </p:blipFill>
        <p:spPr>
          <a:xfrm>
            <a:off x="258839" y="1505724"/>
            <a:ext cx="2732921" cy="3603717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647465" y="4974285"/>
            <a:ext cx="6969027" cy="139222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Чи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доводилося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тобі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потрапляти</a:t>
            </a:r>
            <a:r>
              <a:rPr lang="ru-RU" sz="2400" b="1" dirty="0" smtClean="0"/>
              <a:t> </a:t>
            </a:r>
            <a:r>
              <a:rPr lang="ru-RU" sz="2400" b="1" dirty="0" err="1"/>
              <a:t>під</a:t>
            </a:r>
            <a:r>
              <a:rPr lang="ru-RU" sz="2400" b="1" dirty="0"/>
              <a:t> </a:t>
            </a:r>
            <a:r>
              <a:rPr lang="ru-RU" sz="2400" b="1" dirty="0" err="1"/>
              <a:t>дощ</a:t>
            </a:r>
            <a:r>
              <a:rPr lang="ru-RU" sz="2400" b="1" dirty="0"/>
              <a:t>?</a:t>
            </a:r>
          </a:p>
          <a:p>
            <a:pPr algn="ctr"/>
            <a:r>
              <a:rPr lang="ru-RU" sz="2400" b="1" dirty="0"/>
              <a:t>Як </a:t>
            </a:r>
            <a:r>
              <a:rPr lang="ru-RU" sz="2400" b="1" dirty="0" err="1" smtClean="0"/>
              <a:t>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діяв</a:t>
            </a:r>
            <a:r>
              <a:rPr lang="ru-RU" sz="2400" b="1" dirty="0" smtClean="0"/>
              <a:t>/ла </a:t>
            </a:r>
            <a:r>
              <a:rPr lang="ru-RU" sz="2400" b="1" dirty="0"/>
              <a:t>– </a:t>
            </a:r>
            <a:r>
              <a:rPr lang="ru-RU" sz="2400" b="1" dirty="0" err="1"/>
              <a:t>ховалися</a:t>
            </a:r>
            <a:r>
              <a:rPr lang="ru-RU" sz="2400" b="1" dirty="0"/>
              <a:t> </a:t>
            </a:r>
            <a:r>
              <a:rPr lang="ru-RU" sz="2400" b="1" dirty="0" err="1"/>
              <a:t>від</a:t>
            </a:r>
            <a:r>
              <a:rPr lang="ru-RU" sz="2400" b="1" dirty="0"/>
              <a:t> </a:t>
            </a:r>
            <a:r>
              <a:rPr lang="ru-RU" sz="2400" b="1" dirty="0" err="1"/>
              <a:t>дощу</a:t>
            </a:r>
            <a:r>
              <a:rPr lang="ru-RU" sz="2400" b="1" dirty="0"/>
              <a:t> чи </a:t>
            </a:r>
            <a:r>
              <a:rPr lang="ru-RU" sz="2400" b="1" dirty="0" err="1"/>
              <a:t>бігали</a:t>
            </a:r>
            <a:r>
              <a:rPr lang="ru-RU" sz="2400" b="1" dirty="0"/>
              <a:t> і </a:t>
            </a:r>
            <a:r>
              <a:rPr lang="ru-RU" sz="2400" b="1" dirty="0" err="1"/>
              <a:t>стрибали</a:t>
            </a:r>
            <a:r>
              <a:rPr lang="ru-RU" sz="2400" b="1" dirty="0"/>
              <a:t> </a:t>
            </a:r>
            <a:r>
              <a:rPr lang="ru-RU" sz="2400" b="1" dirty="0" err="1"/>
              <a:t>під</a:t>
            </a:r>
            <a:r>
              <a:rPr lang="ru-RU" sz="2400" b="1" dirty="0"/>
              <a:t> ним?</a:t>
            </a:r>
          </a:p>
        </p:txBody>
      </p:sp>
    </p:spTree>
    <p:extLst>
      <p:ext uri="{BB962C8B-B14F-4D97-AF65-F5344CB8AC3E}">
        <p14:creationId xmlns:p14="http://schemas.microsoft.com/office/powerpoint/2010/main" val="267036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652526" y="494528"/>
            <a:ext cx="8732066" cy="78329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Емоції Палець\imag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3" t="1529" r="11770" b="2117"/>
          <a:stretch/>
        </p:blipFill>
        <p:spPr bwMode="auto">
          <a:xfrm>
            <a:off x="4949190" y="3187046"/>
            <a:ext cx="3055619" cy="3290667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000959" y="3415018"/>
            <a:ext cx="2823209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Я  </a:t>
            </a:r>
            <a:r>
              <a:rPr lang="ru-RU" sz="2400" b="1" dirty="0" err="1" smtClean="0"/>
              <a:t>чемно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спілкував</a:t>
            </a:r>
            <a:r>
              <a:rPr lang="ru-RU" sz="2400" b="1" dirty="0" smtClean="0"/>
              <a:t>/</a:t>
            </a:r>
            <a:r>
              <a:rPr lang="ru-RU" sz="2400" b="1" dirty="0" err="1" smtClean="0"/>
              <a:t>лася</a:t>
            </a:r>
            <a:r>
              <a:rPr lang="ru-RU" sz="2400" b="1" dirty="0" smtClean="0"/>
              <a:t>!</a:t>
            </a:r>
            <a:endParaRPr lang="uk-UA" sz="24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49190" y="2277150"/>
            <a:ext cx="3055620" cy="919401"/>
          </a:xfrm>
          <a:prstGeom prst="roundRect">
            <a:avLst/>
          </a:prstGeom>
          <a:solidFill>
            <a:srgbClr val="FF5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Я </a:t>
            </a:r>
            <a:r>
              <a:rPr lang="ru-RU" sz="2400" b="1" dirty="0" err="1" smtClean="0"/>
              <a:t>виконав</a:t>
            </a:r>
            <a:r>
              <a:rPr lang="ru-RU" sz="2400" b="1" dirty="0" smtClean="0"/>
              <a:t>/ла </a:t>
            </a:r>
            <a:r>
              <a:rPr lang="ru-RU" sz="2400" b="1" dirty="0" err="1" smtClean="0"/>
              <a:t>всі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завдання</a:t>
            </a:r>
            <a:r>
              <a:rPr lang="ru-RU" sz="2400" b="1" dirty="0" smtClean="0"/>
              <a:t>!</a:t>
            </a:r>
            <a:endParaRPr lang="uk-UA" sz="2400" b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67260" y="3353884"/>
            <a:ext cx="2816969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Я </a:t>
            </a:r>
            <a:r>
              <a:rPr lang="ru-RU" sz="2400" b="1" dirty="0" err="1" smtClean="0"/>
              <a:t>відповідав</a:t>
            </a:r>
            <a:r>
              <a:rPr lang="ru-RU" sz="2400" b="1" dirty="0" smtClean="0"/>
              <a:t>/ла </a:t>
            </a:r>
          </a:p>
          <a:p>
            <a:pPr algn="ctr"/>
            <a:r>
              <a:rPr lang="ru-RU" sz="2400" b="1" dirty="0" smtClean="0"/>
              <a:t>на </a:t>
            </a:r>
            <a:r>
              <a:rPr lang="ru-RU" sz="2400" b="1" dirty="0" err="1" smtClean="0"/>
              <a:t>запитання</a:t>
            </a:r>
            <a:r>
              <a:rPr lang="ru-RU" sz="2400" b="1" dirty="0" smtClean="0"/>
              <a:t>!</a:t>
            </a:r>
            <a:endParaRPr lang="uk-UA" sz="2400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67260" y="4527878"/>
            <a:ext cx="2371200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Я </a:t>
            </a:r>
            <a:r>
              <a:rPr lang="ru-RU" sz="2400" b="1" dirty="0" err="1" smtClean="0"/>
              <a:t>виразно</a:t>
            </a:r>
            <a:r>
              <a:rPr lang="ru-RU" sz="2400" b="1" dirty="0" smtClean="0"/>
              <a:t> читав/ла!</a:t>
            </a:r>
            <a:endParaRPr lang="uk-UA" sz="24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23480" y="4527879"/>
            <a:ext cx="2300687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Я </a:t>
            </a:r>
            <a:r>
              <a:rPr lang="ru-RU" sz="2400" b="1" dirty="0" err="1" smtClean="0"/>
              <a:t>уважно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слухав</a:t>
            </a:r>
            <a:r>
              <a:rPr lang="ru-RU" sz="2400" b="1" dirty="0" smtClean="0"/>
              <a:t>/ла!</a:t>
            </a:r>
            <a:endParaRPr lang="uk-UA" sz="2400" b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52807" y="1357749"/>
            <a:ext cx="7914384" cy="91940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Подякуй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собі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за роботу на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уроці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.  </a:t>
            </a:r>
          </a:p>
          <a:p>
            <a:pPr algn="ctr"/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Загинай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пальчики й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промовляй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речення</a:t>
            </a:r>
            <a:endParaRPr lang="uk-UA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83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ети с помощью планшета с иконками образования Бесплатные векто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21" y="2515995"/>
            <a:ext cx="4530953" cy="395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/>
          <p:cNvSpPr/>
          <p:nvPr/>
        </p:nvSpPr>
        <p:spPr>
          <a:xfrm>
            <a:off x="1800694" y="398555"/>
            <a:ext cx="8811364" cy="7787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uk-UA" sz="4000" b="1" dirty="0">
                <a:solidFill>
                  <a:schemeClr val="bg1"/>
                </a:solidFill>
              </a:rPr>
              <a:t>Online </a:t>
            </a:r>
            <a:r>
              <a:rPr lang="uk-UA" altLang="uk-UA" sz="4000" b="1" dirty="0">
                <a:solidFill>
                  <a:schemeClr val="bg1"/>
                </a:solidFill>
              </a:rPr>
              <a:t>завдання</a:t>
            </a:r>
            <a:endParaRPr lang="en-US" altLang="uk-UA" sz="40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0166A2E-11B6-9924-13BC-3EA377A2E6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0"/>
          <a:stretch/>
        </p:blipFill>
        <p:spPr>
          <a:xfrm>
            <a:off x="9415902" y="1870364"/>
            <a:ext cx="2598052" cy="4538966"/>
          </a:xfrm>
          <a:prstGeom prst="rect">
            <a:avLst/>
          </a:prstGeom>
        </p:spPr>
      </p:pic>
      <p:pic>
        <p:nvPicPr>
          <p:cNvPr id="7" name="Рисунок 6">
            <a:hlinkClick r:id="rId6"/>
            <a:extLst>
              <a:ext uri="{FF2B5EF4-FFF2-40B4-BE49-F238E27FC236}">
                <a16:creationId xmlns:a16="http://schemas.microsoft.com/office/drawing/2014/main" xmlns="" id="{AE1BDFF9-2805-3F10-36E3-965C7681E7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97" t="13192" r="17996" b="19677"/>
          <a:stretch/>
        </p:blipFill>
        <p:spPr>
          <a:xfrm>
            <a:off x="285871" y="1727201"/>
            <a:ext cx="4265586" cy="4587906"/>
          </a:xfrm>
          <a:prstGeom prst="rect">
            <a:avLst/>
          </a:prstGeom>
        </p:spPr>
      </p:pic>
      <p:sp>
        <p:nvSpPr>
          <p:cNvPr id="15" name="Бульбашка прямої мови: прямокутна з округленими кутами 14">
            <a:extLst>
              <a:ext uri="{FF2B5EF4-FFF2-40B4-BE49-F238E27FC236}">
                <a16:creationId xmlns:a16="http://schemas.microsoft.com/office/drawing/2014/main" xmlns="" id="{40C535D8-E54A-66BB-B01B-D0A4914AA87E}"/>
              </a:ext>
            </a:extLst>
          </p:cNvPr>
          <p:cNvSpPr/>
          <p:nvPr/>
        </p:nvSpPr>
        <p:spPr>
          <a:xfrm>
            <a:off x="4972096" y="1339730"/>
            <a:ext cx="3912001" cy="1061268"/>
          </a:xfrm>
          <a:prstGeom prst="wedgeRoundRectCallout">
            <a:avLst>
              <a:gd name="adj1" fmla="val -7355"/>
              <a:gd name="adj2" fmla="val 74448"/>
              <a:gd name="adj3" fmla="val 16667"/>
            </a:avLst>
          </a:prstGeom>
          <a:solidFill>
            <a:srgbClr val="78B64E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Відскануй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-код або натисни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жовтий круг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71990" y="2190749"/>
            <a:ext cx="128587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61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26846" y="520190"/>
            <a:ext cx="8732066" cy="7942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76" y="1656222"/>
            <a:ext cx="3740750" cy="43578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97555" y="1836820"/>
            <a:ext cx="6322632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bg1"/>
                </a:solidFill>
              </a:rPr>
              <a:t>Сіли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рівно</a:t>
            </a:r>
            <a:r>
              <a:rPr lang="ru-RU" sz="3200" b="1" dirty="0">
                <a:solidFill>
                  <a:schemeClr val="bg1"/>
                </a:solidFill>
              </a:rPr>
              <a:t>, </a:t>
            </a:r>
            <a:r>
              <a:rPr lang="ru-RU" sz="3200" b="1" dirty="0" err="1">
                <a:solidFill>
                  <a:schemeClr val="bg1"/>
                </a:solidFill>
              </a:rPr>
              <a:t>озирнулись</a:t>
            </a:r>
            <a:r>
              <a:rPr lang="ru-RU" sz="3200" b="1" dirty="0">
                <a:solidFill>
                  <a:schemeClr val="bg1"/>
                </a:solidFill>
              </a:rPr>
              <a:t>,</a:t>
            </a:r>
            <a:endParaRPr lang="en-US" sz="3200" b="1" dirty="0">
              <a:solidFill>
                <a:schemeClr val="bg1"/>
              </a:solidFill>
            </a:endParaRPr>
          </a:p>
          <a:p>
            <a:pPr algn="ctr"/>
            <a:r>
              <a:rPr lang="ru-RU" sz="3200" b="1" dirty="0">
                <a:solidFill>
                  <a:schemeClr val="bg1"/>
                </a:solidFill>
              </a:rPr>
              <a:t>Один одному </a:t>
            </a:r>
            <a:r>
              <a:rPr lang="ru-RU" sz="3200" b="1" dirty="0" err="1">
                <a:solidFill>
                  <a:schemeClr val="bg1"/>
                </a:solidFill>
              </a:rPr>
              <a:t>всміхнулись</a:t>
            </a:r>
            <a:r>
              <a:rPr lang="ru-RU" sz="3200" b="1" dirty="0">
                <a:solidFill>
                  <a:schemeClr val="bg1"/>
                </a:solidFill>
              </a:rPr>
              <a:t>.</a:t>
            </a:r>
            <a:endParaRPr lang="en-US" sz="3200" b="1" dirty="0">
              <a:solidFill>
                <a:schemeClr val="bg1"/>
              </a:solidFill>
            </a:endParaRPr>
          </a:p>
          <a:p>
            <a:pPr algn="ctr"/>
            <a:r>
              <a:rPr lang="ru-RU" sz="3200" b="1" dirty="0" err="1">
                <a:solidFill>
                  <a:schemeClr val="bg1"/>
                </a:solidFill>
              </a:rPr>
              <a:t>Якщо</a:t>
            </a:r>
            <a:r>
              <a:rPr lang="ru-RU" sz="3200" b="1" dirty="0">
                <a:solidFill>
                  <a:schemeClr val="bg1"/>
                </a:solidFill>
              </a:rPr>
              <a:t> добре </a:t>
            </a:r>
            <a:r>
              <a:rPr lang="ru-RU" sz="3200" b="1" dirty="0" err="1">
                <a:solidFill>
                  <a:schemeClr val="bg1"/>
                </a:solidFill>
              </a:rPr>
              <a:t>працювати</a:t>
            </a:r>
            <a:r>
              <a:rPr lang="ru-RU" sz="3200" b="1" dirty="0">
                <a:solidFill>
                  <a:schemeClr val="bg1"/>
                </a:solidFill>
              </a:rPr>
              <a:t> –</a:t>
            </a:r>
            <a:endParaRPr lang="en-US" sz="3200" b="1" dirty="0">
              <a:solidFill>
                <a:schemeClr val="bg1"/>
              </a:solidFill>
            </a:endParaRPr>
          </a:p>
          <a:p>
            <a:pPr algn="ctr"/>
            <a:r>
              <a:rPr lang="ru-RU" sz="3200" b="1" dirty="0" err="1">
                <a:solidFill>
                  <a:schemeClr val="bg1"/>
                </a:solidFill>
              </a:rPr>
              <a:t>Вийдуть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гарні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результати</a:t>
            </a:r>
            <a:r>
              <a:rPr lang="ru-RU" sz="3200" b="1" dirty="0">
                <a:solidFill>
                  <a:schemeClr val="bg1"/>
                </a:solidFill>
              </a:rPr>
              <a:t>.</a:t>
            </a:r>
            <a:endParaRPr lang="en-US" sz="3200" b="1" dirty="0">
              <a:solidFill>
                <a:schemeClr val="bg1"/>
              </a:solidFill>
            </a:endParaRPr>
          </a:p>
          <a:p>
            <a:pPr algn="ctr"/>
            <a:r>
              <a:rPr lang="ru-RU" sz="3200" b="1" dirty="0" err="1">
                <a:solidFill>
                  <a:schemeClr val="bg1"/>
                </a:solidFill>
              </a:rPr>
              <a:t>Тож</a:t>
            </a:r>
            <a:r>
              <a:rPr lang="ru-RU" sz="3200" b="1" dirty="0">
                <a:solidFill>
                  <a:schemeClr val="bg1"/>
                </a:solidFill>
              </a:rPr>
              <a:t> не </a:t>
            </a:r>
            <a:r>
              <a:rPr lang="ru-RU" sz="3200" b="1" dirty="0" err="1">
                <a:solidFill>
                  <a:schemeClr val="bg1"/>
                </a:solidFill>
              </a:rPr>
              <a:t>гаємо</a:t>
            </a:r>
            <a:r>
              <a:rPr lang="ru-RU" sz="3200" b="1" dirty="0">
                <a:solidFill>
                  <a:schemeClr val="bg1"/>
                </a:solidFill>
              </a:rPr>
              <a:t> ми час,</a:t>
            </a:r>
            <a:endParaRPr lang="en-US" sz="3200" b="1" dirty="0">
              <a:solidFill>
                <a:schemeClr val="bg1"/>
              </a:solidFill>
            </a:endParaRPr>
          </a:p>
          <a:p>
            <a:pPr algn="ctr"/>
            <a:r>
              <a:rPr lang="ru-RU" sz="3200" b="1" dirty="0" err="1">
                <a:solidFill>
                  <a:schemeClr val="bg1"/>
                </a:solidFill>
              </a:rPr>
              <a:t>Бо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знання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чекають</a:t>
            </a:r>
            <a:r>
              <a:rPr lang="ru-RU" sz="3200" b="1" dirty="0">
                <a:solidFill>
                  <a:schemeClr val="bg1"/>
                </a:solidFill>
              </a:rPr>
              <a:t> нас!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11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652526" y="494528"/>
            <a:ext cx="8732066" cy="78329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Емоційне налаштування 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Емоції Палець\imag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3" t="1529" r="11770" b="2117"/>
          <a:stretch/>
        </p:blipFill>
        <p:spPr bwMode="auto">
          <a:xfrm>
            <a:off x="4949190" y="3187046"/>
            <a:ext cx="3055619" cy="3290667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000959" y="3415018"/>
            <a:ext cx="2823209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З тобою </a:t>
            </a:r>
            <a:r>
              <a:rPr lang="ru-RU" sz="2400" b="1" dirty="0" err="1" smtClean="0"/>
              <a:t>приємно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спілкуватися</a:t>
            </a:r>
            <a:r>
              <a:rPr lang="ru-RU" sz="2400" b="1" dirty="0" smtClean="0"/>
              <a:t>!</a:t>
            </a:r>
            <a:endParaRPr lang="uk-UA" sz="24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06629" y="2345730"/>
            <a:ext cx="3460631" cy="919401"/>
          </a:xfrm>
          <a:prstGeom prst="roundRect">
            <a:avLst/>
          </a:prstGeom>
          <a:solidFill>
            <a:srgbClr val="FF5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err="1"/>
              <a:t>Ти</a:t>
            </a:r>
            <a:r>
              <a:rPr lang="ru-RU" sz="2400" b="1" dirty="0"/>
              <a:t> </a:t>
            </a:r>
            <a:r>
              <a:rPr lang="ru-RU" sz="2400" b="1" dirty="0" err="1" smtClean="0"/>
              <a:t>вмієш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вирішувати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всі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завдання</a:t>
            </a:r>
            <a:r>
              <a:rPr lang="ru-RU" sz="2400" b="1" dirty="0" smtClean="0"/>
              <a:t>!</a:t>
            </a:r>
            <a:endParaRPr lang="uk-UA" sz="2400" b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67260" y="3353884"/>
            <a:ext cx="2816969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err="1"/>
              <a:t>Ти</a:t>
            </a:r>
            <a:r>
              <a:rPr lang="ru-RU" sz="2400" b="1" dirty="0"/>
              <a:t> </a:t>
            </a:r>
            <a:r>
              <a:rPr lang="ru-RU" sz="2400" b="1" dirty="0" err="1" smtClean="0"/>
              <a:t>працьовита</a:t>
            </a:r>
            <a:r>
              <a:rPr lang="ru-RU" sz="2400" b="1" dirty="0" smtClean="0"/>
              <a:t>/</a:t>
            </a:r>
            <a:r>
              <a:rPr lang="ru-RU" sz="2400" b="1" dirty="0" err="1" smtClean="0"/>
              <a:t>ий</a:t>
            </a:r>
            <a:r>
              <a:rPr lang="ru-RU" sz="2400" b="1" dirty="0" smtClean="0"/>
              <a:t>, </a:t>
            </a:r>
            <a:r>
              <a:rPr lang="ru-RU" sz="2400" b="1" dirty="0"/>
              <a:t>як </a:t>
            </a:r>
            <a:r>
              <a:rPr lang="ru-RU" sz="2400" b="1" dirty="0" err="1"/>
              <a:t>бджілка</a:t>
            </a:r>
            <a:r>
              <a:rPr lang="ru-RU" sz="2400" b="1" dirty="0"/>
              <a:t>!</a:t>
            </a:r>
            <a:endParaRPr lang="uk-UA" sz="2400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67260" y="4527878"/>
            <a:ext cx="2371200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Яка </a:t>
            </a:r>
            <a:r>
              <a:rPr lang="ru-RU" sz="2400" b="1" dirty="0"/>
              <a:t>у тебе </a:t>
            </a:r>
            <a:r>
              <a:rPr lang="ru-RU" sz="2400" b="1" dirty="0" err="1" smtClean="0"/>
              <a:t>гарна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зачіска</a:t>
            </a:r>
            <a:r>
              <a:rPr lang="ru-RU" sz="2400" b="1" dirty="0" smtClean="0"/>
              <a:t>!</a:t>
            </a:r>
            <a:endParaRPr lang="uk-UA" sz="24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23480" y="4527879"/>
            <a:ext cx="2300687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err="1"/>
              <a:t>Які</a:t>
            </a:r>
            <a:r>
              <a:rPr lang="ru-RU" sz="2400" b="1" dirty="0"/>
              <a:t> у тебе </a:t>
            </a:r>
            <a:r>
              <a:rPr lang="ru-RU" sz="2400" b="1" dirty="0" err="1"/>
              <a:t>красиві</a:t>
            </a:r>
            <a:r>
              <a:rPr lang="ru-RU" sz="2400" b="1" dirty="0"/>
              <a:t> </a:t>
            </a:r>
            <a:r>
              <a:rPr lang="ru-RU" sz="2400" b="1" dirty="0" err="1"/>
              <a:t>очі</a:t>
            </a:r>
            <a:r>
              <a:rPr lang="ru-RU" sz="2400" b="1" dirty="0"/>
              <a:t>!</a:t>
            </a:r>
            <a:endParaRPr lang="uk-UA" sz="2400" b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52526" y="1222019"/>
            <a:ext cx="8732066" cy="112371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Приємно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отримувати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компліменти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. А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чи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вмієш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ти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їх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висловлювати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?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Уяви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що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кожний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пальчик на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твоїй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долоньці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–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це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твої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рідні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друзі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. Кого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з них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</a:rPr>
              <a:t>ти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</a:rPr>
              <a:t>можеш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</a:rPr>
              <a:t>привітати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 такими словами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?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Загинай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пальчик і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промовляй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комплімент</a:t>
            </a:r>
            <a:endParaRPr lang="uk-UA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14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00150" y="405926"/>
            <a:ext cx="9891090" cy="73707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Відгадай </a:t>
            </a:r>
            <a:r>
              <a:rPr lang="uk-UA" sz="4000" b="1" dirty="0">
                <a:solidFill>
                  <a:schemeClr val="bg1"/>
                </a:solidFill>
              </a:rPr>
              <a:t>загадку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00150" y="1250521"/>
            <a:ext cx="3796026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Мене частенько </a:t>
            </a:r>
            <a:r>
              <a:rPr lang="ru-RU" sz="2800" b="1" dirty="0" err="1">
                <a:solidFill>
                  <a:schemeClr val="bg1"/>
                </a:solidFill>
              </a:rPr>
              <a:t>просять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err="1">
                <a:solidFill>
                  <a:schemeClr val="bg1"/>
                </a:solidFill>
              </a:rPr>
              <a:t>ждуть</a:t>
            </a:r>
            <a:r>
              <a:rPr lang="ru-RU" sz="2800" b="1" dirty="0">
                <a:solidFill>
                  <a:schemeClr val="bg1"/>
                </a:solidFill>
              </a:rPr>
              <a:t>,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</a:rPr>
              <a:t>А </a:t>
            </a:r>
            <a:r>
              <a:rPr lang="ru-RU" sz="2800" b="1" dirty="0" err="1">
                <a:solidFill>
                  <a:schemeClr val="bg1"/>
                </a:solidFill>
              </a:rPr>
              <a:t>тільки</a:t>
            </a:r>
            <a:r>
              <a:rPr lang="ru-RU" sz="2800" b="1" dirty="0">
                <a:solidFill>
                  <a:schemeClr val="bg1"/>
                </a:solidFill>
              </a:rPr>
              <a:t> покажусь,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</a:rPr>
              <a:t>Як </a:t>
            </a:r>
            <a:r>
              <a:rPr lang="ru-RU" sz="2800" b="1" dirty="0" err="1">
                <a:solidFill>
                  <a:schemeClr val="bg1"/>
                </a:solidFill>
              </a:rPr>
              <a:t>ховатися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почнуть</a:t>
            </a:r>
            <a:r>
              <a:rPr lang="ru-RU" sz="2800" b="1" dirty="0">
                <a:solidFill>
                  <a:schemeClr val="bg1"/>
                </a:solidFill>
              </a:rPr>
              <a:t>.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96176" y="2462608"/>
            <a:ext cx="153016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дощ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6345" y="1233037"/>
            <a:ext cx="2343335" cy="18508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00150" y="3479850"/>
            <a:ext cx="654939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В яку пору року частіше йдуть дощі? 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Чим відрізняється літній дощ від осіннього? 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Що несе дощ живій природі?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00150" y="4772730"/>
            <a:ext cx="6549390" cy="461665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Який одяг, взуття носять в дощову погоду?</a:t>
            </a:r>
            <a:endParaRPr lang="uk-UA" sz="2400" b="1" dirty="0">
              <a:solidFill>
                <a:schemeClr val="bg1"/>
              </a:solidFill>
            </a:endParaRPr>
          </a:p>
        </p:txBody>
      </p:sp>
      <p:pic>
        <p:nvPicPr>
          <p:cNvPr id="2" name="Picture 2" descr="Фото картинки дощику для діте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140" y="2676631"/>
            <a:ext cx="3449222" cy="3449223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50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817109" y="582906"/>
            <a:ext cx="8756193" cy="8115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754141"/>
            <a:ext cx="3846560" cy="384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20540" y="2108471"/>
            <a:ext cx="6252762" cy="296251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 на </a:t>
            </a:r>
            <a:r>
              <a:rPr lang="uk-UA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уроці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читання ми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попрацюємо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оповіданням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Зірки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Мензатюк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Іди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іди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дощику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!». </a:t>
            </a:r>
          </a:p>
          <a:p>
            <a:pPr algn="ctr"/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Дізнаємось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викликати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дощ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вивчимо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закличку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Пригадаємо різні явища природи</a:t>
            </a:r>
            <a:endParaRPr lang="uk-UA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318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86358" y="520053"/>
            <a:ext cx="8756193" cy="82524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Прочитай </a:t>
            </a:r>
            <a:r>
              <a:rPr lang="ru-RU" sz="4000" b="1" dirty="0" err="1" smtClean="0">
                <a:solidFill>
                  <a:schemeClr val="bg1"/>
                </a:solidFill>
              </a:rPr>
              <a:t>вірш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Євгена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Гуцала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748033" y="1448170"/>
            <a:ext cx="4635333" cy="456401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Без дороги ходить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дощ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—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</a:rPr>
              <a:t>Звідки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</a:rPr>
              <a:t>дощ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</a:rPr>
              <a:t>іде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—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</a:rPr>
              <a:t>Із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 неба!</a:t>
            </a:r>
          </a:p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— Де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</a:rPr>
              <a:t>іде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 той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</a:rPr>
              <a:t>дощ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— Де треба.</a:t>
            </a:r>
          </a:p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Без дороги ходить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</a:rPr>
              <a:t>скрізь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 —</a:t>
            </a:r>
          </a:p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через поле, через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</a:rPr>
              <a:t>ліс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— А чи є у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</a:rPr>
              <a:t>нього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 ноги?</a:t>
            </a:r>
          </a:p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— Та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</a:rPr>
              <a:t>нащо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</a:rPr>
              <a:t>дощеві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 ноги,</a:t>
            </a:r>
          </a:p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коли ходить без дороги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!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7258" r="4332" b="9742"/>
          <a:stretch/>
        </p:blipFill>
        <p:spPr>
          <a:xfrm>
            <a:off x="155575" y="1631050"/>
            <a:ext cx="2476044" cy="29866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4883" t="8195" r="10981" b="15695"/>
          <a:stretch/>
        </p:blipFill>
        <p:spPr>
          <a:xfrm>
            <a:off x="7671498" y="1448170"/>
            <a:ext cx="1604931" cy="1493213"/>
          </a:xfrm>
          <a:prstGeom prst="rect">
            <a:avLst/>
          </a:prstGeom>
        </p:spPr>
      </p:pic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8010" y="5657850"/>
            <a:ext cx="1046090" cy="12001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4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509096" y="3122387"/>
            <a:ext cx="4100097" cy="299066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3525" indent="-263525">
              <a:buAutoNum type="arabicPeriod"/>
            </a:pPr>
            <a:r>
              <a:rPr lang="ru-RU" sz="2400" dirty="0" err="1"/>
              <a:t>Між</a:t>
            </a:r>
            <a:r>
              <a:rPr lang="ru-RU" sz="2400" dirty="0"/>
              <a:t> ким </a:t>
            </a:r>
            <a:r>
              <a:rPr lang="ru-RU" sz="2400" dirty="0" err="1"/>
              <a:t>відбувається</a:t>
            </a:r>
            <a:r>
              <a:rPr lang="ru-RU" sz="2400" dirty="0"/>
              <a:t> </a:t>
            </a:r>
            <a:r>
              <a:rPr lang="ru-RU" sz="2400" dirty="0" err="1" smtClean="0"/>
              <a:t>розмова</a:t>
            </a:r>
            <a:r>
              <a:rPr lang="ru-RU" sz="2400" dirty="0" smtClean="0"/>
              <a:t>, на твою думку? </a:t>
            </a:r>
            <a:endParaRPr lang="ru-RU" sz="2400" dirty="0"/>
          </a:p>
          <a:p>
            <a:pPr marL="263525" indent="-263525">
              <a:buAutoNum type="arabicPeriod"/>
            </a:pPr>
            <a:r>
              <a:rPr lang="ru-RU" sz="2400" dirty="0"/>
              <a:t>Про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говорять</a:t>
            </a:r>
            <a:r>
              <a:rPr lang="ru-RU" sz="2400" dirty="0"/>
              <a:t> </a:t>
            </a:r>
            <a:r>
              <a:rPr lang="ru-RU" sz="2400" dirty="0" err="1"/>
              <a:t>співрозмовники</a:t>
            </a:r>
            <a:r>
              <a:rPr lang="ru-RU" sz="2400" dirty="0"/>
              <a:t>?</a:t>
            </a:r>
          </a:p>
          <a:p>
            <a:pPr marL="263525" indent="-263525">
              <a:buAutoNum type="arabicPeriod"/>
            </a:pPr>
            <a:r>
              <a:rPr lang="ru-RU" sz="2400" dirty="0"/>
              <a:t>Як </a:t>
            </a:r>
            <a:r>
              <a:rPr lang="ru-RU" sz="2400" dirty="0" err="1"/>
              <a:t>т</a:t>
            </a:r>
            <a:r>
              <a:rPr lang="ru-RU" sz="2400" dirty="0" err="1" smtClean="0"/>
              <a:t>и</a:t>
            </a:r>
            <a:r>
              <a:rPr lang="ru-RU" sz="2400" dirty="0" smtClean="0"/>
              <a:t> </a:t>
            </a:r>
            <a:r>
              <a:rPr lang="ru-RU" sz="2400" dirty="0" err="1" smtClean="0"/>
              <a:t>вважаєш</a:t>
            </a:r>
            <a:r>
              <a:rPr lang="ru-RU" sz="2400" dirty="0" smtClean="0"/>
              <a:t>, </a:t>
            </a:r>
            <a:r>
              <a:rPr lang="ru-RU" sz="2400" dirty="0" err="1"/>
              <a:t>ця</a:t>
            </a:r>
            <a:r>
              <a:rPr lang="ru-RU" sz="2400" dirty="0"/>
              <a:t> </a:t>
            </a:r>
            <a:r>
              <a:rPr lang="ru-RU" sz="2400" dirty="0" err="1"/>
              <a:t>розмова</a:t>
            </a:r>
            <a:r>
              <a:rPr lang="ru-RU" sz="2400" dirty="0"/>
              <a:t> </a:t>
            </a:r>
            <a:r>
              <a:rPr lang="ru-RU" sz="2400" dirty="0" err="1"/>
              <a:t>виникла</a:t>
            </a:r>
            <a:r>
              <a:rPr lang="ru-RU" sz="2400" dirty="0"/>
              <a:t> в </a:t>
            </a:r>
            <a:r>
              <a:rPr lang="ru-RU" sz="2400" dirty="0" err="1"/>
              <a:t>ясну</a:t>
            </a:r>
            <a:r>
              <a:rPr lang="ru-RU" sz="2400" dirty="0"/>
              <a:t> погоду чи </a:t>
            </a:r>
            <a:r>
              <a:rPr lang="ru-RU" sz="2400" dirty="0" err="1"/>
              <a:t>дощову</a:t>
            </a:r>
            <a:r>
              <a:rPr lang="ru-RU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5672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70773" y="465841"/>
            <a:ext cx="9250452" cy="6314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За Зіркою </a:t>
            </a:r>
            <a:r>
              <a:rPr lang="uk-UA" sz="4000" b="1" dirty="0" err="1" smtClean="0"/>
              <a:t>Мензатюк</a:t>
            </a:r>
            <a:r>
              <a:rPr lang="uk-UA" sz="4000" b="1" dirty="0" smtClean="0"/>
              <a:t>. Іди</a:t>
            </a:r>
            <a:r>
              <a:rPr lang="uk-UA" sz="4000" b="1" dirty="0"/>
              <a:t>, іди, дощику!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9882" y="1097280"/>
            <a:ext cx="11445898" cy="526297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Купила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мама Василькові гумові чоботи. А взути їх ніяк: </a:t>
            </a:r>
            <a:r>
              <a:rPr lang="uk-UA" sz="2800" b="1" dirty="0" err="1">
                <a:solidFill>
                  <a:schemeClr val="accent2">
                    <a:lumMod val="75000"/>
                  </a:schemeClr>
                </a:solidFill>
              </a:rPr>
              <a:t>сонячно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, сухо. У всьому селі жодної калюжі. А Дощ іти не квапиться. Дрімає собі у хмарині.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    Пооглядав Василько чоботи, </a:t>
            </a:r>
            <a:r>
              <a:rPr lang="uk-UA" sz="2800" b="1" dirty="0" err="1">
                <a:solidFill>
                  <a:schemeClr val="accent2">
                    <a:lumMod val="75000"/>
                  </a:schemeClr>
                </a:solidFill>
              </a:rPr>
              <a:t>поприміряв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та й подався до тополі.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    — Дощику, — гукає, — іди, щоб калюжі були! У мене чоботи нові,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хочеться походити.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    А Дощик ніби не чує. Дрімає та й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дрімає. Вернувся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Василько додому. Никає по двору,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нудьгує. А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на вулиці Мирослава з подружками.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    — Чого ти, Васильку, похнюпився?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—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Та… не можу Дощу дочекатися.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—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Ой, чи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ти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ж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умієш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його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кликати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        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—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Чом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не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вмію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?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Іди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, кажу,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бо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всі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тебе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ждуть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…</a:t>
            </a:r>
            <a:endParaRPr lang="uk-U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8010" y="5920740"/>
            <a:ext cx="1386450" cy="9372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4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118-119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1169" y="4578698"/>
            <a:ext cx="2068831" cy="1980894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7112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74992" y="1199924"/>
            <a:ext cx="11340757" cy="526297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     — Хіба так? — засміялася </a:t>
            </a:r>
            <a:r>
              <a:rPr lang="uk-UA" sz="2800" b="1" dirty="0" err="1">
                <a:solidFill>
                  <a:schemeClr val="accent2">
                    <a:lumMod val="75000"/>
                  </a:schemeClr>
                </a:solidFill>
              </a:rPr>
              <a:t>Мирославка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. — Дощ он як треба кликати: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              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   Іди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, іди, дощику,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             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зварю тобі борщику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             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в полив’янім горщику,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             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винесу на </a:t>
            </a:r>
            <a:r>
              <a:rPr lang="uk-UA" sz="2800" b="1" dirty="0" err="1">
                <a:solidFill>
                  <a:schemeClr val="accent2">
                    <a:lumMod val="75000"/>
                  </a:schemeClr>
                </a:solidFill>
              </a:rPr>
              <a:t>дуба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,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              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   покличу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голуба.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             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Голуб буде пити,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              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   дощик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буде лити!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Дощик почув, з-за хмарини виглянув.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    — Гарно ви співаєте! І танцюєте… Я теж так хочу! </a:t>
            </a:r>
            <a:endParaRPr lang="uk-UA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Та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як припустить! А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чобітки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гумові в хаті залишились. І хай собі.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Калюжі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             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теплі, по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таких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можна й босоніж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!</a:t>
            </a:r>
            <a:endParaRPr lang="uk-U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1252" y="2084655"/>
            <a:ext cx="4177105" cy="266738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470773" y="488701"/>
            <a:ext cx="9250452" cy="71122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За Зіркою </a:t>
            </a:r>
            <a:r>
              <a:rPr lang="uk-UA" sz="4000" b="1" dirty="0" err="1" smtClean="0"/>
              <a:t>Мензатюк</a:t>
            </a:r>
            <a:r>
              <a:rPr lang="uk-UA" sz="4000" b="1" dirty="0" smtClean="0"/>
              <a:t>. Іди</a:t>
            </a:r>
            <a:r>
              <a:rPr lang="uk-UA" sz="4000" b="1" dirty="0"/>
              <a:t>, іди, дощику!</a:t>
            </a: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8010" y="5920740"/>
            <a:ext cx="1386450" cy="9372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4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118-119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19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9" y="1593516"/>
            <a:ext cx="3990894" cy="399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732536" y="451551"/>
            <a:ext cx="8732066" cy="81992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Запитання</a:t>
            </a:r>
            <a:r>
              <a:rPr lang="ru-RU" sz="4000" b="1" dirty="0" smtClean="0">
                <a:solidFill>
                  <a:schemeClr val="bg1"/>
                </a:solidFill>
              </a:rPr>
              <a:t> до </a:t>
            </a:r>
            <a:r>
              <a:rPr lang="ru-RU" sz="4000" b="1" dirty="0" err="1" smtClean="0">
                <a:solidFill>
                  <a:schemeClr val="bg1"/>
                </a:solidFill>
              </a:rPr>
              <a:t>уважного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читача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78093" y="1593516"/>
            <a:ext cx="6626127" cy="177833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6088" indent="-446088">
              <a:buAutoNum type="arabicPeriod"/>
            </a:pPr>
            <a:r>
              <a:rPr lang="uk-UA" sz="2400" dirty="0"/>
              <a:t>Про кого розповідається в тексті?</a:t>
            </a:r>
          </a:p>
          <a:p>
            <a:pPr marL="446088" indent="-446088">
              <a:buAutoNum type="arabicPeriod"/>
            </a:pPr>
            <a:r>
              <a:rPr lang="uk-UA" sz="2400" dirty="0"/>
              <a:t>Хто головний персонаж?</a:t>
            </a:r>
          </a:p>
          <a:p>
            <a:pPr marL="446088" indent="-446088">
              <a:buAutoNum type="arabicPeriod"/>
            </a:pPr>
            <a:r>
              <a:rPr lang="ru-RU" sz="2400" dirty="0"/>
              <a:t>Яка обновка у </a:t>
            </a:r>
            <a:r>
              <a:rPr lang="ru-RU" sz="2400" dirty="0" err="1"/>
              <a:t>нього</a:t>
            </a:r>
            <a:r>
              <a:rPr lang="ru-RU" sz="2400" dirty="0"/>
              <a:t> </a:t>
            </a:r>
            <a:r>
              <a:rPr lang="ru-RU" sz="2400" dirty="0" err="1"/>
              <a:t>з’явилася</a:t>
            </a:r>
            <a:r>
              <a:rPr lang="ru-RU" sz="2400" dirty="0"/>
              <a:t>, </a:t>
            </a:r>
            <a:r>
              <a:rPr lang="ru-RU" sz="2400" dirty="0" err="1"/>
              <a:t>хто</a:t>
            </a:r>
            <a:r>
              <a:rPr lang="ru-RU" sz="2400" dirty="0"/>
              <a:t> </a:t>
            </a:r>
            <a:r>
              <a:rPr lang="ru-RU" sz="2400" dirty="0" err="1"/>
              <a:t>її</a:t>
            </a:r>
            <a:r>
              <a:rPr lang="ru-RU" sz="2400" dirty="0"/>
              <a:t> купив</a:t>
            </a:r>
            <a:r>
              <a:rPr lang="uk-UA" sz="2400" dirty="0" smtClean="0"/>
              <a:t>?</a:t>
            </a:r>
          </a:p>
          <a:p>
            <a:pPr marL="446088" indent="-446088">
              <a:buAutoNum type="arabicPeriod"/>
            </a:pPr>
            <a:r>
              <a:rPr lang="uk-UA" sz="2400" dirty="0" smtClean="0"/>
              <a:t>Чи знаєш ти </a:t>
            </a:r>
            <a:r>
              <a:rPr lang="uk-UA" sz="2400" dirty="0" err="1" smtClean="0"/>
              <a:t>заклички</a:t>
            </a:r>
            <a:r>
              <a:rPr lang="uk-UA" sz="2400" dirty="0" smtClean="0"/>
              <a:t> до дощу? Розкажи</a:t>
            </a:r>
            <a:endParaRPr lang="uk-UA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385310" y="3463233"/>
            <a:ext cx="3867150" cy="31085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Іди, іди, дощику,</a:t>
            </a:r>
          </a:p>
          <a:p>
            <a:r>
              <a:rPr lang="uk-UA" sz="2800" b="1" dirty="0" smtClean="0">
                <a:solidFill>
                  <a:schemeClr val="bg1"/>
                </a:solidFill>
              </a:rPr>
              <a:t>зварю </a:t>
            </a:r>
            <a:r>
              <a:rPr lang="uk-UA" sz="2800" b="1" dirty="0">
                <a:solidFill>
                  <a:schemeClr val="bg1"/>
                </a:solidFill>
              </a:rPr>
              <a:t>тобі борщику</a:t>
            </a:r>
          </a:p>
          <a:p>
            <a:pPr defTabSz="182563"/>
            <a:r>
              <a:rPr lang="uk-UA" sz="2800" b="1" dirty="0" smtClean="0">
                <a:solidFill>
                  <a:schemeClr val="bg1"/>
                </a:solidFill>
              </a:rPr>
              <a:t>в </a:t>
            </a:r>
            <a:r>
              <a:rPr lang="uk-UA" sz="2800" b="1" dirty="0">
                <a:solidFill>
                  <a:schemeClr val="bg1"/>
                </a:solidFill>
              </a:rPr>
              <a:t>полив’янім горщику,</a:t>
            </a:r>
          </a:p>
          <a:p>
            <a:pPr defTabSz="182563"/>
            <a:r>
              <a:rPr lang="uk-UA" sz="2800" b="1" dirty="0" smtClean="0">
                <a:solidFill>
                  <a:schemeClr val="bg1"/>
                </a:solidFill>
              </a:rPr>
              <a:t>винесу </a:t>
            </a:r>
            <a:r>
              <a:rPr lang="uk-UA" sz="2800" b="1" dirty="0">
                <a:solidFill>
                  <a:schemeClr val="bg1"/>
                </a:solidFill>
              </a:rPr>
              <a:t>на </a:t>
            </a:r>
            <a:r>
              <a:rPr lang="uk-UA" sz="2800" b="1" dirty="0" err="1">
                <a:solidFill>
                  <a:schemeClr val="bg1"/>
                </a:solidFill>
              </a:rPr>
              <a:t>дуба</a:t>
            </a:r>
            <a:r>
              <a:rPr lang="uk-UA" sz="2800" b="1" dirty="0">
                <a:solidFill>
                  <a:schemeClr val="bg1"/>
                </a:solidFill>
              </a:rPr>
              <a:t>,</a:t>
            </a:r>
          </a:p>
          <a:p>
            <a:pPr defTabSz="182563"/>
            <a:r>
              <a:rPr lang="uk-UA" sz="2800" b="1" dirty="0" smtClean="0">
                <a:solidFill>
                  <a:schemeClr val="bg1"/>
                </a:solidFill>
              </a:rPr>
              <a:t>покличу </a:t>
            </a:r>
            <a:r>
              <a:rPr lang="uk-UA" sz="2800" b="1" dirty="0">
                <a:solidFill>
                  <a:schemeClr val="bg1"/>
                </a:solidFill>
              </a:rPr>
              <a:t>голуба.</a:t>
            </a:r>
          </a:p>
          <a:p>
            <a:pPr defTabSz="182563"/>
            <a:r>
              <a:rPr lang="uk-UA" sz="2800" b="1" dirty="0" smtClean="0">
                <a:solidFill>
                  <a:schemeClr val="bg1"/>
                </a:solidFill>
              </a:rPr>
              <a:t>Голуб </a:t>
            </a:r>
            <a:r>
              <a:rPr lang="uk-UA" sz="2800" b="1" dirty="0">
                <a:solidFill>
                  <a:schemeClr val="bg1"/>
                </a:solidFill>
              </a:rPr>
              <a:t>буде </a:t>
            </a:r>
            <a:r>
              <a:rPr lang="uk-UA" sz="2800" b="1" dirty="0" smtClean="0">
                <a:solidFill>
                  <a:schemeClr val="bg1"/>
                </a:solidFill>
              </a:rPr>
              <a:t>пити,</a:t>
            </a:r>
          </a:p>
          <a:p>
            <a:pPr defTabSz="182563"/>
            <a:r>
              <a:rPr lang="uk-UA" sz="2800" b="1" dirty="0" smtClean="0">
                <a:solidFill>
                  <a:schemeClr val="bg1"/>
                </a:solidFill>
              </a:rPr>
              <a:t>дощик </a:t>
            </a:r>
            <a:r>
              <a:rPr lang="uk-UA" sz="2800" b="1" dirty="0">
                <a:solidFill>
                  <a:schemeClr val="bg1"/>
                </a:solidFill>
              </a:rPr>
              <a:t>буде лити!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442423" y="3463233"/>
            <a:ext cx="2576097" cy="94874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</a:rPr>
              <a:t>Вивчи </a:t>
            </a:r>
            <a:r>
              <a:rPr lang="uk-UA" sz="2400" dirty="0" err="1" smtClean="0">
                <a:solidFill>
                  <a:schemeClr val="accent2">
                    <a:lumMod val="75000"/>
                  </a:schemeClr>
                </a:solidFill>
              </a:rPr>
              <a:t>закличку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</a:rPr>
              <a:t> Мирослави </a:t>
            </a:r>
            <a:endParaRPr lang="uk-UA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66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54723</TotalTime>
  <Words>803</Words>
  <Application>Microsoft Office PowerPoint</Application>
  <PresentationFormat>Произвольный</PresentationFormat>
  <Paragraphs>127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3651</cp:revision>
  <dcterms:created xsi:type="dcterms:W3CDTF">2018-01-05T16:38:53Z</dcterms:created>
  <dcterms:modified xsi:type="dcterms:W3CDTF">2024-05-11T11:10:37Z</dcterms:modified>
</cp:coreProperties>
</file>