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225" r:id="rId3"/>
    <p:sldId id="1256" r:id="rId4"/>
    <p:sldId id="1242" r:id="rId5"/>
    <p:sldId id="1253" r:id="rId6"/>
    <p:sldId id="1247" r:id="rId7"/>
    <p:sldId id="1222" r:id="rId8"/>
    <p:sldId id="1135" r:id="rId9"/>
    <p:sldId id="1250" r:id="rId10"/>
    <p:sldId id="1254" r:id="rId11"/>
    <p:sldId id="1251" r:id="rId12"/>
    <p:sldId id="1252" r:id="rId13"/>
    <p:sldId id="1255" r:id="rId14"/>
    <p:sldId id="794" r:id="rId15"/>
    <p:sldId id="1257" r:id="rId16"/>
    <p:sldId id="85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CE"/>
    <a:srgbClr val="FF3300"/>
    <a:srgbClr val="295FFF"/>
    <a:srgbClr val="E838BA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8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k4x6ovin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0987" y="4240173"/>
            <a:ext cx="9811813" cy="1804749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5000" b="1" dirty="0" smtClean="0">
                <a:solidFill>
                  <a:schemeClr val="bg1"/>
                </a:solidFill>
              </a:rPr>
              <a:t> «Зараз</a:t>
            </a:r>
            <a:r>
              <a:rPr lang="ru-RU" sz="5000" b="1" dirty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5000" b="1" dirty="0">
                <a:solidFill>
                  <a:schemeClr val="bg1"/>
                </a:solidFill>
              </a:rPr>
              <a:t>за Олегом </a:t>
            </a:r>
            <a:r>
              <a:rPr lang="ru-RU" sz="5000" b="1" dirty="0" err="1">
                <a:solidFill>
                  <a:schemeClr val="bg1"/>
                </a:solidFill>
              </a:rPr>
              <a:t>Буценем</a:t>
            </a:r>
            <a:endParaRPr lang="uk-UA" sz="50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7" y="1188439"/>
            <a:ext cx="5514133" cy="250188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6580" y="1434850"/>
            <a:ext cx="400050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smtClean="0">
                <a:solidFill>
                  <a:schemeClr val="bg1"/>
                </a:solidFill>
              </a:rPr>
              <a:t>19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8503" y="1593516"/>
            <a:ext cx="7134327" cy="26355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AutoNum type="arabicPeriod"/>
            </a:pPr>
            <a:r>
              <a:rPr lang="ru-RU" sz="2400" dirty="0"/>
              <a:t>Про кого </a:t>
            </a:r>
            <a:r>
              <a:rPr lang="ru-RU" sz="2400" dirty="0" err="1"/>
              <a:t>розповідається</a:t>
            </a:r>
            <a:r>
              <a:rPr lang="ru-RU" sz="2400" dirty="0"/>
              <a:t> в </a:t>
            </a:r>
            <a:r>
              <a:rPr lang="ru-RU" sz="2400" dirty="0" err="1" smtClean="0"/>
              <a:t>тексті</a:t>
            </a:r>
            <a:r>
              <a:rPr lang="ru-RU" sz="2400" dirty="0" smtClean="0"/>
              <a:t>?</a:t>
            </a:r>
          </a:p>
          <a:p>
            <a:pPr marL="263525" indent="-263525">
              <a:buAutoNum type="arabicPeriod"/>
            </a:pPr>
            <a:r>
              <a:rPr lang="ru-RU" sz="2400" dirty="0"/>
              <a:t>Як звали </a:t>
            </a:r>
            <a:r>
              <a:rPr lang="ru-RU" sz="2400" dirty="0" err="1" smtClean="0"/>
              <a:t>дівчинку</a:t>
            </a:r>
            <a:r>
              <a:rPr lang="ru-RU" sz="2400" dirty="0" smtClean="0"/>
              <a:t>? З </a:t>
            </a:r>
            <a:r>
              <a:rPr lang="ru-RU" sz="2400" dirty="0"/>
              <a:t>кого </a:t>
            </a:r>
            <a:r>
              <a:rPr lang="ru-RU" sz="2400" dirty="0" err="1"/>
              <a:t>складалася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сім’я</a:t>
            </a:r>
            <a:r>
              <a:rPr lang="ru-RU" sz="2400" dirty="0"/>
              <a:t>?</a:t>
            </a:r>
          </a:p>
          <a:p>
            <a:pPr marL="263525" indent="-263525">
              <a:buAutoNum type="arabicPeriod"/>
            </a:pP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відбувалося</a:t>
            </a:r>
            <a:r>
              <a:rPr lang="ru-RU" sz="2400" dirty="0"/>
              <a:t> в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родині</a:t>
            </a:r>
            <a:r>
              <a:rPr lang="ru-RU" sz="2400" dirty="0"/>
              <a:t>?</a:t>
            </a:r>
          </a:p>
          <a:p>
            <a:pPr marL="263525" indent="-263525">
              <a:buAutoNum type="arabicPeriod"/>
            </a:pPr>
            <a:r>
              <a:rPr lang="ru-RU" sz="2400" dirty="0"/>
              <a:t>Чому Маринка </a:t>
            </a:r>
            <a:r>
              <a:rPr lang="ru-RU" sz="2400" dirty="0" smtClean="0"/>
              <a:t>заплакала?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заспокоїв</a:t>
            </a:r>
            <a:r>
              <a:rPr lang="ru-RU" sz="2400" dirty="0"/>
              <a:t>?</a:t>
            </a:r>
          </a:p>
          <a:p>
            <a:pPr marL="263525" indent="-263525">
              <a:buAutoNum type="arabicPeriod"/>
            </a:pPr>
            <a:r>
              <a:rPr lang="ru-RU" sz="2400" dirty="0" err="1"/>
              <a:t>Куди</a:t>
            </a:r>
            <a:r>
              <a:rPr lang="ru-RU" sz="2400" dirty="0"/>
              <a:t> </a:t>
            </a:r>
            <a:r>
              <a:rPr lang="ru-RU" sz="2400" dirty="0" err="1"/>
              <a:t>відправилась</a:t>
            </a:r>
            <a:r>
              <a:rPr lang="ru-RU" sz="2400" dirty="0"/>
              <a:t> </a:t>
            </a:r>
            <a:r>
              <a:rPr lang="ru-RU" sz="2400" dirty="0" err="1"/>
              <a:t>сім’я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сніданку</a:t>
            </a:r>
            <a:r>
              <a:rPr lang="ru-RU" sz="2400" dirty="0"/>
              <a:t>?</a:t>
            </a:r>
          </a:p>
          <a:p>
            <a:pPr marL="263525" indent="-263525">
              <a:buAutoNum type="arabicPeriod"/>
            </a:pPr>
            <a:r>
              <a:rPr lang="ru-RU" sz="2400" dirty="0"/>
              <a:t>Як </a:t>
            </a:r>
            <a:r>
              <a:rPr lang="ru-RU" sz="2400" dirty="0" err="1"/>
              <a:t>по-іншому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текст?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26026" y="4358252"/>
            <a:ext cx="7757698" cy="16402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1. Як </a:t>
            </a:r>
            <a:r>
              <a:rPr lang="ru-RU" sz="2400" dirty="0" err="1"/>
              <a:t>думаєш</a:t>
            </a:r>
            <a:r>
              <a:rPr lang="ru-RU" sz="2400" dirty="0"/>
              <a:t>, </a:t>
            </a:r>
            <a:r>
              <a:rPr lang="ru-RU" sz="2400" dirty="0" err="1"/>
              <a:t>чому</a:t>
            </a:r>
            <a:r>
              <a:rPr lang="ru-RU" sz="2400" dirty="0"/>
              <a:t> мама не </a:t>
            </a:r>
            <a:r>
              <a:rPr lang="ru-RU" sz="2400" dirty="0" err="1"/>
              <a:t>поспішала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 </a:t>
            </a:r>
            <a:r>
              <a:rPr lang="ru-RU" sz="2400" dirty="0" err="1"/>
              <a:t>прохання</a:t>
            </a:r>
            <a:r>
              <a:rPr lang="ru-RU" sz="2400" dirty="0"/>
              <a:t> Маринки?</a:t>
            </a:r>
          </a:p>
          <a:p>
            <a:r>
              <a:rPr lang="ru-RU" sz="2400" dirty="0"/>
              <a:t>2. Чому </a:t>
            </a:r>
            <a:r>
              <a:rPr lang="ru-RU" sz="2400" dirty="0" err="1"/>
              <a:t>тато</a:t>
            </a:r>
            <a:r>
              <a:rPr lang="ru-RU" sz="2400" dirty="0"/>
              <a:t> сказав, що слово «зараз» </a:t>
            </a:r>
            <a:r>
              <a:rPr lang="ru-RU" sz="2400" dirty="0" err="1"/>
              <a:t>означає</a:t>
            </a:r>
            <a:r>
              <a:rPr lang="ru-RU" sz="2400" dirty="0"/>
              <a:t> «</a:t>
            </a:r>
            <a:r>
              <a:rPr lang="ru-RU" sz="2400" dirty="0" err="1"/>
              <a:t>потім</a:t>
            </a:r>
            <a:r>
              <a:rPr lang="ru-RU" sz="2400" dirty="0"/>
              <a:t>»?</a:t>
            </a:r>
          </a:p>
          <a:p>
            <a:r>
              <a:rPr lang="ru-RU" sz="2400" dirty="0"/>
              <a:t>3. Чому мама </a:t>
            </a:r>
            <a:r>
              <a:rPr lang="ru-RU" sz="2400" dirty="0" err="1"/>
              <a:t>посміхалась</a:t>
            </a:r>
            <a:r>
              <a:rPr lang="ru-RU" sz="2400" dirty="0"/>
              <a:t>, </a:t>
            </a:r>
            <a:r>
              <a:rPr lang="ru-RU" sz="2400" dirty="0" err="1"/>
              <a:t>подаючи</a:t>
            </a:r>
            <a:r>
              <a:rPr lang="ru-RU" sz="2400" dirty="0"/>
              <a:t> </a:t>
            </a:r>
            <a:r>
              <a:rPr lang="ru-RU" sz="2400" dirty="0" err="1"/>
              <a:t>сніданок</a:t>
            </a:r>
            <a:r>
              <a:rPr lang="ru-RU" sz="2400" dirty="0"/>
              <a:t>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111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4430" y="396603"/>
            <a:ext cx="964692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Розкажи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>
                <a:solidFill>
                  <a:schemeClr val="bg1"/>
                </a:solidFill>
              </a:rPr>
              <a:t>що </a:t>
            </a:r>
            <a:r>
              <a:rPr lang="ru-RU" sz="3200" b="1" dirty="0" err="1">
                <a:solidFill>
                  <a:schemeClr val="bg1"/>
                </a:solidFill>
              </a:rPr>
              <a:t>зображено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кожній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ілюстрації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79" y="1325880"/>
            <a:ext cx="8699822" cy="37307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154430" y="5196118"/>
            <a:ext cx="9404318" cy="8533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траплялися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 smtClean="0"/>
              <a:t>твоєму</a:t>
            </a:r>
            <a:r>
              <a:rPr lang="ru-RU" sz="2400" dirty="0" smtClean="0"/>
              <a:t>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 smtClean="0"/>
              <a:t>випадки</a:t>
            </a:r>
            <a:r>
              <a:rPr lang="ru-RU" sz="2400" dirty="0" smtClean="0"/>
              <a:t>, </a:t>
            </a:r>
            <a:r>
              <a:rPr lang="ru-RU" sz="2400" dirty="0"/>
              <a:t>коли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/>
              <a:t>щось</a:t>
            </a:r>
            <a:r>
              <a:rPr lang="ru-RU" sz="2400" dirty="0"/>
              <a:t> </a:t>
            </a:r>
            <a:r>
              <a:rPr lang="ru-RU" sz="2400" dirty="0" err="1" smtClean="0"/>
              <a:t>обіцяв</a:t>
            </a:r>
            <a:r>
              <a:rPr lang="ru-RU" sz="2400" dirty="0" smtClean="0"/>
              <a:t>/ла </a:t>
            </a:r>
            <a:r>
              <a:rPr lang="ru-RU" sz="2400" dirty="0" err="1"/>
              <a:t>зробити</a:t>
            </a:r>
            <a:r>
              <a:rPr lang="ru-RU" sz="2400" dirty="0"/>
              <a:t>, але не </a:t>
            </a:r>
            <a:r>
              <a:rPr lang="ru-RU" sz="2400" dirty="0" err="1" smtClean="0"/>
              <a:t>виконував</a:t>
            </a:r>
            <a:r>
              <a:rPr lang="ru-RU" sz="2400" dirty="0" smtClean="0"/>
              <a:t>/ла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обіцянок</a:t>
            </a:r>
            <a:r>
              <a:rPr lang="ru-RU" sz="2400" dirty="0"/>
              <a:t>? </a:t>
            </a:r>
            <a:r>
              <a:rPr lang="ru-RU" sz="2400" dirty="0" smtClean="0"/>
              <a:t>Поясни </a:t>
            </a:r>
            <a:r>
              <a:rPr lang="ru-RU" sz="2400" dirty="0" err="1"/>
              <a:t>чому</a:t>
            </a:r>
            <a:r>
              <a:rPr lang="ru-RU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55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5760" y="1143839"/>
            <a:ext cx="11567160" cy="529375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доню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спершу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ліжко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застели,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вмийся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вже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грайся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Зараз,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матусю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Напевно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розуміє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дочка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цього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слова.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сьогодні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поїдемо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                      зоопарк?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Ой,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мамочко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як добре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надумала! Давай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снідати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поїдемо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Зараз.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Мамусю, ми скоро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будемо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снідати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Зараз,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доню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Чого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плачеш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Я маму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стільки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просила. А вона все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відповідає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що зараз,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нічого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робить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А 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що «зараз»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таке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сказав?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твоє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незастелене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ліжко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розкидані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ляльки,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неприбрані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звечора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фарби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Я,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татуню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зараз усе приберу.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6796" y="428988"/>
            <a:ext cx="8732066" cy="680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Театралізація</a:t>
            </a:r>
          </a:p>
        </p:txBody>
      </p:sp>
      <p:pic>
        <p:nvPicPr>
          <p:cNvPr id="3078" name="Picture 6" descr="Театральная студия &amp;quot;Восторг&amp;quot; | Главна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7474" r="11798" b="10001"/>
          <a:stretch/>
        </p:blipFill>
        <p:spPr bwMode="auto">
          <a:xfrm>
            <a:off x="9932671" y="1269569"/>
            <a:ext cx="1885950" cy="13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3030" y="494529"/>
            <a:ext cx="9361170" cy="8199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Робота в </a:t>
            </a:r>
            <a:r>
              <a:rPr lang="ru-RU" sz="4000" b="1" dirty="0" err="1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2077" y="1434138"/>
            <a:ext cx="7476133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Розшифруй слова. Який з цих культурних закладів ти відвідував/ла? Чим запам’яталась ця подія?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23" y="1434138"/>
            <a:ext cx="2463578" cy="30198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62077" y="3177236"/>
            <a:ext cx="548150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Склади речення зі слів.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827" y="3895196"/>
            <a:ext cx="557093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 зоопарку, в клітках, Звірі,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сидять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9582" y="2457777"/>
            <a:ext cx="1456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ратеТ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2826" y="2411279"/>
            <a:ext cx="1456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криЦ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6745" y="2438346"/>
            <a:ext cx="18438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крапооЗ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33765" y="2449178"/>
            <a:ext cx="19044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ноКіратет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55012" y="2420854"/>
            <a:ext cx="1456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цирк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96745" y="2449178"/>
            <a:ext cx="184398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зоопарк 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9582" y="2455712"/>
            <a:ext cx="1456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театр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33766" y="2461403"/>
            <a:ext cx="19044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кінотеатр 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62826" y="5264424"/>
            <a:ext cx="548075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йде, фільм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smtClean="0">
                <a:solidFill>
                  <a:schemeClr val="bg1"/>
                </a:solidFill>
              </a:rPr>
              <a:t>в кінотеатрі, Цікавий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5012" y="4625766"/>
            <a:ext cx="548856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цирку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  <a:r>
              <a:rPr lang="uk-UA" sz="2800" b="1" dirty="0" smtClean="0">
                <a:solidFill>
                  <a:schemeClr val="bg1"/>
                </a:solidFill>
              </a:rPr>
              <a:t>вийшов, Клоун, на арену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3575" y="3872336"/>
            <a:ext cx="557019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Звірі в зоопарку сидять в клітках.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5012" y="4642682"/>
            <a:ext cx="548150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Клоун вийшов на арену цирку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9115" y="5264424"/>
            <a:ext cx="548075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Цікавий </a:t>
            </a:r>
            <a:r>
              <a:rPr lang="uk-UA" sz="2800" b="1" dirty="0">
                <a:solidFill>
                  <a:schemeClr val="bg1"/>
                </a:solidFill>
              </a:rPr>
              <a:t>фільм </a:t>
            </a:r>
            <a:r>
              <a:rPr lang="uk-UA" sz="2800" b="1" dirty="0" smtClean="0">
                <a:solidFill>
                  <a:schemeClr val="bg1"/>
                </a:solidFill>
              </a:rPr>
              <a:t>йде в кінотеатрі.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2356" y="4656543"/>
            <a:ext cx="438104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одне з речень.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20" grpId="0" animBg="1"/>
      <p:bldP spid="14" grpId="0" animBg="1"/>
      <p:bldP spid="22" grpId="0" animBg="1"/>
      <p:bldP spid="21" grpId="0" animBg="1"/>
      <p:bldP spid="25" grpId="0" animBg="1"/>
      <p:bldP spid="29" grpId="0" animBg="1"/>
      <p:bldP spid="26" grpId="0" animBg="1"/>
      <p:bldP spid="24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1157" y="517191"/>
            <a:ext cx="8755124" cy="7401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8607" y="1401466"/>
            <a:ext cx="5645019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розповідається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Бутук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йдеться в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Олега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Буценя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«Зараз»?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творах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цінного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узяв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себе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уроку?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582139" y="1834824"/>
            <a:ext cx="3032266" cy="3657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178829" y="1528165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208316" y="466944"/>
            <a:ext cx="957017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987004" y="5124565"/>
            <a:ext cx="6280361" cy="96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Багато завдань </a:t>
            </a:r>
            <a:r>
              <a:rPr lang="uk-UA" sz="2400" b="1" dirty="0"/>
              <a:t>виконав/ла </a:t>
            </a:r>
            <a:r>
              <a:rPr lang="uk-UA" sz="2400" b="1" dirty="0" smtClean="0"/>
              <a:t>неправильно.</a:t>
            </a:r>
            <a:r>
              <a:rPr lang="uk-UA" sz="2400" b="1" dirty="0"/>
              <a:t> </a:t>
            </a:r>
            <a:endParaRPr lang="uk-UA" sz="2400" b="1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987004" y="3781487"/>
            <a:ext cx="6280360" cy="8362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Деякі </a:t>
            </a:r>
            <a:r>
              <a:rPr lang="uk-UA" sz="2400" b="1" dirty="0" smtClean="0"/>
              <a:t>завдання </a:t>
            </a:r>
            <a:r>
              <a:rPr lang="uk-UA" sz="2400" b="1" dirty="0"/>
              <a:t>виконав/ла </a:t>
            </a:r>
            <a:r>
              <a:rPr lang="uk-UA" sz="2400" b="1" dirty="0" smtClean="0"/>
              <a:t>з допомогою.</a:t>
            </a:r>
            <a:endParaRPr lang="uk-UA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987004" y="2372027"/>
            <a:ext cx="6280360" cy="1043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Всі завдання виконав/ла правильно. </a:t>
            </a:r>
            <a:endParaRPr lang="uk-UA" sz="2400" b="1" dirty="0"/>
          </a:p>
          <a:p>
            <a:r>
              <a:rPr lang="uk-UA" sz="2400" b="1" dirty="0" smtClean="0"/>
              <a:t>Йду вперед впевнено</a:t>
            </a:r>
          </a:p>
        </p:txBody>
      </p:sp>
      <p:pic>
        <p:nvPicPr>
          <p:cNvPr id="15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6" y="1980834"/>
            <a:ext cx="2786244" cy="1515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6" y="3427830"/>
            <a:ext cx="2744083" cy="154354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3" y="4971378"/>
            <a:ext cx="2795875" cy="157065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987004" y="1363570"/>
            <a:ext cx="6280360" cy="7624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дорогу, якою визначиш свої знання 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вміння, отримані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48465" y="453612"/>
            <a:ext cx="8811364" cy="8036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0078" y="21240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1086" y="494529"/>
            <a:ext cx="9137394" cy="783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2767" y="1384328"/>
            <a:ext cx="583627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Ось знову лунає дзвінок,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Запрошує всіх на урок.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Будемо дружно ми працювати,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Створювати та фантазувати.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60" y="3760469"/>
            <a:ext cx="4576907" cy="23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263157" y="1440387"/>
            <a:ext cx="9721241" cy="9084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Дороги можуть бути різноманітними. Переглянь світлини доріг. 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Яка дорога передає твій настрій зараз? Поясни, чому?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01199" y="422941"/>
            <a:ext cx="10645155" cy="8687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Психологічне налаштування «Дорога»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8" y="2348881"/>
            <a:ext cx="4015320" cy="200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2356143"/>
            <a:ext cx="3594133" cy="202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4437113"/>
            <a:ext cx="4066719" cy="208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97" y="4554747"/>
            <a:ext cx="3533732" cy="198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42" y="2420816"/>
            <a:ext cx="3594133" cy="203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99" y="4475963"/>
            <a:ext cx="3643053" cy="204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2566" y="491853"/>
            <a:ext cx="8732066" cy="766383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 «Додай  слово»</a:t>
            </a:r>
          </a:p>
        </p:txBody>
      </p:sp>
      <p:sp>
        <p:nvSpPr>
          <p:cNvPr id="8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429144" y="1382675"/>
            <a:ext cx="632252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/>
              <a:t>     </a:t>
            </a:r>
            <a:r>
              <a:rPr lang="uk-UA" sz="3200" b="1" dirty="0" err="1"/>
              <a:t>Чу-чу-чу</a:t>
            </a:r>
            <a:r>
              <a:rPr lang="uk-UA" sz="3200" b="1" dirty="0"/>
              <a:t> — </a:t>
            </a:r>
            <a:r>
              <a:rPr lang="uk-UA" sz="3200" b="1" dirty="0" smtClean="0"/>
              <a:t>калачі</a:t>
            </a:r>
            <a:r>
              <a:rPr lang="en-US" sz="3200" b="1" dirty="0" smtClean="0"/>
              <a:t> _____</a:t>
            </a:r>
            <a:endParaRPr lang="uk-UA" sz="3200" b="1" dirty="0"/>
          </a:p>
        </p:txBody>
      </p:sp>
      <p:pic>
        <p:nvPicPr>
          <p:cNvPr id="4098" name="Picture 2" descr="Нова-стара школа: чому батькам не подобаються зміни в українській освіті |  iod.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4" y="1491360"/>
            <a:ext cx="3300713" cy="347443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5108931" y="1331598"/>
            <a:ext cx="1360449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500" b="1" dirty="0" smtClean="0">
                <a:solidFill>
                  <a:srgbClr val="FFFF00"/>
                </a:solidFill>
              </a:rPr>
              <a:t>печу</a:t>
            </a:r>
            <a:r>
              <a:rPr lang="uk-UA" sz="35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387572" y="2126640"/>
            <a:ext cx="6364100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err="1"/>
              <a:t>Че-че-че</a:t>
            </a:r>
            <a:r>
              <a:rPr lang="uk-UA" sz="3200" b="1" dirty="0"/>
              <a:t> — добре </a:t>
            </a:r>
            <a:r>
              <a:rPr lang="uk-UA" sz="3200" b="1" dirty="0" smtClean="0"/>
              <a:t>піч</a:t>
            </a:r>
            <a:r>
              <a:rPr lang="en-US" sz="3200" b="1" dirty="0" smtClean="0"/>
              <a:t> _____</a:t>
            </a:r>
            <a:endParaRPr lang="uk-UA" sz="3200" b="1" dirty="0"/>
          </a:p>
        </p:txBody>
      </p:sp>
      <p:sp>
        <p:nvSpPr>
          <p:cNvPr id="12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5241735" y="2029661"/>
            <a:ext cx="1364805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500" b="1" dirty="0" smtClean="0">
                <a:solidFill>
                  <a:srgbClr val="FFFF00"/>
                </a:solidFill>
              </a:rPr>
              <a:t>пече</a:t>
            </a:r>
            <a:r>
              <a:rPr lang="uk-UA" sz="35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429143" y="2879547"/>
            <a:ext cx="6322529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/>
              <a:t>Ча-ча-ча — дай </a:t>
            </a:r>
            <a:r>
              <a:rPr lang="uk-UA" sz="3200" b="1" dirty="0" smtClean="0"/>
              <a:t>скоріше</a:t>
            </a:r>
            <a:r>
              <a:rPr lang="en-US" sz="3200" b="1" dirty="0" smtClean="0"/>
              <a:t> ______</a:t>
            </a:r>
            <a:endParaRPr lang="uk-UA" sz="3200" b="1" dirty="0"/>
          </a:p>
        </p:txBody>
      </p:sp>
      <p:sp>
        <p:nvSpPr>
          <p:cNvPr id="14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5699181" y="2816227"/>
            <a:ext cx="1840230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500" b="1" dirty="0" smtClean="0">
                <a:solidFill>
                  <a:srgbClr val="FFFF00"/>
                </a:solidFill>
              </a:rPr>
              <a:t>калача</a:t>
            </a:r>
            <a:r>
              <a:rPr lang="uk-UA" sz="35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414934" y="3649661"/>
            <a:ext cx="6336738" cy="646986"/>
          </a:xfrm>
          <a:prstGeom prst="round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/>
              <a:t>Чі-чі-чі</a:t>
            </a:r>
            <a:r>
              <a:rPr lang="ru-RU" sz="3200" b="1" dirty="0"/>
              <a:t> — </a:t>
            </a:r>
            <a:r>
              <a:rPr lang="ru-RU" sz="3200" b="1" dirty="0" err="1"/>
              <a:t>їж</a:t>
            </a:r>
            <a:r>
              <a:rPr lang="ru-RU" sz="3200" b="1" dirty="0"/>
              <a:t>, будь ласка</a:t>
            </a:r>
            <a:r>
              <a:rPr lang="ru-RU" sz="3200" b="1" dirty="0" smtClean="0"/>
              <a:t>,</a:t>
            </a:r>
            <a:r>
              <a:rPr lang="en-US" sz="3200" b="1" dirty="0" smtClean="0"/>
              <a:t> _____</a:t>
            </a:r>
            <a:endParaRPr lang="uk-UA" sz="3200" b="1" dirty="0"/>
          </a:p>
        </p:txBody>
      </p:sp>
      <p:sp>
        <p:nvSpPr>
          <p:cNvPr id="16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5798984" y="3526533"/>
            <a:ext cx="1740576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500" b="1" dirty="0" err="1" smtClean="0">
                <a:solidFill>
                  <a:srgbClr val="FFFF00"/>
                </a:solidFill>
              </a:rPr>
              <a:t>калачі</a:t>
            </a:r>
            <a:r>
              <a:rPr lang="ru-RU" sz="3500" b="1" dirty="0">
                <a:solidFill>
                  <a:srgbClr val="FFFF00"/>
                </a:solidFill>
              </a:rPr>
              <a:t>.</a:t>
            </a:r>
            <a:endParaRPr lang="uk-UA" sz="3500" b="1" dirty="0">
              <a:solidFill>
                <a:srgbClr val="FFFF00"/>
              </a:solidFill>
            </a:endParaRPr>
          </a:p>
        </p:txBody>
      </p:sp>
      <p:sp>
        <p:nvSpPr>
          <p:cNvPr id="17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414934" y="4412296"/>
            <a:ext cx="637211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/>
              <a:t>Чи-чи-чи</a:t>
            </a:r>
            <a:r>
              <a:rPr lang="ru-RU" sz="3200" b="1" dirty="0"/>
              <a:t> — </a:t>
            </a:r>
            <a:r>
              <a:rPr lang="ru-RU" sz="3200" b="1" dirty="0" err="1"/>
              <a:t>ти</a:t>
            </a:r>
            <a:r>
              <a:rPr lang="ru-RU" sz="3200" b="1" dirty="0"/>
              <a:t> на мене </a:t>
            </a:r>
            <a:r>
              <a:rPr lang="ru-RU" sz="3200" b="1" dirty="0" smtClean="0"/>
              <a:t>не</a:t>
            </a:r>
            <a:r>
              <a:rPr lang="en-US" sz="3200" b="1" dirty="0" smtClean="0"/>
              <a:t> _____</a:t>
            </a:r>
            <a:endParaRPr lang="uk-UA" sz="3200" b="1" dirty="0"/>
          </a:p>
        </p:txBody>
      </p:sp>
      <p:sp>
        <p:nvSpPr>
          <p:cNvPr id="18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6058641" y="4303294"/>
            <a:ext cx="1709669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500" b="1" dirty="0" smtClean="0">
                <a:solidFill>
                  <a:srgbClr val="FF0000"/>
                </a:solidFill>
              </a:rPr>
              <a:t>кричи</a:t>
            </a:r>
            <a:r>
              <a:rPr lang="ru-RU" sz="3500" b="1" dirty="0"/>
              <a:t>.</a:t>
            </a:r>
            <a:endParaRPr lang="uk-UA" sz="3500" b="1" dirty="0"/>
          </a:p>
        </p:txBody>
      </p:sp>
      <p:sp>
        <p:nvSpPr>
          <p:cNvPr id="19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429143" y="5181462"/>
            <a:ext cx="6357903" cy="64698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/>
              <a:t>Ач-ач-ач — ой, </a:t>
            </a:r>
            <a:r>
              <a:rPr lang="uk-UA" sz="3200" b="1" dirty="0" smtClean="0"/>
              <a:t>смачний</a:t>
            </a:r>
            <a:r>
              <a:rPr lang="en-US" sz="3200" b="1" dirty="0" smtClean="0"/>
              <a:t> ______</a:t>
            </a:r>
            <a:endParaRPr lang="uk-UA" sz="3200" b="1" dirty="0"/>
          </a:p>
        </p:txBody>
      </p:sp>
      <p:sp>
        <p:nvSpPr>
          <p:cNvPr id="20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5824911" y="5130385"/>
            <a:ext cx="1567376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500" b="1" dirty="0" smtClean="0">
                <a:solidFill>
                  <a:srgbClr val="FFFF00"/>
                </a:solidFill>
              </a:rPr>
              <a:t>калач</a:t>
            </a:r>
            <a:r>
              <a:rPr lang="uk-UA" sz="35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91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1754141"/>
            <a:ext cx="573786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Буценя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«Зараз!».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зрозуміла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«зараз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Розшифруємо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анаграми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складемо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5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3030" y="445746"/>
            <a:ext cx="9231427" cy="8229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вірш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Наталі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Бутук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4582" y="1416398"/>
            <a:ext cx="5301977" cy="32342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Я у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мами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помічниця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Мамі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я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допоможу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столі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поприбираю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квіти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вікні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поллю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трошки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пограюсь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… Завтра все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зроблю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375" r="14375"/>
          <a:stretch/>
        </p:blipFill>
        <p:spPr>
          <a:xfrm>
            <a:off x="7618095" y="1416398"/>
            <a:ext cx="2641316" cy="278033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920864" y="4240042"/>
            <a:ext cx="4431567" cy="20526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AutoNum type="arabicPeriod"/>
            </a:pPr>
            <a:r>
              <a:rPr lang="ru-RU" sz="2000" b="1" dirty="0"/>
              <a:t>Про кого </a:t>
            </a:r>
            <a:r>
              <a:rPr lang="ru-RU" sz="2000" b="1" dirty="0" err="1"/>
              <a:t>розповідається</a:t>
            </a:r>
            <a:r>
              <a:rPr lang="ru-RU" sz="2000" b="1" dirty="0"/>
              <a:t> у </a:t>
            </a:r>
            <a:r>
              <a:rPr lang="ru-RU" sz="2000" b="1" dirty="0" err="1"/>
              <a:t>вірші</a:t>
            </a:r>
            <a:r>
              <a:rPr lang="ru-RU" sz="2000" b="1" dirty="0"/>
              <a:t>?</a:t>
            </a:r>
          </a:p>
          <a:p>
            <a:pPr marL="263525" indent="-263525">
              <a:buAutoNum type="arabicPeriod"/>
            </a:pPr>
            <a:r>
              <a:rPr lang="ru-RU" sz="2000" b="1" dirty="0"/>
              <a:t>Що </a:t>
            </a:r>
            <a:r>
              <a:rPr lang="ru-RU" sz="2000" b="1" dirty="0" err="1"/>
              <a:t>хотіла</a:t>
            </a:r>
            <a:r>
              <a:rPr lang="ru-RU" sz="2000" b="1" dirty="0"/>
              <a:t> </a:t>
            </a:r>
            <a:r>
              <a:rPr lang="ru-RU" sz="2000" b="1" dirty="0" err="1"/>
              <a:t>зробити</a:t>
            </a:r>
            <a:r>
              <a:rPr lang="ru-RU" sz="2000" b="1" dirty="0"/>
              <a:t> </a:t>
            </a:r>
            <a:r>
              <a:rPr lang="ru-RU" sz="2000" b="1" dirty="0" err="1"/>
              <a:t>дівчинка</a:t>
            </a:r>
            <a:r>
              <a:rPr lang="ru-RU" sz="2000" b="1" dirty="0"/>
              <a:t>?</a:t>
            </a:r>
          </a:p>
          <a:p>
            <a:pPr marL="263525" indent="-263525">
              <a:buAutoNum type="arabicPeriod"/>
            </a:pPr>
            <a:r>
              <a:rPr lang="ru-RU" sz="2000" b="1" dirty="0"/>
              <a:t>Що мала </a:t>
            </a:r>
            <a:r>
              <a:rPr lang="ru-RU" sz="2000" b="1" dirty="0" err="1"/>
              <a:t>зробити</a:t>
            </a:r>
            <a:r>
              <a:rPr lang="ru-RU" sz="2000" b="1" dirty="0"/>
              <a:t>?</a:t>
            </a:r>
          </a:p>
          <a:p>
            <a:pPr marL="263525" indent="-263525">
              <a:buAutoNum type="arabicPeriod"/>
            </a:pPr>
            <a:r>
              <a:rPr lang="ru-RU" sz="2000" b="1" dirty="0"/>
              <a:t>Чи </a:t>
            </a:r>
            <a:r>
              <a:rPr lang="ru-RU" sz="2000" b="1" dirty="0" err="1"/>
              <a:t>зробила</a:t>
            </a:r>
            <a:r>
              <a:rPr lang="ru-RU" sz="2000" b="1" dirty="0"/>
              <a:t> вона те, що </a:t>
            </a:r>
            <a:r>
              <a:rPr lang="ru-RU" sz="2000" b="1" dirty="0" err="1"/>
              <a:t>хотіла</a:t>
            </a:r>
            <a:r>
              <a:rPr lang="ru-RU" sz="2000" b="1" dirty="0"/>
              <a:t>? </a:t>
            </a:r>
          </a:p>
          <a:p>
            <a:pPr marL="263525" indent="-263525">
              <a:buAutoNum type="arabicPeriod"/>
            </a:pPr>
            <a:r>
              <a:rPr lang="ru-RU" sz="2000" b="1" dirty="0" err="1" smtClean="0"/>
              <a:t>Оціни</a:t>
            </a:r>
            <a:r>
              <a:rPr lang="ru-RU" sz="2000" b="1" dirty="0" smtClean="0"/>
              <a:t> </a:t>
            </a:r>
            <a:r>
              <a:rPr lang="ru-RU" sz="2000" b="1" dirty="0" err="1"/>
              <a:t>добрі</a:t>
            </a:r>
            <a:r>
              <a:rPr lang="ru-RU" sz="2000" b="1" dirty="0"/>
              <a:t> </a:t>
            </a:r>
            <a:r>
              <a:rPr lang="ru-RU" sz="2000" b="1" dirty="0" err="1"/>
              <a:t>наміри</a:t>
            </a:r>
            <a:r>
              <a:rPr lang="ru-RU" sz="2000" b="1" dirty="0"/>
              <a:t> </a:t>
            </a:r>
            <a:r>
              <a:rPr lang="ru-RU" sz="2000" b="1" dirty="0" err="1"/>
              <a:t>дівчинки</a:t>
            </a:r>
            <a:r>
              <a:rPr lang="ru-RU" sz="2000" b="1" dirty="0"/>
              <a:t>. Який </a:t>
            </a:r>
            <a:r>
              <a:rPr lang="ru-RU" sz="2000" b="1" dirty="0" err="1"/>
              <a:t>недолік</a:t>
            </a:r>
            <a:r>
              <a:rPr lang="ru-RU" sz="2000" b="1" dirty="0"/>
              <a:t> </a:t>
            </a:r>
            <a:r>
              <a:rPr lang="ru-RU" sz="2000" b="1" dirty="0" err="1"/>
              <a:t>був</a:t>
            </a:r>
            <a:r>
              <a:rPr lang="ru-RU" sz="2000" b="1" dirty="0"/>
              <a:t> у </a:t>
            </a:r>
            <a:r>
              <a:rPr lang="ru-RU" sz="2000" b="1" dirty="0" err="1"/>
              <a:t>неї</a:t>
            </a:r>
            <a:r>
              <a:rPr lang="ru-RU" sz="2000" b="1" dirty="0"/>
              <a:t>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50016" y="5367734"/>
            <a:ext cx="4531107" cy="9143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Чи </a:t>
            </a:r>
            <a:r>
              <a:rPr lang="ru-RU" sz="2000" b="1" dirty="0" err="1"/>
              <a:t>зробить</a:t>
            </a:r>
            <a:r>
              <a:rPr lang="ru-RU" sz="2000" b="1" dirty="0"/>
              <a:t> </a:t>
            </a:r>
            <a:r>
              <a:rPr lang="ru-RU" sz="2000" b="1" dirty="0" err="1"/>
              <a:t>дівчинка</a:t>
            </a:r>
            <a:r>
              <a:rPr lang="ru-RU" sz="2000" b="1" dirty="0"/>
              <a:t> завтра все, що </a:t>
            </a:r>
            <a:r>
              <a:rPr lang="ru-RU" sz="2000" b="1" dirty="0" err="1"/>
              <a:t>пообіцяла</a:t>
            </a:r>
            <a:r>
              <a:rPr lang="ru-RU" sz="2000" b="1" dirty="0"/>
              <a:t>? </a:t>
            </a:r>
            <a:r>
              <a:rPr lang="ru-RU" sz="2000" b="1" dirty="0" err="1"/>
              <a:t>Чому</a:t>
            </a:r>
            <a:r>
              <a:rPr lang="ru-RU" sz="2000" b="1" dirty="0"/>
              <a:t> 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/>
              <a:t>так </a:t>
            </a:r>
            <a:r>
              <a:rPr lang="ru-RU" sz="2000" b="1" dirty="0" err="1" smtClean="0"/>
              <a:t>думаєш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89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7320" y="405926"/>
            <a:ext cx="9315450" cy="805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Читаємо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2373" y="269960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08776" y="1294406"/>
            <a:ext cx="3931667" cy="52664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спершу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напевно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подалась на кухню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прикро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незастелене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розкидані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неприбрані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звечора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посміхаючись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200463" y="1294406"/>
            <a:ext cx="3532307" cy="52664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прокинулась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одягнулась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бавитись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зраділа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відказала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випрасувати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зав’язати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розрюмсалась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не барилась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51" y="634920"/>
            <a:ext cx="11750039" cy="6124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Прокинулась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Маринка в неділю, одягнулась і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давай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бавитись ляльками. Мама каже: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Ти, доню, спершу ліжко застели,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вмийся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а тоді вже грайся.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Маринка на те: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Зараз, матусю, — і знову грається. «Напевно не розуміє дочка цього слова», — подумала мама. І каже татові: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Може сьогодні поїдемо в зоопарк?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Як почула те Маринка, зраділа.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Ой, мамочко, як добре ти надумала!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Давай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швидше снідати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й поїдемо.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Зараз, — відказала спокійно мама і пішла до кухні. І Маринка на кухню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подалàсь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Мамусю, ми скоро будемо снідати?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Зараз,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доню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відповідає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мама.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3946" y="209066"/>
            <a:ext cx="8732066" cy="551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 Олегом </a:t>
            </a:r>
            <a:r>
              <a:rPr lang="uk-UA" sz="3600" b="1" dirty="0" smtClean="0"/>
              <a:t>Буценем.</a:t>
            </a:r>
            <a:r>
              <a:rPr lang="uk-UA" sz="3600" b="1" dirty="0"/>
              <a:t> Зараз </a:t>
            </a:r>
            <a:r>
              <a:rPr lang="uk-UA" sz="3600" b="1" dirty="0" smtClean="0"/>
              <a:t> </a:t>
            </a:r>
            <a:endParaRPr lang="uk-UA" sz="36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40730"/>
            <a:ext cx="1313471" cy="1017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120-121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2115" y="911239"/>
            <a:ext cx="11367765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Маринка просить маму плаття випрасувати, бант зав’язати. А мама на те — зараз та зараз. Прикро стало Маринці, розрюмсалась.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Чого це ти плачеш? — питає тато.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Я маму стільки просила. А вона все відповідає, що зараз, і нічого мені не робить…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А я чув, що «зараз» — це «потім».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Хто ж тобі таке сказав? — дивується Маринка.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А твоє незастелене ліжко, розкидані ляльки, неприбрані звечора фарби…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Витерла Маринка кулачками сльози і сказала: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Я, татуню, зараз усе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приберу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— І швиденько прибрала. А тут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мама вже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барилась. Посміхаючись, подала снідати.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незабаром усі поїхали в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зоопарк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                                                                              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40730"/>
            <a:ext cx="1313471" cy="1017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120-121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3476" y="332552"/>
            <a:ext cx="8732066" cy="670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 Олегом </a:t>
            </a:r>
            <a:r>
              <a:rPr lang="uk-UA" sz="3600" b="1" dirty="0" smtClean="0"/>
              <a:t>Буценем.</a:t>
            </a:r>
            <a:r>
              <a:rPr lang="uk-UA" sz="3600" b="1" dirty="0"/>
              <a:t> Зараз </a:t>
            </a:r>
            <a:r>
              <a:rPr lang="uk-UA" sz="3600" b="1" dirty="0" smtClean="0"/>
              <a:t> 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108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54827</TotalTime>
  <Words>974</Words>
  <Application>Microsoft Office PowerPoint</Application>
  <PresentationFormat>Произвольный</PresentationFormat>
  <Paragraphs>156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3670</cp:revision>
  <dcterms:created xsi:type="dcterms:W3CDTF">2018-01-05T16:38:53Z</dcterms:created>
  <dcterms:modified xsi:type="dcterms:W3CDTF">2024-05-11T12:25:55Z</dcterms:modified>
</cp:coreProperties>
</file>