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887" r:id="rId3"/>
    <p:sldId id="1723" r:id="rId4"/>
    <p:sldId id="1868" r:id="rId5"/>
    <p:sldId id="1869" r:id="rId6"/>
    <p:sldId id="1750" r:id="rId7"/>
    <p:sldId id="1431" r:id="rId8"/>
    <p:sldId id="1802" r:id="rId9"/>
    <p:sldId id="1889" r:id="rId10"/>
    <p:sldId id="1890" r:id="rId11"/>
    <p:sldId id="1895" r:id="rId12"/>
    <p:sldId id="1892" r:id="rId13"/>
    <p:sldId id="1888" r:id="rId14"/>
    <p:sldId id="1440" r:id="rId15"/>
    <p:sldId id="1804" r:id="rId16"/>
    <p:sldId id="151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887"/>
            <p14:sldId id="1723"/>
            <p14:sldId id="1868"/>
            <p14:sldId id="1869"/>
            <p14:sldId id="1750"/>
            <p14:sldId id="1431"/>
            <p14:sldId id="1802"/>
            <p14:sldId id="1889"/>
            <p14:sldId id="1890"/>
            <p14:sldId id="1895"/>
            <p14:sldId id="1892"/>
            <p14:sldId id="1888"/>
            <p14:sldId id="1440"/>
            <p14:sldId id="1804"/>
            <p14:sldId id="151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F"/>
    <a:srgbClr val="FFB7FF"/>
    <a:srgbClr val="FF3399"/>
    <a:srgbClr val="FF3300"/>
    <a:srgbClr val="FFFFFF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microsoft.com/office/2007/relationships/hdphoto" Target="../media/hdphoto5.wdp"/><Relationship Id="rId2" Type="http://schemas.openxmlformats.org/officeDocument/2006/relationships/hyperlink" Target="https://learningapps.org/watch?v=pktjo801t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microsoft.com/office/2007/relationships/hdphoto" Target="../media/hdphoto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wordwall.net/uk/embed/c0308a29145143038e35c885e77d6729?themeId=58&amp;templateId=5&amp;fontStackId=0" TargetMode="Externa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208314" y="4285262"/>
            <a:ext cx="9630448" cy="194095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Повторення. Порівняння іменованих чисел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Яркий набор школьных икон на белом фоне">
            <a:extLst>
              <a:ext uri="{FF2B5EF4-FFF2-40B4-BE49-F238E27FC236}">
                <a16:creationId xmlns="" xmlns:a16="http://schemas.microsoft.com/office/drawing/2014/main" id="{0EB43662-21F1-1289-CC9B-F83BC82C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4" y="893156"/>
            <a:ext cx="3202959" cy="31345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36336" y="1357294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11</a:t>
            </a:r>
            <a:r>
              <a:rPr lang="en-US" sz="2400" b="1" dirty="0" smtClean="0">
                <a:solidFill>
                  <a:schemeClr val="bg1"/>
                </a:solidFill>
              </a:rPr>
              <a:t>9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2" r="72432" b="69423"/>
          <a:stretch/>
        </p:blipFill>
        <p:spPr>
          <a:xfrm>
            <a:off x="527050" y="1400658"/>
            <a:ext cx="6480000" cy="403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Складаю і 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712818" y="1348642"/>
            <a:ext cx="5018502" cy="181588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Квиток до </a:t>
            </a:r>
            <a:r>
              <a:rPr lang="uk-UA" sz="2800" b="1" dirty="0">
                <a:solidFill>
                  <a:srgbClr val="FF0000"/>
                </a:solidFill>
              </a:rPr>
              <a:t>кінотеатру</a:t>
            </a:r>
            <a:r>
              <a:rPr lang="uk-UA" sz="2800" b="1" dirty="0">
                <a:solidFill>
                  <a:srgbClr val="7030A0"/>
                </a:solidFill>
              </a:rPr>
              <a:t> коштує </a:t>
            </a:r>
            <a:r>
              <a:rPr lang="uk-UA" sz="2800" b="1" dirty="0">
                <a:solidFill>
                  <a:srgbClr val="FF0000"/>
                </a:solidFill>
              </a:rPr>
              <a:t>60 грн, </a:t>
            </a:r>
            <a:r>
              <a:rPr lang="uk-UA" sz="2800" b="1" dirty="0">
                <a:solidFill>
                  <a:srgbClr val="7030A0"/>
                </a:solidFill>
              </a:rPr>
              <a:t>а квиток до мотузкового </a:t>
            </a:r>
            <a:r>
              <a:rPr lang="uk-UA" sz="2800" b="1" dirty="0">
                <a:solidFill>
                  <a:srgbClr val="FF0000"/>
                </a:solidFill>
              </a:rPr>
              <a:t>парку</a:t>
            </a:r>
            <a:r>
              <a:rPr lang="uk-UA" sz="2800" b="1" dirty="0">
                <a:solidFill>
                  <a:srgbClr val="7030A0"/>
                </a:solidFill>
              </a:rPr>
              <a:t> — </a:t>
            </a:r>
            <a:r>
              <a:rPr lang="uk-UA" sz="2800" b="1" dirty="0">
                <a:solidFill>
                  <a:srgbClr val="FF0000"/>
                </a:solidFill>
              </a:rPr>
              <a:t>на 30 грн дорожчий</a:t>
            </a:r>
            <a:r>
              <a:rPr lang="uk-UA" sz="2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728088" y="3163037"/>
            <a:ext cx="5024370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Скільки гривень </a:t>
            </a:r>
            <a:r>
              <a:rPr lang="uk-UA" sz="2800" b="1" dirty="0">
                <a:solidFill>
                  <a:srgbClr val="7030A0"/>
                </a:solidFill>
              </a:rPr>
              <a:t>коштує </a:t>
            </a:r>
            <a:r>
              <a:rPr lang="uk-UA" sz="2800" b="1" dirty="0">
                <a:solidFill>
                  <a:srgbClr val="FF0000"/>
                </a:solidFill>
              </a:rPr>
              <a:t>квиток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до</a:t>
            </a:r>
            <a:r>
              <a:rPr lang="uk-UA" sz="2800" b="1" dirty="0">
                <a:solidFill>
                  <a:srgbClr val="7030A0"/>
                </a:solidFill>
              </a:rPr>
              <a:t> мотузкового </a:t>
            </a:r>
            <a:r>
              <a:rPr lang="uk-UA" sz="2800" b="1" dirty="0">
                <a:solidFill>
                  <a:srgbClr val="FF0000"/>
                </a:solidFill>
              </a:rPr>
              <a:t>парку</a:t>
            </a:r>
            <a:r>
              <a:rPr lang="uk-UA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433C200-462A-6EC1-C966-98A48CC30207}"/>
              </a:ext>
            </a:extLst>
          </p:cNvPr>
          <p:cNvSpPr txBox="1"/>
          <p:nvPr/>
        </p:nvSpPr>
        <p:spPr>
          <a:xfrm>
            <a:off x="3886905" y="3906591"/>
            <a:ext cx="133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         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740403" y="4666206"/>
            <a:ext cx="635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 smtClean="0">
                <a:solidFill>
                  <a:srgbClr val="7030A0"/>
                </a:solidFill>
              </a:rPr>
              <a:t>90 грн. квиток до парку.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065997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309876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569230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125740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699527" y="2440674"/>
            <a:ext cx="2707702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К – 60 </a:t>
            </a:r>
            <a:r>
              <a:rPr lang="ru-RU" sz="4000" dirty="0" err="1" smtClean="0">
                <a:solidFill>
                  <a:srgbClr val="7030A0"/>
                </a:solidFill>
              </a:rPr>
              <a:t>грн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="" xmlns:a16="http://schemas.microsoft.com/office/drawing/2014/main" id="{05759D26-D08B-17A9-B3B3-902CF77DC7D3}"/>
              </a:ext>
            </a:extLst>
          </p:cNvPr>
          <p:cNvSpPr/>
          <p:nvPr/>
        </p:nvSpPr>
        <p:spPr>
          <a:xfrm>
            <a:off x="825260" y="3148560"/>
            <a:ext cx="3484615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П – на 30грн &gt;, 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CA4F0737-21C8-EC08-7D13-07DE0E63F4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771585" y="4128118"/>
            <a:ext cx="336084" cy="22062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1296576" y="5519514"/>
            <a:ext cx="2380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Це задача 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3676651" y="5538281"/>
            <a:ext cx="60723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збільшення числа на кілька одиниць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15FCC168-47DD-9239-BEDF-FAC5F0CE4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40059" y="3855534"/>
            <a:ext cx="455016" cy="567661"/>
          </a:xfrm>
          <a:prstGeom prst="rect">
            <a:avLst/>
          </a:prstGeom>
        </p:spPr>
      </p:pic>
      <p:sp>
        <p:nvSpPr>
          <p:cNvPr id="35" name="Прямокутник: округлені кути 13">
            <a:extLst>
              <a:ext uri="{FF2B5EF4-FFF2-40B4-BE49-F238E27FC236}">
                <a16:creationId xmlns:a16="http://schemas.microsoft.com/office/drawing/2014/main" xmlns="" id="{4B7140D2-9A39-66A8-FEE7-F17EA1F9112F}"/>
              </a:ext>
            </a:extLst>
          </p:cNvPr>
          <p:cNvSpPr/>
          <p:nvPr/>
        </p:nvSpPr>
        <p:spPr>
          <a:xfrm>
            <a:off x="4323300" y="3163037"/>
            <a:ext cx="897335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?</a:t>
            </a:r>
            <a:r>
              <a:rPr lang="uk-UA" sz="3200" dirty="0" smtClean="0">
                <a:solidFill>
                  <a:srgbClr val="FF0000"/>
                </a:solidFill>
              </a:rPr>
              <a:t>кг</a:t>
            </a:r>
            <a:endParaRPr lang="x-none" sz="4000" dirty="0">
              <a:solidFill>
                <a:srgbClr val="FF0000"/>
              </a:solidFill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413CAB4-55F3-ED84-D83D-52002A79BE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46916" y="4079883"/>
            <a:ext cx="440143" cy="2889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8DE676F-67DB-CFE2-69E5-F5AE011D14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388078" y="3855534"/>
            <a:ext cx="317675" cy="68689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5FA5710-2BE8-54C6-D803-C2C74B95A3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569230" y="3880903"/>
            <a:ext cx="317675" cy="6868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237AE1C-8297-7C9E-A670-127D011609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942278" y="3855534"/>
            <a:ext cx="38174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924DF774-099F-93D6-8ABD-6121289025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053378" y="3840079"/>
            <a:ext cx="424330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1DE2D6C-8246-70F1-36A9-5883926099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3181628" y="3880901"/>
            <a:ext cx="387602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38D92E82-8FA6-4FE1-EE9A-983FDF9662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/>
          <a:stretch/>
        </p:blipFill>
        <p:spPr>
          <a:xfrm>
            <a:off x="4081983" y="3961021"/>
            <a:ext cx="895868" cy="736916"/>
          </a:xfrm>
          <a:prstGeom prst="rect">
            <a:avLst/>
          </a:prstGeom>
        </p:spPr>
      </p:pic>
      <p:sp>
        <p:nvSpPr>
          <p:cNvPr id="4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11009F9C-5450-EBA0-15D8-82C91B407486}"/>
              </a:ext>
            </a:extLst>
          </p:cNvPr>
          <p:cNvSpPr/>
          <p:nvPr/>
        </p:nvSpPr>
        <p:spPr>
          <a:xfrm>
            <a:off x="7080322" y="4198978"/>
            <a:ext cx="4650998" cy="12034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7030A0"/>
                </a:solidFill>
              </a:rPr>
              <a:t>Склади подібну задачу про розваги, яка містить в умові числа 50 і 40. </a:t>
            </a:r>
            <a:r>
              <a:rPr lang="uk-UA" sz="22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200" b="1" dirty="0" smtClean="0">
                <a:solidFill>
                  <a:srgbClr val="7030A0"/>
                </a:solidFill>
              </a:rPr>
              <a:t> її </a:t>
            </a:r>
            <a:r>
              <a:rPr lang="uk-UA" sz="2200" b="1" dirty="0" err="1" smtClean="0">
                <a:solidFill>
                  <a:srgbClr val="7030A0"/>
                </a:solidFill>
              </a:rPr>
              <a:t>розв</a:t>
            </a:r>
            <a:r>
              <a:rPr lang="en-US" sz="2200" b="1" dirty="0" smtClean="0">
                <a:solidFill>
                  <a:srgbClr val="7030A0"/>
                </a:solidFill>
              </a:rPr>
              <a:t>’</a:t>
            </a:r>
            <a:r>
              <a:rPr lang="uk-UA" sz="2200" b="1" dirty="0" err="1" smtClean="0">
                <a:solidFill>
                  <a:srgbClr val="7030A0"/>
                </a:solidFill>
              </a:rPr>
              <a:t>язання</a:t>
            </a:r>
            <a:r>
              <a:rPr lang="uk-UA" sz="2200" b="1" dirty="0" smtClean="0">
                <a:solidFill>
                  <a:srgbClr val="7030A0"/>
                </a:solidFill>
              </a:rPr>
              <a:t>.</a:t>
            </a:r>
            <a:endParaRPr lang="uk-UA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28" grpId="0"/>
      <p:bldP spid="30" grpId="0"/>
      <p:bldP spid="58" grpId="0" animBg="1"/>
      <p:bldP spid="59" grpId="0" animBg="1"/>
      <p:bldP spid="35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TextBox 3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114589" y="2813170"/>
            <a:ext cx="5121690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Скільки гривень коштує квиток </a:t>
            </a:r>
            <a:r>
              <a:rPr lang="uk-UA" sz="2800" b="1" dirty="0">
                <a:solidFill>
                  <a:srgbClr val="7030A0"/>
                </a:solidFill>
              </a:rPr>
              <a:t>до парку розваг </a:t>
            </a:r>
            <a:r>
              <a:rPr lang="uk-UA" sz="2800" b="1" dirty="0">
                <a:solidFill>
                  <a:srgbClr val="FF0000"/>
                </a:solidFill>
              </a:rPr>
              <a:t>для дітей</a:t>
            </a:r>
            <a:r>
              <a:rPr lang="uk-UA" sz="2800" b="1" dirty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0FCD656-F4D0-F50F-DBDA-92534D5F5326}"/>
              </a:ext>
            </a:extLst>
          </p:cNvPr>
          <p:cNvSpPr txBox="1"/>
          <p:nvPr/>
        </p:nvSpPr>
        <p:spPr>
          <a:xfrm>
            <a:off x="4318304" y="5372082"/>
            <a:ext cx="7145479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Відповідь: </a:t>
            </a:r>
            <a:r>
              <a:rPr lang="uk-UA" sz="28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0 </a:t>
            </a:r>
            <a:r>
              <a:rPr lang="uk-UA" sz="2800" dirty="0">
                <a:solidFill>
                  <a:srgbClr val="7030A0"/>
                </a:solidFill>
              </a:rPr>
              <a:t>грн коштує квиток </a:t>
            </a:r>
            <a:r>
              <a:rPr lang="uk-UA" sz="2800" dirty="0" smtClean="0">
                <a:solidFill>
                  <a:srgbClr val="7030A0"/>
                </a:solidFill>
              </a:rPr>
              <a:t>для </a:t>
            </a:r>
            <a:r>
              <a:rPr lang="uk-UA" sz="2800" dirty="0">
                <a:solidFill>
                  <a:srgbClr val="7030A0"/>
                </a:solidFill>
              </a:rPr>
              <a:t>дітей.</a:t>
            </a:r>
            <a:endParaRPr lang="x-none" sz="2800" dirty="0">
              <a:solidFill>
                <a:srgbClr val="7030A0"/>
              </a:solidFill>
            </a:endParaRPr>
          </a:p>
        </p:txBody>
      </p:sp>
      <p:sp>
        <p:nvSpPr>
          <p:cNvPr id="53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830347" y="3154309"/>
            <a:ext cx="1697843" cy="58592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50 грн</a:t>
            </a:r>
            <a:endParaRPr lang="uk-UA" sz="3200" b="1" i="1" dirty="0">
              <a:solidFill>
                <a:srgbClr val="7030A0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406921D-C72C-2EFE-74EB-F49129351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1286" r="77650" b="90743"/>
          <a:stretch/>
        </p:blipFill>
        <p:spPr>
          <a:xfrm>
            <a:off x="6080679" y="4035795"/>
            <a:ext cx="5155601" cy="107467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70EB71CF-B9B2-1F4A-10CD-548A35E23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080785" y="4415569"/>
            <a:ext cx="336084" cy="2206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577224A-CE66-1BEE-B880-8A408CB2A2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697794" y="4195115"/>
            <a:ext cx="317675" cy="686891"/>
          </a:xfrm>
          <a:prstGeom prst="rect">
            <a:avLst/>
          </a:prstGeom>
        </p:spPr>
      </p:pic>
      <p:sp>
        <p:nvSpPr>
          <p:cNvPr id="66" name="Прямокутник: округлені кути 13">
            <a:extLst>
              <a:ext uri="{FF2B5EF4-FFF2-40B4-BE49-F238E27FC236}">
                <a16:creationId xmlns="" xmlns:a16="http://schemas.microsoft.com/office/drawing/2014/main" id="{4B7140D2-9A39-66A8-FEE7-F17EA1F9112F}"/>
              </a:ext>
            </a:extLst>
          </p:cNvPr>
          <p:cNvSpPr/>
          <p:nvPr/>
        </p:nvSpPr>
        <p:spPr>
          <a:xfrm>
            <a:off x="2907798" y="3154309"/>
            <a:ext cx="2698345" cy="58592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7030A0"/>
                </a:solidFill>
              </a:rPr>
              <a:t>на </a:t>
            </a:r>
            <a:r>
              <a:rPr lang="uk-UA" sz="3200" b="1" i="1" dirty="0">
                <a:solidFill>
                  <a:srgbClr val="7030A0"/>
                </a:solidFill>
              </a:rPr>
              <a:t>40 грн </a:t>
            </a:r>
            <a:r>
              <a:rPr lang="en-US" sz="3200" b="1" i="1" dirty="0" smtClean="0">
                <a:solidFill>
                  <a:srgbClr val="7030A0"/>
                </a:solidFill>
              </a:rPr>
              <a:t>&lt;</a:t>
            </a:r>
            <a:r>
              <a:rPr lang="uk-UA" sz="3200" b="1" i="1" dirty="0" smtClean="0">
                <a:solidFill>
                  <a:srgbClr val="7030A0"/>
                </a:solidFill>
              </a:rPr>
              <a:t>,</a:t>
            </a:r>
            <a:r>
              <a:rPr lang="uk-UA" sz="3200" b="1" i="1" dirty="0">
                <a:solidFill>
                  <a:srgbClr val="FF0000"/>
                </a:solidFill>
              </a:rPr>
              <a:t> ?</a:t>
            </a:r>
            <a:r>
              <a:rPr lang="uk-UA" sz="3200" b="1" i="1" dirty="0" smtClean="0">
                <a:solidFill>
                  <a:srgbClr val="7030A0"/>
                </a:solidFill>
              </a:rPr>
              <a:t> </a:t>
            </a:r>
            <a:endParaRPr lang="x-none" sz="3200" b="1" i="1" dirty="0">
              <a:solidFill>
                <a:srgbClr val="7030A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B659519-55AF-0C5C-68A3-5E27636D0AE0}"/>
              </a:ext>
            </a:extLst>
          </p:cNvPr>
          <p:cNvSpPr txBox="1"/>
          <p:nvPr/>
        </p:nvSpPr>
        <p:spPr>
          <a:xfrm>
            <a:off x="6080680" y="1346998"/>
            <a:ext cx="5155600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Квиток до парку розваг для </a:t>
            </a:r>
            <a:r>
              <a:rPr lang="uk-UA" sz="2800" b="1" dirty="0">
                <a:solidFill>
                  <a:srgbClr val="FF0000"/>
                </a:solidFill>
              </a:rPr>
              <a:t>дорослих</a:t>
            </a:r>
            <a:r>
              <a:rPr lang="uk-UA" sz="2800" b="1" dirty="0">
                <a:solidFill>
                  <a:srgbClr val="7030A0"/>
                </a:solidFill>
              </a:rPr>
              <a:t> коштує </a:t>
            </a:r>
            <a:r>
              <a:rPr lang="uk-UA" sz="2800" b="1" dirty="0">
                <a:solidFill>
                  <a:srgbClr val="FF0000"/>
                </a:solidFill>
              </a:rPr>
              <a:t>50 грн</a:t>
            </a:r>
            <a:r>
              <a:rPr lang="uk-UA" sz="2800" b="1" dirty="0">
                <a:solidFill>
                  <a:srgbClr val="7030A0"/>
                </a:solidFill>
              </a:rPr>
              <a:t>, а </a:t>
            </a:r>
            <a:r>
              <a:rPr lang="uk-UA" sz="2800" b="1" dirty="0">
                <a:solidFill>
                  <a:srgbClr val="FF0000"/>
                </a:solidFill>
              </a:rPr>
              <a:t>дитячий – на 40 грн дешевший</a:t>
            </a:r>
            <a:r>
              <a:rPr lang="uk-UA" sz="2800" b="1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B8DE676F-67DB-CFE2-69E5-F5AE011D1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6625720" y="4182436"/>
            <a:ext cx="317675" cy="68689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5FA5710-2BE8-54C6-D803-C2C74B95A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801314" y="4182529"/>
            <a:ext cx="317675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38D92E82-8FA6-4FE1-EE9A-983FDF9662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/>
          <a:stretch/>
        </p:blipFill>
        <p:spPr>
          <a:xfrm>
            <a:off x="9405603" y="4267734"/>
            <a:ext cx="895868" cy="736916"/>
          </a:xfrm>
          <a:prstGeom prst="rect">
            <a:avLst/>
          </a:prstGeom>
        </p:spPr>
      </p:pic>
      <p:pic>
        <p:nvPicPr>
          <p:cNvPr id="75" name="Picture 6" descr="Парк Развлечений Билетов — стоковая векторная графика и другие изображения  на тему Парк культуры и отдыха - Парк культуры и отдыха, Билет, Передвижной  парк развлечений - iStock">
            <a:extLst>
              <a:ext uri="{FF2B5EF4-FFF2-40B4-BE49-F238E27FC236}">
                <a16:creationId xmlns="" xmlns:a16="http://schemas.microsoft.com/office/drawing/2014/main" id="{148B9954-46C3-F4FE-6996-623AB0470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4" r="16968"/>
          <a:stretch/>
        </p:blipFill>
        <p:spPr bwMode="auto">
          <a:xfrm>
            <a:off x="558337" y="1665538"/>
            <a:ext cx="2349461" cy="110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Парк Развлечений Билетов — стоковая векторная графика и другие изображения  на тему Парк культуры и отдыха - Парк культуры и отдыха, Билет, Передвижной  парк развлечений - iStock">
            <a:extLst>
              <a:ext uri="{FF2B5EF4-FFF2-40B4-BE49-F238E27FC236}">
                <a16:creationId xmlns="" xmlns:a16="http://schemas.microsoft.com/office/drawing/2014/main" id="{AE035A5B-A29E-FE1C-9BCB-D2CCCC511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4" r="16968"/>
          <a:stretch/>
        </p:blipFill>
        <p:spPr bwMode="auto">
          <a:xfrm>
            <a:off x="3143574" y="1665538"/>
            <a:ext cx="2349461" cy="110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3E0A558A-149C-6E2D-EE89-41DCA10D954F}"/>
              </a:ext>
            </a:extLst>
          </p:cNvPr>
          <p:cNvSpPr txBox="1"/>
          <p:nvPr/>
        </p:nvSpPr>
        <p:spPr>
          <a:xfrm>
            <a:off x="1107552" y="1697698"/>
            <a:ext cx="197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 РОЗВАГ</a:t>
            </a:r>
            <a:endParaRPr lang="x-non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31ED172-2509-815C-207B-F26399A6AC25}"/>
              </a:ext>
            </a:extLst>
          </p:cNvPr>
          <p:cNvSpPr txBox="1"/>
          <p:nvPr/>
        </p:nvSpPr>
        <p:spPr>
          <a:xfrm>
            <a:off x="3633278" y="1697698"/>
            <a:ext cx="1824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 РОЗВАГ</a:t>
            </a:r>
            <a:endParaRPr lang="x-non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5877AC4-FAC5-A8C3-4FED-2612456520AA}"/>
              </a:ext>
            </a:extLst>
          </p:cNvPr>
          <p:cNvSpPr txBox="1"/>
          <p:nvPr/>
        </p:nvSpPr>
        <p:spPr>
          <a:xfrm>
            <a:off x="1298530" y="1948075"/>
            <a:ext cx="119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Дорослий</a:t>
            </a: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грн </a:t>
            </a:r>
          </a:p>
          <a:p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503C4D3-8802-EC04-8850-5EE65047E1F6}"/>
              </a:ext>
            </a:extLst>
          </p:cNvPr>
          <p:cNvSpPr txBox="1"/>
          <p:nvPr/>
        </p:nvSpPr>
        <p:spPr>
          <a:xfrm>
            <a:off x="3892470" y="1948075"/>
            <a:ext cx="119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Дитячий</a:t>
            </a: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грн </a:t>
            </a:r>
          </a:p>
          <a:p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" name="Picture 8" descr="36 Воздушный шар ideas | освіта, бібліотекар, облаштування класної кімнати">
            <a:extLst>
              <a:ext uri="{FF2B5EF4-FFF2-40B4-BE49-F238E27FC236}">
                <a16:creationId xmlns="" xmlns:a16="http://schemas.microsoft.com/office/drawing/2014/main" id="{E30E369C-6406-A7E6-CE07-003693FC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21" y="2270981"/>
            <a:ext cx="666177" cy="8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9ACFD45-DE61-8837-9D13-7C79FFDB96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145777" y="4102881"/>
            <a:ext cx="424330" cy="6868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6AF0525B-97A6-1458-FFFE-B3744141E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274"/>
          <a:stretch/>
        </p:blipFill>
        <p:spPr>
          <a:xfrm>
            <a:off x="7002924" y="4446327"/>
            <a:ext cx="336084" cy="20933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E2347F06-D32F-B9A5-E94A-8EA994C08F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243373" y="4195113"/>
            <a:ext cx="424330" cy="68689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CD2A53A-C7DC-4352-5715-7C694E59B5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405983" y="4157350"/>
            <a:ext cx="381740" cy="60433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621971" y="492782"/>
            <a:ext cx="8985234" cy="7590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sym typeface="Symbol" panose="05050102010706020507" pitchFamily="18" charset="2"/>
              </a:rPr>
              <a:t>яжи</a:t>
            </a:r>
            <a:r>
              <a:rPr lang="uk-UA" sz="4000" b="1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1253203" y="3875339"/>
            <a:ext cx="2380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Це задача 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43780" y="4417333"/>
            <a:ext cx="337234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зменшення числа на кілька одиниць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433C200-462A-6EC1-C966-98A48CC30207}"/>
              </a:ext>
            </a:extLst>
          </p:cNvPr>
          <p:cNvSpPr txBox="1"/>
          <p:nvPr/>
        </p:nvSpPr>
        <p:spPr>
          <a:xfrm>
            <a:off x="9134393" y="4193993"/>
            <a:ext cx="147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          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67" grpId="0" animBg="1"/>
      <p:bldP spid="45" grpId="0" animBg="1"/>
      <p:bldP spid="46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86"/>
          <p:cNvSpPr/>
          <p:nvPr/>
        </p:nvSpPr>
        <p:spPr>
          <a:xfrm>
            <a:off x="1621971" y="492782"/>
            <a:ext cx="8985234" cy="7590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sym typeface="Symbol" panose="05050102010706020507" pitchFamily="18" charset="2"/>
              </a:rPr>
              <a:t>яжи</a:t>
            </a:r>
            <a:r>
              <a:rPr lang="uk-UA" sz="4000" b="1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9" name="Прямокутник 6"/>
          <p:cNvSpPr/>
          <p:nvPr/>
        </p:nvSpPr>
        <p:spPr>
          <a:xfrm>
            <a:off x="4525747" y="1361187"/>
            <a:ext cx="60960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 бак машини залили 49 л бензину. Використали 5 л бензину. Скільки літрів бензину залишилось у баку машини?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971" y="1361187"/>
            <a:ext cx="2442250" cy="179261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1" name="Прямокутник 7">
            <a:extLst>
              <a:ext uri="{FF2B5EF4-FFF2-40B4-BE49-F238E27FC236}">
                <a16:creationId xmlns="" xmlns:a16="http://schemas.microsoft.com/office/drawing/2014/main" id="{9A05FAB7-DADC-13F7-106C-D1C0001C0EBD}"/>
              </a:ext>
            </a:extLst>
          </p:cNvPr>
          <p:cNvSpPr/>
          <p:nvPr/>
        </p:nvSpPr>
        <p:spPr>
          <a:xfrm>
            <a:off x="5999650" y="3177069"/>
            <a:ext cx="31481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49</a:t>
            </a:r>
            <a:r>
              <a:rPr lang="uk-UA" sz="3200" b="1" dirty="0" smtClean="0">
                <a:solidFill>
                  <a:schemeClr val="bg1"/>
                </a:solidFill>
              </a:rPr>
              <a:t> – </a:t>
            </a:r>
            <a:r>
              <a:rPr lang="uk-UA" sz="3200" b="1" dirty="0">
                <a:solidFill>
                  <a:schemeClr val="bg1"/>
                </a:solidFill>
              </a:rPr>
              <a:t>5 </a:t>
            </a:r>
            <a:r>
              <a:rPr lang="uk-UA" sz="3200" b="1" dirty="0" smtClean="0">
                <a:solidFill>
                  <a:schemeClr val="bg1"/>
                </a:solidFill>
              </a:rPr>
              <a:t>= </a:t>
            </a:r>
            <a:r>
              <a:rPr lang="uk-UA" sz="3200" b="1" dirty="0">
                <a:solidFill>
                  <a:schemeClr val="bg1"/>
                </a:solidFill>
              </a:rPr>
              <a:t>44 </a:t>
            </a:r>
            <a:r>
              <a:rPr lang="uk-UA" sz="3200" b="1" dirty="0" smtClean="0">
                <a:solidFill>
                  <a:schemeClr val="bg1"/>
                </a:solidFill>
              </a:rPr>
              <a:t>(л)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 6"/>
          <p:cNvSpPr/>
          <p:nvPr/>
        </p:nvSpPr>
        <p:spPr>
          <a:xfrm>
            <a:off x="4482121" y="3814637"/>
            <a:ext cx="60960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За перший день у магазині продали </a:t>
            </a:r>
            <a:endParaRPr lang="uk-UA" sz="2800" dirty="0" smtClean="0">
              <a:solidFill>
                <a:schemeClr val="bg1"/>
              </a:solidFill>
            </a:endParaRP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35 </a:t>
            </a:r>
            <a:r>
              <a:rPr lang="uk-UA" sz="2800" dirty="0">
                <a:solidFill>
                  <a:schemeClr val="bg1"/>
                </a:solidFill>
              </a:rPr>
              <a:t>кг цукерок, а за другий – на 3 кг більше. Скільки цукерок продали за другий день?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8" y="3532367"/>
            <a:ext cx="2063806" cy="291291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Прямокутник 7">
            <a:extLst>
              <a:ext uri="{FF2B5EF4-FFF2-40B4-BE49-F238E27FC236}">
                <a16:creationId xmlns="" xmlns:a16="http://schemas.microsoft.com/office/drawing/2014/main" id="{E022B3C8-0BCF-2A60-5BFC-2F5DF8F4A3B5}"/>
              </a:ext>
            </a:extLst>
          </p:cNvPr>
          <p:cNvSpPr/>
          <p:nvPr/>
        </p:nvSpPr>
        <p:spPr>
          <a:xfrm>
            <a:off x="5970566" y="5630519"/>
            <a:ext cx="31481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35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+ 3 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= 38 </a:t>
            </a:r>
            <a:r>
              <a:rPr lang="uk-UA" sz="3200" b="1" dirty="0" smtClean="0">
                <a:solidFill>
                  <a:schemeClr val="bg1"/>
                </a:solidFill>
              </a:rPr>
              <a:t>(кг)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23670" y="472653"/>
            <a:ext cx="8732066" cy="7792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Будую відрізок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6" name="Picture 6" descr="Mr Peabody Stickers | Redbubble">
            <a:extLst>
              <a:ext uri="{FF2B5EF4-FFF2-40B4-BE49-F238E27FC236}">
                <a16:creationId xmlns="" xmlns:a16="http://schemas.microsoft.com/office/drawing/2014/main" id="{169C5884-FB84-AF38-E737-31E5B4D29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97793" y="2513082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B95CEA0-0430-C371-17F4-F4D9388CCDDE}"/>
              </a:ext>
            </a:extLst>
          </p:cNvPr>
          <p:cNvSpPr/>
          <p:nvPr/>
        </p:nvSpPr>
        <p:spPr>
          <a:xfrm>
            <a:off x="579024" y="1327724"/>
            <a:ext cx="3145366" cy="11306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Побудуй відрізок, довжина якого дорівнює довжині ламаної.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532AAFE-BB24-0164-5B94-63DB6B644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40" r="65422" b="74390"/>
          <a:stretch/>
        </p:blipFill>
        <p:spPr>
          <a:xfrm>
            <a:off x="2623931" y="2867269"/>
            <a:ext cx="8280000" cy="2274289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41" name="Скругленный прямоугольник 7">
            <a:extLst>
              <a:ext uri="{FF2B5EF4-FFF2-40B4-BE49-F238E27FC236}">
                <a16:creationId xmlns="" xmlns:a16="http://schemas.microsoft.com/office/drawing/2014/main" id="{B9291B71-7257-5171-CA73-F5630AFBC26A}"/>
              </a:ext>
            </a:extLst>
          </p:cNvPr>
          <p:cNvSpPr/>
          <p:nvPr/>
        </p:nvSpPr>
        <p:spPr>
          <a:xfrm>
            <a:off x="2561723" y="2867268"/>
            <a:ext cx="8342208" cy="2274289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A604B5EA-C6DF-7078-9B6C-B104EE226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254"/>
          <a:stretch/>
        </p:blipFill>
        <p:spPr>
          <a:xfrm>
            <a:off x="2925518" y="5195255"/>
            <a:ext cx="7330095" cy="944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3012910" y="4662343"/>
            <a:ext cx="199766" cy="22818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E0AF3524-7128-9750-25B6-36BF0DE678D4}"/>
              </a:ext>
            </a:extLst>
          </p:cNvPr>
          <p:cNvSpPr/>
          <p:nvPr/>
        </p:nvSpPr>
        <p:spPr>
          <a:xfrm>
            <a:off x="9765044" y="4652119"/>
            <a:ext cx="199766" cy="22818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2" name="Пряма сполучна лінія 51">
            <a:extLst>
              <a:ext uri="{FF2B5EF4-FFF2-40B4-BE49-F238E27FC236}">
                <a16:creationId xmlns="" xmlns:a16="http://schemas.microsoft.com/office/drawing/2014/main" id="{530776A8-DD52-A73E-36A8-A4A9B6EB6475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3191165" y="4752876"/>
            <a:ext cx="6573879" cy="1333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10" descr="Заметки писаки 2.0: Клипарт: ручки и карандаши">
            <a:extLst>
              <a:ext uri="{FF2B5EF4-FFF2-40B4-BE49-F238E27FC236}">
                <a16:creationId xmlns="" xmlns:a16="http://schemas.microsoft.com/office/drawing/2014/main" id="{77A56FD6-17E2-6726-374D-CDF5F91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05" y="3828103"/>
            <a:ext cx="1086945" cy="10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684FEBD8-3990-2DE9-77FF-44F4678A36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6105101" y="4283020"/>
            <a:ext cx="834995" cy="6837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F14BF8A2-3852-D769-DBD2-15974FDDF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 rot="1387980">
            <a:off x="6245712" y="1743208"/>
            <a:ext cx="834995" cy="6837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998474CA-7DEF-CC30-0B92-7BACCA542F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 rot="19943183">
            <a:off x="4159601" y="1737208"/>
            <a:ext cx="424330" cy="68689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497EC0B7-0990-364C-1675-7FC479905F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30222" y="3302074"/>
            <a:ext cx="387602" cy="27926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220A7A60-14F0-3C1E-D326-1A959EAE98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298358" y="3327611"/>
            <a:ext cx="364486" cy="189154"/>
          </a:xfrm>
          <a:prstGeom prst="rect">
            <a:avLst/>
          </a:prstGeom>
        </p:spPr>
      </p:pic>
      <p:sp>
        <p:nvSpPr>
          <p:cNvPr id="67" name="Полілінія: фігура 6">
            <a:extLst>
              <a:ext uri="{FF2B5EF4-FFF2-40B4-BE49-F238E27FC236}">
                <a16:creationId xmlns="" xmlns:a16="http://schemas.microsoft.com/office/drawing/2014/main" id="{B704BCB3-F760-3983-FF1A-06E9B0755515}"/>
              </a:ext>
            </a:extLst>
          </p:cNvPr>
          <p:cNvSpPr/>
          <p:nvPr/>
        </p:nvSpPr>
        <p:spPr>
          <a:xfrm>
            <a:off x="3870664" y="1864311"/>
            <a:ext cx="6205491" cy="790112"/>
          </a:xfrm>
          <a:custGeom>
            <a:avLst/>
            <a:gdLst>
              <a:gd name="connsiteX0" fmla="*/ 0 w 6205491"/>
              <a:gd name="connsiteY0" fmla="*/ 790112 h 790112"/>
              <a:gd name="connsiteX1" fmla="*/ 1757779 w 6205491"/>
              <a:gd name="connsiteY1" fmla="*/ 0 h 790112"/>
              <a:gd name="connsiteX2" fmla="*/ 3213717 w 6205491"/>
              <a:gd name="connsiteY2" fmla="*/ 532660 h 790112"/>
              <a:gd name="connsiteX3" fmla="*/ 6205491 w 6205491"/>
              <a:gd name="connsiteY3" fmla="*/ 523782 h 79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5491" h="790112">
                <a:moveTo>
                  <a:pt x="0" y="790112"/>
                </a:moveTo>
                <a:lnTo>
                  <a:pt x="1757779" y="0"/>
                </a:lnTo>
                <a:lnTo>
                  <a:pt x="3213717" y="532660"/>
                </a:lnTo>
                <a:lnTo>
                  <a:pt x="6205491" y="523782"/>
                </a:lnTo>
              </a:path>
            </a:pathLst>
          </a:cu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EA2334D4-B644-3ACE-CE33-E577EB3D0CF5}"/>
              </a:ext>
            </a:extLst>
          </p:cNvPr>
          <p:cNvSpPr/>
          <p:nvPr/>
        </p:nvSpPr>
        <p:spPr>
          <a:xfrm>
            <a:off x="6998219" y="2320212"/>
            <a:ext cx="136347" cy="1319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784BE1DB-56AA-44E3-B4A5-A7F9ADE825E5}"/>
              </a:ext>
            </a:extLst>
          </p:cNvPr>
          <p:cNvSpPr/>
          <p:nvPr/>
        </p:nvSpPr>
        <p:spPr>
          <a:xfrm>
            <a:off x="9964810" y="2320212"/>
            <a:ext cx="136347" cy="1319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Овал 69">
            <a:extLst>
              <a:ext uri="{FF2B5EF4-FFF2-40B4-BE49-F238E27FC236}">
                <a16:creationId xmlns="" xmlns:a16="http://schemas.microsoft.com/office/drawing/2014/main" id="{4CA187E0-3322-B288-803A-9C0A2EDE048C}"/>
              </a:ext>
            </a:extLst>
          </p:cNvPr>
          <p:cNvSpPr/>
          <p:nvPr/>
        </p:nvSpPr>
        <p:spPr>
          <a:xfrm>
            <a:off x="5578433" y="1798358"/>
            <a:ext cx="136347" cy="1319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C7AD16F1-AD20-A52A-05F9-7465766F07D3}"/>
              </a:ext>
            </a:extLst>
          </p:cNvPr>
          <p:cNvSpPr/>
          <p:nvPr/>
        </p:nvSpPr>
        <p:spPr>
          <a:xfrm>
            <a:off x="3802490" y="2589862"/>
            <a:ext cx="136347" cy="1319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65BA971E-E723-D311-7F24-8633ABDEAA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 rot="20358340">
            <a:off x="4488613" y="1630245"/>
            <a:ext cx="834995" cy="68371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D2B8D8F9-B52B-4B4B-C5F5-A2A57BFBB0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 rot="1004278">
            <a:off x="5954666" y="1444001"/>
            <a:ext cx="470074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A773EBD2-2F70-9034-A99B-5FB3D42305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903425" y="1781015"/>
            <a:ext cx="424330" cy="68689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7297CB28-1CD6-290B-0E44-6777E7DF72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8393555" y="1879743"/>
            <a:ext cx="834995" cy="68371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78FFF7FB-80C5-EBF5-1A16-B78C5995F1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681683" y="3065976"/>
            <a:ext cx="387602" cy="71242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F509D81-3D1D-CB78-27C3-96FE66AB2D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661368" y="3116773"/>
            <a:ext cx="424330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BB3C357D-82E4-016F-AFEA-3F5484DD7A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3464629" y="3184507"/>
            <a:ext cx="834995" cy="68371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FF919C38-0A91-E8B9-F262-9047709CF3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130743" y="3116773"/>
            <a:ext cx="470074" cy="68689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302DDD37-B9A8-CFFA-4FFB-36145D39A9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4983721" y="3182340"/>
            <a:ext cx="834995" cy="68371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84D7A318-89EC-B415-E2A4-5EA35FC629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13100" y="3311761"/>
            <a:ext cx="387602" cy="27926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B7CB534F-41A2-5BA1-271B-12C447E074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117970" y="3123989"/>
            <a:ext cx="424330" cy="6868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F77963D9-0AF9-C2A5-E019-2BED365AFF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6444524" y="3179094"/>
            <a:ext cx="834995" cy="68371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46989A96-532C-3D8B-DA79-F61F3A22C8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8006116" y="3166768"/>
            <a:ext cx="834995" cy="68371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2548DC7B-53F2-4BAC-00FB-DD48455985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5729696" y="4202624"/>
            <a:ext cx="387602" cy="712424"/>
          </a:xfrm>
          <a:prstGeom prst="rect">
            <a:avLst/>
          </a:prstGeom>
        </p:spPr>
      </p:pic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67335"/>
            <a:ext cx="1054100" cy="12149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0079 -0.0532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5377 0.0027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13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63152" y="543828"/>
            <a:ext cx="8811364" cy="7080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1065" y="2253841"/>
            <a:ext cx="1166187" cy="11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426028" y="449993"/>
            <a:ext cx="9366233" cy="7256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s://wordwall.net/resourceajax/qr?shareLocation=4&amp;activityId=710585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201620"/>
            <a:ext cx="1262711" cy="12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250493" y="556735"/>
            <a:ext cx="9378712" cy="6811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«Плюс – мінус – цікаво» </a:t>
            </a:r>
          </a:p>
        </p:txBody>
      </p:sp>
      <p:pic>
        <p:nvPicPr>
          <p:cNvPr id="32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21917" r="58823"/>
          <a:stretch/>
        </p:blipFill>
        <p:spPr bwMode="auto">
          <a:xfrm>
            <a:off x="5190011" y="1456402"/>
            <a:ext cx="2225870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0" t="21917" r="34935"/>
          <a:stretch/>
        </p:blipFill>
        <p:spPr bwMode="auto">
          <a:xfrm>
            <a:off x="9089571" y="1456402"/>
            <a:ext cx="1539634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1" t="21917" b="4788"/>
          <a:stretch/>
        </p:blipFill>
        <p:spPr bwMode="auto">
          <a:xfrm>
            <a:off x="1598458" y="1399121"/>
            <a:ext cx="1884949" cy="320553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4255" y="4698700"/>
            <a:ext cx="316508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сподобалось на уроці? Що здалося цікавим та корисним?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98721" y="4698700"/>
            <a:ext cx="311741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не сподобалось? Що здалося важким, незрозумілим та нудним?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69985" y="4698700"/>
            <a:ext cx="302181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Про які факти дізналися на уроці? Чого б ще хотіли дізнатися?</a:t>
            </a:r>
          </a:p>
        </p:txBody>
      </p:sp>
      <p:sp>
        <p:nvSpPr>
          <p:cNvPr id="40" name="Овальная выноска 39"/>
          <p:cNvSpPr/>
          <p:nvPr/>
        </p:nvSpPr>
        <p:spPr>
          <a:xfrm>
            <a:off x="44917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4000" y="1018116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42" name="Овальная выноска 41"/>
          <p:cNvSpPr/>
          <p:nvPr/>
        </p:nvSpPr>
        <p:spPr>
          <a:xfrm>
            <a:off x="444972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598721" y="558375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44" name="Овальная выноска 43"/>
          <p:cNvSpPr/>
          <p:nvPr/>
        </p:nvSpPr>
        <p:spPr>
          <a:xfrm>
            <a:off x="7913196" y="1427657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211193" y="1343205"/>
            <a:ext cx="86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5188165" y="2690693"/>
            <a:ext cx="2016079" cy="36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Смайлик тишина вектор | Роялти-фри, бесплатные векторные Смайлик тишина  картинки на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88" y="1402577"/>
            <a:ext cx="1173825" cy="12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Мышление успешного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36" y="4204202"/>
            <a:ext cx="1676974" cy="18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88450" y="4667684"/>
            <a:ext cx="20158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руки, ноги не рухаються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0694" y="2768996"/>
            <a:ext cx="20158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очі дивляться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7767" y="1430889"/>
            <a:ext cx="15029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ротик мовчить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0140" y="2698868"/>
            <a:ext cx="21682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вуха слухають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11517" y="4902244"/>
            <a:ext cx="23336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голова працює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2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5052313" y="2668322"/>
            <a:ext cx="2150175" cy="38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5188165" y="2690693"/>
            <a:ext cx="2178947" cy="36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 rot="21251872">
            <a:off x="5306103" y="2634302"/>
            <a:ext cx="1921062" cy="35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 rot="21366857">
            <a:off x="4945508" y="2689596"/>
            <a:ext cx="2214478" cy="35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 rot="21414999">
            <a:off x="5091511" y="2637401"/>
            <a:ext cx="2630518" cy="36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807" y="1466248"/>
            <a:ext cx="904807" cy="11444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8" name="Picture 8" descr="Мультяшные глаза - картинка №14268 | Printonic.r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2533850" y="1865204"/>
            <a:ext cx="1297428" cy="7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994845" y="5520905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мені 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2" descr="Jenny (jennybautista766) - Perfil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19" y="3671339"/>
            <a:ext cx="1681939" cy="16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Posturas de yoga para niños - Todo Sobre YogaTodo Sobre Yo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13" y="4025124"/>
            <a:ext cx="2414004" cy="16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175656" y="427670"/>
            <a:ext cx="9710057" cy="7588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класу. Правила уроку «Дай мені 5» </a:t>
            </a:r>
          </a:p>
        </p:txBody>
      </p:sp>
    </p:spTree>
    <p:extLst>
      <p:ext uri="{BB962C8B-B14F-4D97-AF65-F5344CB8AC3E}">
        <p14:creationId xmlns:p14="http://schemas.microsoft.com/office/powerpoint/2010/main" val="8908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0" grpId="0" animBg="1"/>
      <p:bldP spid="31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TextBox 2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828800" y="498666"/>
            <a:ext cx="8927641" cy="669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пірамідки»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041188" y="3549630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522269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826301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211604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79826" y="4817772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018FB14-2FEA-9E6F-125C-9EEAEB872C23}"/>
              </a:ext>
            </a:extLst>
          </p:cNvPr>
          <p:cNvSpPr txBox="1"/>
          <p:nvPr/>
        </p:nvSpPr>
        <p:spPr>
          <a:xfrm>
            <a:off x="3214756" y="3590232"/>
            <a:ext cx="1603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1ACCC88-2198-229C-66FC-5E50DB4B8A98}"/>
              </a:ext>
            </a:extLst>
          </p:cNvPr>
          <p:cNvSpPr txBox="1"/>
          <p:nvPr/>
        </p:nvSpPr>
        <p:spPr>
          <a:xfrm>
            <a:off x="1565915" y="3656141"/>
            <a:ext cx="1489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36CDAA1-B1ED-2526-7E51-E98FFC70F1D1}"/>
              </a:ext>
            </a:extLst>
          </p:cNvPr>
          <p:cNvSpPr txBox="1"/>
          <p:nvPr/>
        </p:nvSpPr>
        <p:spPr>
          <a:xfrm>
            <a:off x="4085211" y="4843786"/>
            <a:ext cx="1224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9B461A4-185E-BDA5-1AB4-C528A4133805}"/>
              </a:ext>
            </a:extLst>
          </p:cNvPr>
          <p:cNvSpPr txBox="1"/>
          <p:nvPr/>
        </p:nvSpPr>
        <p:spPr>
          <a:xfrm>
            <a:off x="2383088" y="4838992"/>
            <a:ext cx="1248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BC6FAEC-5F11-982B-11FE-F71D33320B53}"/>
              </a:ext>
            </a:extLst>
          </p:cNvPr>
          <p:cNvSpPr txBox="1"/>
          <p:nvPr/>
        </p:nvSpPr>
        <p:spPr>
          <a:xfrm>
            <a:off x="760949" y="4892694"/>
            <a:ext cx="1409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827716D-46A7-A970-7961-ACBCBA8AF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211604" y="2150973"/>
            <a:ext cx="1873607" cy="18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7B69A2C-77F4-C2EE-3996-B801A05E5EFD}"/>
              </a:ext>
            </a:extLst>
          </p:cNvPr>
          <p:cNvSpPr txBox="1"/>
          <p:nvPr/>
        </p:nvSpPr>
        <p:spPr>
          <a:xfrm>
            <a:off x="2289588" y="2242173"/>
            <a:ext cx="2209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6691401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7F37050-67F5-FD4B-75A9-3FB66075769A}"/>
              </a:ext>
            </a:extLst>
          </p:cNvPr>
          <p:cNvSpPr txBox="1"/>
          <p:nvPr/>
        </p:nvSpPr>
        <p:spPr>
          <a:xfrm>
            <a:off x="6795441" y="4849198"/>
            <a:ext cx="1272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95355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51B2750-DE73-F1BD-A323-D3EBD1B235B8}"/>
              </a:ext>
            </a:extLst>
          </p:cNvPr>
          <p:cNvSpPr txBox="1"/>
          <p:nvPr/>
        </p:nvSpPr>
        <p:spPr>
          <a:xfrm>
            <a:off x="8689621" y="48784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913888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ED03E23-3683-49FC-DAE9-91601A541F3A}"/>
              </a:ext>
            </a:extLst>
          </p:cNvPr>
          <p:cNvSpPr txBox="1"/>
          <p:nvPr/>
        </p:nvSpPr>
        <p:spPr>
          <a:xfrm>
            <a:off x="10391248" y="489269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457854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6CBCFD4-10A4-9E79-BA3C-615C1B3972B0}"/>
              </a:ext>
            </a:extLst>
          </p:cNvPr>
          <p:cNvSpPr txBox="1"/>
          <p:nvPr/>
        </p:nvSpPr>
        <p:spPr>
          <a:xfrm>
            <a:off x="7776399" y="3520347"/>
            <a:ext cx="128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072742" y="3486316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CE649A6-7A7D-27EA-8D4D-104D51E59542}"/>
              </a:ext>
            </a:extLst>
          </p:cNvPr>
          <p:cNvSpPr txBox="1"/>
          <p:nvPr/>
        </p:nvSpPr>
        <p:spPr>
          <a:xfrm>
            <a:off x="9233761" y="3524122"/>
            <a:ext cx="1223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56002C4-DA4B-5E77-E229-282B720F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106791" y="1983133"/>
            <a:ext cx="1837399" cy="18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79AD0F-FEF0-F6A8-40C4-63B57EEB6D18}"/>
              </a:ext>
            </a:extLst>
          </p:cNvPr>
          <p:cNvSpPr txBox="1"/>
          <p:nvPr/>
        </p:nvSpPr>
        <p:spPr>
          <a:xfrm>
            <a:off x="8344843" y="2200683"/>
            <a:ext cx="1476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86964F8-28B5-2D0A-448F-26389323ED60}"/>
              </a:ext>
            </a:extLst>
          </p:cNvPr>
          <p:cNvSpPr txBox="1"/>
          <p:nvPr/>
        </p:nvSpPr>
        <p:spPr>
          <a:xfrm>
            <a:off x="2261865" y="1220663"/>
            <a:ext cx="806150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Заповніть числові «пірамідки».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Кожне невідоме число є сумою двох чисел, розташованих нижче.</a:t>
            </a: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TextBox 3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041188" y="3549630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522269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826301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211604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79826" y="4817772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018FB14-2FEA-9E6F-125C-9EEAEB872C23}"/>
              </a:ext>
            </a:extLst>
          </p:cNvPr>
          <p:cNvSpPr txBox="1"/>
          <p:nvPr/>
        </p:nvSpPr>
        <p:spPr>
          <a:xfrm>
            <a:off x="3517982" y="3548727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1ACCC88-2198-229C-66FC-5E50DB4B8A98}"/>
              </a:ext>
            </a:extLst>
          </p:cNvPr>
          <p:cNvSpPr txBox="1"/>
          <p:nvPr/>
        </p:nvSpPr>
        <p:spPr>
          <a:xfrm>
            <a:off x="1664428" y="3569255"/>
            <a:ext cx="1247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36CDAA1-B1ED-2526-7E51-E98FFC70F1D1}"/>
              </a:ext>
            </a:extLst>
          </p:cNvPr>
          <p:cNvSpPr txBox="1"/>
          <p:nvPr/>
        </p:nvSpPr>
        <p:spPr>
          <a:xfrm>
            <a:off x="4303661" y="489269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9B461A4-185E-BDA5-1AB4-C528A4133805}"/>
              </a:ext>
            </a:extLst>
          </p:cNvPr>
          <p:cNvSpPr txBox="1"/>
          <p:nvPr/>
        </p:nvSpPr>
        <p:spPr>
          <a:xfrm>
            <a:off x="2688964" y="483388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BC6FAEC-5F11-982B-11FE-F71D33320B53}"/>
              </a:ext>
            </a:extLst>
          </p:cNvPr>
          <p:cNvSpPr txBox="1"/>
          <p:nvPr/>
        </p:nvSpPr>
        <p:spPr>
          <a:xfrm>
            <a:off x="720406" y="4847561"/>
            <a:ext cx="1422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827716D-46A7-A970-7961-ACBCBA8AF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211604" y="2341145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7B69A2C-77F4-C2EE-3996-B801A05E5EFD}"/>
              </a:ext>
            </a:extLst>
          </p:cNvPr>
          <p:cNvSpPr txBox="1"/>
          <p:nvPr/>
        </p:nvSpPr>
        <p:spPr>
          <a:xfrm>
            <a:off x="2468559" y="2383306"/>
            <a:ext cx="1459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6691401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7F37050-67F5-FD4B-75A9-3FB66075769A}"/>
              </a:ext>
            </a:extLst>
          </p:cNvPr>
          <p:cNvSpPr txBox="1"/>
          <p:nvPr/>
        </p:nvSpPr>
        <p:spPr>
          <a:xfrm>
            <a:off x="6955971" y="4833889"/>
            <a:ext cx="1344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95355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51B2750-DE73-F1BD-A323-D3EBD1B235B8}"/>
              </a:ext>
            </a:extLst>
          </p:cNvPr>
          <p:cNvSpPr txBox="1"/>
          <p:nvPr/>
        </p:nvSpPr>
        <p:spPr>
          <a:xfrm>
            <a:off x="8689621" y="48784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913888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ED03E23-3683-49FC-DAE9-91601A541F3A}"/>
              </a:ext>
            </a:extLst>
          </p:cNvPr>
          <p:cNvSpPr txBox="1"/>
          <p:nvPr/>
        </p:nvSpPr>
        <p:spPr>
          <a:xfrm>
            <a:off x="10391248" y="489269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457854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6CBCFD4-10A4-9E79-BA3C-615C1B3972B0}"/>
              </a:ext>
            </a:extLst>
          </p:cNvPr>
          <p:cNvSpPr txBox="1"/>
          <p:nvPr/>
        </p:nvSpPr>
        <p:spPr>
          <a:xfrm>
            <a:off x="7727171" y="3529471"/>
            <a:ext cx="128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072742" y="3486316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CE649A6-7A7D-27EA-8D4D-104D51E59542}"/>
              </a:ext>
            </a:extLst>
          </p:cNvPr>
          <p:cNvSpPr txBox="1"/>
          <p:nvPr/>
        </p:nvSpPr>
        <p:spPr>
          <a:xfrm>
            <a:off x="9233761" y="3524122"/>
            <a:ext cx="1223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56002C4-DA4B-5E77-E229-282B720F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59081" y="2136775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679AD0F-FEF0-F6A8-40C4-63B57EEB6D18}"/>
              </a:ext>
            </a:extLst>
          </p:cNvPr>
          <p:cNvSpPr txBox="1"/>
          <p:nvPr/>
        </p:nvSpPr>
        <p:spPr>
          <a:xfrm>
            <a:off x="8433342" y="2211899"/>
            <a:ext cx="1476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28800" y="498666"/>
            <a:ext cx="8927641" cy="669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пірамідки»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86964F8-28B5-2D0A-448F-26389323ED60}"/>
              </a:ext>
            </a:extLst>
          </p:cNvPr>
          <p:cNvSpPr txBox="1"/>
          <p:nvPr/>
        </p:nvSpPr>
        <p:spPr>
          <a:xfrm>
            <a:off x="2261865" y="1220663"/>
            <a:ext cx="806150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Заповніть числові «пірамідки».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Кожне невідоме число є сумою двох чисел, розташованих нижче.</a:t>
            </a:r>
          </a:p>
        </p:txBody>
      </p:sp>
    </p:spTree>
    <p:extLst>
      <p:ext uri="{BB962C8B-B14F-4D97-AF65-F5344CB8AC3E}">
        <p14:creationId xmlns:p14="http://schemas.microsoft.com/office/powerpoint/2010/main" val="20005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1494307" y="442331"/>
            <a:ext cx="8732066" cy="55240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Робота з нумераційною таблицею </a:t>
            </a:r>
          </a:p>
        </p:txBody>
      </p:sp>
      <p:graphicFrame>
        <p:nvGraphicFramePr>
          <p:cNvPr id="38" name="Таблиця 11">
            <a:extLst>
              <a:ext uri="{FF2B5EF4-FFF2-40B4-BE49-F238E27FC236}">
                <a16:creationId xmlns="" xmlns:a16="http://schemas.microsoft.com/office/drawing/2014/main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55111"/>
              </p:ext>
            </p:extLst>
          </p:nvPr>
        </p:nvGraphicFramePr>
        <p:xfrm>
          <a:off x="3636866" y="994737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2868209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CC7038A-3700-2AC0-0110-9F0B689153E5}"/>
              </a:ext>
            </a:extLst>
          </p:cNvPr>
          <p:cNvSpPr txBox="1"/>
          <p:nvPr/>
        </p:nvSpPr>
        <p:spPr>
          <a:xfrm>
            <a:off x="5440983" y="108182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AB7FF98-C988-22D1-E475-A2277D010A2E}"/>
              </a:ext>
            </a:extLst>
          </p:cNvPr>
          <p:cNvSpPr txBox="1"/>
          <p:nvPr/>
        </p:nvSpPr>
        <p:spPr>
          <a:xfrm>
            <a:off x="4544867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473BC303-C94D-D7BC-8705-BCEAB39B3414}"/>
              </a:ext>
            </a:extLst>
          </p:cNvPr>
          <p:cNvSpPr txBox="1"/>
          <p:nvPr/>
        </p:nvSpPr>
        <p:spPr>
          <a:xfrm>
            <a:off x="612237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9597A8D5-B848-5BB5-18BA-4419083DC269}"/>
              </a:ext>
            </a:extLst>
          </p:cNvPr>
          <p:cNvSpPr txBox="1"/>
          <p:nvPr/>
        </p:nvSpPr>
        <p:spPr>
          <a:xfrm>
            <a:off x="773537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5E01FA1-DDDF-CC0B-9A74-A01C51634B9D}"/>
              </a:ext>
            </a:extLst>
          </p:cNvPr>
          <p:cNvSpPr/>
          <p:nvPr/>
        </p:nvSpPr>
        <p:spPr>
          <a:xfrm>
            <a:off x="327776" y="1205115"/>
            <a:ext cx="3197355" cy="11240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Знайдіть число, що має сусідів </a:t>
            </a:r>
            <a:r>
              <a:rPr lang="uk-UA" sz="2000" b="1" dirty="0" smtClean="0">
                <a:solidFill>
                  <a:srgbClr val="7030A0"/>
                </a:solidFill>
              </a:rPr>
              <a:t>52 </a:t>
            </a:r>
            <a:r>
              <a:rPr lang="uk-UA" sz="2000" b="1" dirty="0">
                <a:solidFill>
                  <a:srgbClr val="7030A0"/>
                </a:solidFill>
              </a:rPr>
              <a:t>та </a:t>
            </a:r>
            <a:r>
              <a:rPr lang="uk-UA" sz="2000" b="1" dirty="0" smtClean="0">
                <a:solidFill>
                  <a:srgbClr val="7030A0"/>
                </a:solidFill>
              </a:rPr>
              <a:t>54, 69 </a:t>
            </a:r>
            <a:r>
              <a:rPr lang="uk-UA" sz="2000" b="1" dirty="0">
                <a:solidFill>
                  <a:srgbClr val="7030A0"/>
                </a:solidFill>
              </a:rPr>
              <a:t>та </a:t>
            </a:r>
            <a:r>
              <a:rPr lang="uk-UA" sz="2000" b="1" dirty="0" smtClean="0">
                <a:solidFill>
                  <a:srgbClr val="7030A0"/>
                </a:solidFill>
              </a:rPr>
              <a:t>71</a:t>
            </a:r>
            <a:r>
              <a:rPr lang="uk-UA" sz="2000" b="1" dirty="0">
                <a:solidFill>
                  <a:srgbClr val="7030A0"/>
                </a:solidFill>
              </a:rPr>
              <a:t>, </a:t>
            </a:r>
            <a:r>
              <a:rPr lang="uk-UA" sz="2000" b="1" dirty="0" smtClean="0">
                <a:solidFill>
                  <a:srgbClr val="7030A0"/>
                </a:solidFill>
              </a:rPr>
              <a:t>70 </a:t>
            </a:r>
            <a:r>
              <a:rPr lang="uk-UA" sz="2000" b="1" dirty="0">
                <a:solidFill>
                  <a:srgbClr val="7030A0"/>
                </a:solidFill>
              </a:rPr>
              <a:t>та </a:t>
            </a:r>
            <a:r>
              <a:rPr lang="uk-UA" sz="2000" b="1" dirty="0" smtClean="0">
                <a:solidFill>
                  <a:srgbClr val="7030A0"/>
                </a:solidFill>
              </a:rPr>
              <a:t>72</a:t>
            </a:r>
            <a:r>
              <a:rPr lang="uk-UA" sz="20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47" name="Овал 146">
            <a:extLst>
              <a:ext uri="{FF2B5EF4-FFF2-40B4-BE49-F238E27FC236}">
                <a16:creationId xmlns="" xmlns:a16="http://schemas.microsoft.com/office/drawing/2014/main" id="{2C98D764-7EEA-4138-0C8C-8410CD7F22B3}"/>
              </a:ext>
            </a:extLst>
          </p:cNvPr>
          <p:cNvSpPr/>
          <p:nvPr/>
        </p:nvSpPr>
        <p:spPr>
          <a:xfrm>
            <a:off x="5311686" y="3864478"/>
            <a:ext cx="703635" cy="5908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8" name="Овал 147">
            <a:extLst>
              <a:ext uri="{FF2B5EF4-FFF2-40B4-BE49-F238E27FC236}">
                <a16:creationId xmlns="" xmlns:a16="http://schemas.microsoft.com/office/drawing/2014/main" id="{6D085565-64A9-99CF-C74D-28CC9109D015}"/>
              </a:ext>
            </a:extLst>
          </p:cNvPr>
          <p:cNvSpPr/>
          <p:nvPr/>
        </p:nvSpPr>
        <p:spPr>
          <a:xfrm>
            <a:off x="10995144" y="4455283"/>
            <a:ext cx="703635" cy="5908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9" name="Овал 148">
            <a:extLst>
              <a:ext uri="{FF2B5EF4-FFF2-40B4-BE49-F238E27FC236}">
                <a16:creationId xmlns="" xmlns:a16="http://schemas.microsoft.com/office/drawing/2014/main" id="{A6C47BD7-596E-071F-F38A-D96C7E2B1FB0}"/>
              </a:ext>
            </a:extLst>
          </p:cNvPr>
          <p:cNvSpPr/>
          <p:nvPr/>
        </p:nvSpPr>
        <p:spPr>
          <a:xfrm>
            <a:off x="3719076" y="5010452"/>
            <a:ext cx="703635" cy="5908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0CAB5B62-4BC5-0AE3-E231-C6088BC87AD6}"/>
              </a:ext>
            </a:extLst>
          </p:cNvPr>
          <p:cNvSpPr/>
          <p:nvPr/>
        </p:nvSpPr>
        <p:spPr>
          <a:xfrm>
            <a:off x="185059" y="2369244"/>
            <a:ext cx="3418115" cy="87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найбільше число </a:t>
            </a:r>
            <a:r>
              <a:rPr lang="uk-UA" sz="2000" b="1" dirty="0" smtClean="0">
                <a:solidFill>
                  <a:srgbClr val="7030A0"/>
                </a:solidFill>
              </a:rPr>
              <a:t>п’ятого (третього</a:t>
            </a:r>
            <a:r>
              <a:rPr lang="uk-UA" sz="2000" b="1" dirty="0">
                <a:solidFill>
                  <a:srgbClr val="7030A0"/>
                </a:solidFill>
              </a:rPr>
              <a:t>) десятка.</a:t>
            </a:r>
          </a:p>
        </p:txBody>
      </p:sp>
      <p:sp>
        <p:nvSpPr>
          <p:cNvPr id="151" name="Овал 150">
            <a:extLst>
              <a:ext uri="{FF2B5EF4-FFF2-40B4-BE49-F238E27FC236}">
                <a16:creationId xmlns="" xmlns:a16="http://schemas.microsoft.com/office/drawing/2014/main" id="{2AACA214-5AFF-DA57-3C35-B74BD0D49AC7}"/>
              </a:ext>
            </a:extLst>
          </p:cNvPr>
          <p:cNvSpPr/>
          <p:nvPr/>
        </p:nvSpPr>
        <p:spPr>
          <a:xfrm>
            <a:off x="11017285" y="3294905"/>
            <a:ext cx="703635" cy="5908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2" name="Овал 151">
            <a:extLst>
              <a:ext uri="{FF2B5EF4-FFF2-40B4-BE49-F238E27FC236}">
                <a16:creationId xmlns="" xmlns:a16="http://schemas.microsoft.com/office/drawing/2014/main" id="{0A991EB4-E352-910B-8C5E-0F43D1C59E71}"/>
              </a:ext>
            </a:extLst>
          </p:cNvPr>
          <p:cNvSpPr/>
          <p:nvPr/>
        </p:nvSpPr>
        <p:spPr>
          <a:xfrm>
            <a:off x="11051608" y="2142805"/>
            <a:ext cx="703635" cy="5908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94D8C29-197C-A0C7-1AD6-F99F7AEC70EF}"/>
              </a:ext>
            </a:extLst>
          </p:cNvPr>
          <p:cNvSpPr/>
          <p:nvPr/>
        </p:nvSpPr>
        <p:spPr>
          <a:xfrm>
            <a:off x="185057" y="3300030"/>
            <a:ext cx="3418115" cy="11240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числа, що мають однакову кількість десятків та одиниць.</a:t>
            </a:r>
          </a:p>
        </p:txBody>
      </p:sp>
      <p:sp>
        <p:nvSpPr>
          <p:cNvPr id="154" name="Овал 153">
            <a:extLst>
              <a:ext uri="{FF2B5EF4-FFF2-40B4-BE49-F238E27FC236}">
                <a16:creationId xmlns="" xmlns:a16="http://schemas.microsoft.com/office/drawing/2014/main" id="{5AEEC851-F3D2-587D-2D99-6C6890F17990}"/>
              </a:ext>
            </a:extLst>
          </p:cNvPr>
          <p:cNvSpPr/>
          <p:nvPr/>
        </p:nvSpPr>
        <p:spPr>
          <a:xfrm>
            <a:off x="3694718" y="1568167"/>
            <a:ext cx="703635" cy="590805"/>
          </a:xfrm>
          <a:prstGeom prst="ellipse">
            <a:avLst/>
          </a:prstGeom>
          <a:noFill/>
          <a:ln w="190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5" name="Овал 154">
            <a:extLst>
              <a:ext uri="{FF2B5EF4-FFF2-40B4-BE49-F238E27FC236}">
                <a16:creationId xmlns="" xmlns:a16="http://schemas.microsoft.com/office/drawing/2014/main" id="{A2124607-1089-E6E5-EEBC-609E473E1397}"/>
              </a:ext>
            </a:extLst>
          </p:cNvPr>
          <p:cNvSpPr/>
          <p:nvPr/>
        </p:nvSpPr>
        <p:spPr>
          <a:xfrm>
            <a:off x="4504590" y="2145820"/>
            <a:ext cx="703635" cy="590805"/>
          </a:xfrm>
          <a:prstGeom prst="ellipse">
            <a:avLst/>
          </a:prstGeom>
          <a:noFill/>
          <a:ln w="190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6" name="Овал 155">
            <a:extLst>
              <a:ext uri="{FF2B5EF4-FFF2-40B4-BE49-F238E27FC236}">
                <a16:creationId xmlns="" xmlns:a16="http://schemas.microsoft.com/office/drawing/2014/main" id="{69AD663B-62BF-B108-B124-F2D1BDFE0342}"/>
              </a:ext>
            </a:extLst>
          </p:cNvPr>
          <p:cNvSpPr/>
          <p:nvPr/>
        </p:nvSpPr>
        <p:spPr>
          <a:xfrm>
            <a:off x="5311686" y="2705515"/>
            <a:ext cx="703635" cy="590805"/>
          </a:xfrm>
          <a:prstGeom prst="ellipse">
            <a:avLst/>
          </a:prstGeom>
          <a:noFill/>
          <a:ln w="190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7" name="Овал 156">
            <a:extLst>
              <a:ext uri="{FF2B5EF4-FFF2-40B4-BE49-F238E27FC236}">
                <a16:creationId xmlns="" xmlns:a16="http://schemas.microsoft.com/office/drawing/2014/main" id="{D38E87C4-31B1-A6C5-9B77-EA5AC4E92BDF}"/>
              </a:ext>
            </a:extLst>
          </p:cNvPr>
          <p:cNvSpPr/>
          <p:nvPr/>
        </p:nvSpPr>
        <p:spPr>
          <a:xfrm>
            <a:off x="6096000" y="3294906"/>
            <a:ext cx="703635" cy="590805"/>
          </a:xfrm>
          <a:prstGeom prst="ellipse">
            <a:avLst/>
          </a:prstGeom>
          <a:noFill/>
          <a:ln w="190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8" name="Овал 157">
            <a:extLst>
              <a:ext uri="{FF2B5EF4-FFF2-40B4-BE49-F238E27FC236}">
                <a16:creationId xmlns="" xmlns:a16="http://schemas.microsoft.com/office/drawing/2014/main" id="{233D9CA7-DE39-48F1-BC72-D0E475BF0E05}"/>
              </a:ext>
            </a:extLst>
          </p:cNvPr>
          <p:cNvSpPr/>
          <p:nvPr/>
        </p:nvSpPr>
        <p:spPr>
          <a:xfrm>
            <a:off x="6874975" y="3887708"/>
            <a:ext cx="703635" cy="590805"/>
          </a:xfrm>
          <a:prstGeom prst="ellipse">
            <a:avLst/>
          </a:prstGeom>
          <a:noFill/>
          <a:ln w="190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9" name="Овал 158">
            <a:extLst>
              <a:ext uri="{FF2B5EF4-FFF2-40B4-BE49-F238E27FC236}">
                <a16:creationId xmlns="" xmlns:a16="http://schemas.microsoft.com/office/drawing/2014/main" id="{6EDAD1A3-01EF-D7EF-B331-B931C91ECCA1}"/>
              </a:ext>
            </a:extLst>
          </p:cNvPr>
          <p:cNvSpPr/>
          <p:nvPr/>
        </p:nvSpPr>
        <p:spPr>
          <a:xfrm>
            <a:off x="7699873" y="4464985"/>
            <a:ext cx="703635" cy="590805"/>
          </a:xfrm>
          <a:prstGeom prst="ellipse">
            <a:avLst/>
          </a:prstGeom>
          <a:noFill/>
          <a:ln w="190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0" name="Овал 159">
            <a:extLst>
              <a:ext uri="{FF2B5EF4-FFF2-40B4-BE49-F238E27FC236}">
                <a16:creationId xmlns="" xmlns:a16="http://schemas.microsoft.com/office/drawing/2014/main" id="{4C78AB22-EA0E-7514-2822-801F33155B24}"/>
              </a:ext>
            </a:extLst>
          </p:cNvPr>
          <p:cNvSpPr/>
          <p:nvPr/>
        </p:nvSpPr>
        <p:spPr>
          <a:xfrm>
            <a:off x="8516458" y="5018292"/>
            <a:ext cx="703635" cy="590805"/>
          </a:xfrm>
          <a:prstGeom prst="ellipse">
            <a:avLst/>
          </a:prstGeom>
          <a:noFill/>
          <a:ln w="190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1" name="Овал 160">
            <a:extLst>
              <a:ext uri="{FF2B5EF4-FFF2-40B4-BE49-F238E27FC236}">
                <a16:creationId xmlns="" xmlns:a16="http://schemas.microsoft.com/office/drawing/2014/main" id="{3B02B577-11D6-9E7F-51AE-737A188CF4B9}"/>
              </a:ext>
            </a:extLst>
          </p:cNvPr>
          <p:cNvSpPr/>
          <p:nvPr/>
        </p:nvSpPr>
        <p:spPr>
          <a:xfrm>
            <a:off x="9412346" y="5615264"/>
            <a:ext cx="703635" cy="590805"/>
          </a:xfrm>
          <a:prstGeom prst="ellipse">
            <a:avLst/>
          </a:prstGeom>
          <a:noFill/>
          <a:ln w="190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2" name="Овал 161">
            <a:extLst>
              <a:ext uri="{FF2B5EF4-FFF2-40B4-BE49-F238E27FC236}">
                <a16:creationId xmlns="" xmlns:a16="http://schemas.microsoft.com/office/drawing/2014/main" id="{CF27EC8D-E457-BEBF-B84A-14C98121BCFC}"/>
              </a:ext>
            </a:extLst>
          </p:cNvPr>
          <p:cNvSpPr/>
          <p:nvPr/>
        </p:nvSpPr>
        <p:spPr>
          <a:xfrm>
            <a:off x="10175693" y="6140629"/>
            <a:ext cx="703635" cy="590805"/>
          </a:xfrm>
          <a:prstGeom prst="ellipse">
            <a:avLst/>
          </a:prstGeom>
          <a:noFill/>
          <a:ln w="190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EECEDFC-0234-EF1B-06A0-5F507B1434F2}"/>
              </a:ext>
            </a:extLst>
          </p:cNvPr>
          <p:cNvSpPr/>
          <p:nvPr/>
        </p:nvSpPr>
        <p:spPr>
          <a:xfrm>
            <a:off x="185059" y="4355091"/>
            <a:ext cx="3418115" cy="7466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Прочитайте </a:t>
            </a:r>
            <a:r>
              <a:rPr lang="uk-UA" sz="2000" b="1" dirty="0" smtClean="0">
                <a:solidFill>
                  <a:srgbClr val="7030A0"/>
                </a:solidFill>
              </a:rPr>
              <a:t>числа, в яких 6 одиниць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6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EECEDFC-0234-EF1B-06A0-5F507B1434F2}"/>
              </a:ext>
            </a:extLst>
          </p:cNvPr>
          <p:cNvSpPr/>
          <p:nvPr/>
        </p:nvSpPr>
        <p:spPr>
          <a:xfrm>
            <a:off x="107016" y="5237458"/>
            <a:ext cx="3418115" cy="1255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Прочитайте числа </a:t>
            </a:r>
            <a:r>
              <a:rPr lang="uk-UA" sz="2000" b="1" dirty="0" smtClean="0">
                <a:solidFill>
                  <a:srgbClr val="7030A0"/>
                </a:solidFill>
              </a:rPr>
              <a:t>четвертого (шостого</a:t>
            </a:r>
            <a:r>
              <a:rPr lang="uk-UA" sz="2000" b="1" dirty="0">
                <a:solidFill>
                  <a:srgbClr val="7030A0"/>
                </a:solidFill>
              </a:rPr>
              <a:t>) десятка у зворотному порядку</a:t>
            </a:r>
          </a:p>
        </p:txBody>
      </p:sp>
      <p:sp>
        <p:nvSpPr>
          <p:cNvPr id="165" name="Овал 164">
            <a:extLst>
              <a:ext uri="{FF2B5EF4-FFF2-40B4-BE49-F238E27FC236}">
                <a16:creationId xmlns="" xmlns:a16="http://schemas.microsoft.com/office/drawing/2014/main" id="{D38E87C4-31B1-A6C5-9B77-EA5AC4E92BDF}"/>
              </a:ext>
            </a:extLst>
          </p:cNvPr>
          <p:cNvSpPr/>
          <p:nvPr/>
        </p:nvSpPr>
        <p:spPr>
          <a:xfrm>
            <a:off x="7686798" y="1572967"/>
            <a:ext cx="703635" cy="59080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6" name="Овал 165">
            <a:extLst>
              <a:ext uri="{FF2B5EF4-FFF2-40B4-BE49-F238E27FC236}">
                <a16:creationId xmlns="" xmlns:a16="http://schemas.microsoft.com/office/drawing/2014/main" id="{D38E87C4-31B1-A6C5-9B77-EA5AC4E92BDF}"/>
              </a:ext>
            </a:extLst>
          </p:cNvPr>
          <p:cNvSpPr/>
          <p:nvPr/>
        </p:nvSpPr>
        <p:spPr>
          <a:xfrm>
            <a:off x="7735371" y="2163772"/>
            <a:ext cx="703635" cy="59080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7" name="Овал 166">
            <a:extLst>
              <a:ext uri="{FF2B5EF4-FFF2-40B4-BE49-F238E27FC236}">
                <a16:creationId xmlns="" xmlns:a16="http://schemas.microsoft.com/office/drawing/2014/main" id="{D38E87C4-31B1-A6C5-9B77-EA5AC4E92BDF}"/>
              </a:ext>
            </a:extLst>
          </p:cNvPr>
          <p:cNvSpPr/>
          <p:nvPr/>
        </p:nvSpPr>
        <p:spPr>
          <a:xfrm>
            <a:off x="7717429" y="2709225"/>
            <a:ext cx="703635" cy="59080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Овал 167">
            <a:extLst>
              <a:ext uri="{FF2B5EF4-FFF2-40B4-BE49-F238E27FC236}">
                <a16:creationId xmlns="" xmlns:a16="http://schemas.microsoft.com/office/drawing/2014/main" id="{D38E87C4-31B1-A6C5-9B77-EA5AC4E92BDF}"/>
              </a:ext>
            </a:extLst>
          </p:cNvPr>
          <p:cNvSpPr/>
          <p:nvPr/>
        </p:nvSpPr>
        <p:spPr>
          <a:xfrm>
            <a:off x="7727889" y="3332148"/>
            <a:ext cx="703635" cy="59080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9" name="Овал 168">
            <a:extLst>
              <a:ext uri="{FF2B5EF4-FFF2-40B4-BE49-F238E27FC236}">
                <a16:creationId xmlns="" xmlns:a16="http://schemas.microsoft.com/office/drawing/2014/main" id="{D38E87C4-31B1-A6C5-9B77-EA5AC4E92BDF}"/>
              </a:ext>
            </a:extLst>
          </p:cNvPr>
          <p:cNvSpPr/>
          <p:nvPr/>
        </p:nvSpPr>
        <p:spPr>
          <a:xfrm>
            <a:off x="7699873" y="3881830"/>
            <a:ext cx="703635" cy="59080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0" name="Овал 169">
            <a:extLst>
              <a:ext uri="{FF2B5EF4-FFF2-40B4-BE49-F238E27FC236}">
                <a16:creationId xmlns="" xmlns:a16="http://schemas.microsoft.com/office/drawing/2014/main" id="{D38E87C4-31B1-A6C5-9B77-EA5AC4E92BDF}"/>
              </a:ext>
            </a:extLst>
          </p:cNvPr>
          <p:cNvSpPr/>
          <p:nvPr/>
        </p:nvSpPr>
        <p:spPr>
          <a:xfrm>
            <a:off x="7699061" y="4478513"/>
            <a:ext cx="703635" cy="59080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1" name="Овал 170">
            <a:extLst>
              <a:ext uri="{FF2B5EF4-FFF2-40B4-BE49-F238E27FC236}">
                <a16:creationId xmlns="" xmlns:a16="http://schemas.microsoft.com/office/drawing/2014/main" id="{D38E87C4-31B1-A6C5-9B77-EA5AC4E92BDF}"/>
              </a:ext>
            </a:extLst>
          </p:cNvPr>
          <p:cNvSpPr/>
          <p:nvPr/>
        </p:nvSpPr>
        <p:spPr>
          <a:xfrm>
            <a:off x="7699873" y="5024459"/>
            <a:ext cx="703635" cy="59080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2" name="Овал 171">
            <a:extLst>
              <a:ext uri="{FF2B5EF4-FFF2-40B4-BE49-F238E27FC236}">
                <a16:creationId xmlns="" xmlns:a16="http://schemas.microsoft.com/office/drawing/2014/main" id="{D38E87C4-31B1-A6C5-9B77-EA5AC4E92BDF}"/>
              </a:ext>
            </a:extLst>
          </p:cNvPr>
          <p:cNvSpPr/>
          <p:nvPr/>
        </p:nvSpPr>
        <p:spPr>
          <a:xfrm>
            <a:off x="7685080" y="5603934"/>
            <a:ext cx="703635" cy="59080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3" name="Овал 172">
            <a:extLst>
              <a:ext uri="{FF2B5EF4-FFF2-40B4-BE49-F238E27FC236}">
                <a16:creationId xmlns="" xmlns:a16="http://schemas.microsoft.com/office/drawing/2014/main" id="{D38E87C4-31B1-A6C5-9B77-EA5AC4E92BDF}"/>
              </a:ext>
            </a:extLst>
          </p:cNvPr>
          <p:cNvSpPr/>
          <p:nvPr/>
        </p:nvSpPr>
        <p:spPr>
          <a:xfrm>
            <a:off x="7705134" y="6169526"/>
            <a:ext cx="703635" cy="59080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3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250"/>
                            </p:stCondLst>
                            <p:childTnLst>
                              <p:par>
                                <p:cTn id="1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TextBox 2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2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1997561" y="422212"/>
            <a:ext cx="8732066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5" y="2326089"/>
            <a:ext cx="1870009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495069" y="1168514"/>
            <a:ext cx="9329472" cy="5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3FF00F1-5A5B-D893-0FC4-88621BE19303}"/>
              </a:ext>
            </a:extLst>
          </p:cNvPr>
          <p:cNvSpPr txBox="1"/>
          <p:nvPr/>
        </p:nvSpPr>
        <p:spPr>
          <a:xfrm>
            <a:off x="2918428" y="1740548"/>
            <a:ext cx="84898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Які арифметичні дії ви знаєте?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 називаються числа при додаванні? при відніманні?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 обчислити невідомий доданок?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 обчислити невідомий від’ємник?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Яку дію потрібно виконати, щоб обчислити невідоме зменшуване?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Яке число у прикладі на віднімання найбільше? А при додаванні?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8818995" y="2956974"/>
            <a:ext cx="14244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 + _ = с</a:t>
            </a:r>
            <a:endParaRPr lang="x-none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9733397" y="3412350"/>
            <a:ext cx="15333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 –  _ = р</a:t>
            </a:r>
            <a:endParaRPr lang="x-none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7665111" y="4348521"/>
            <a:ext cx="15333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_ –  в = р</a:t>
            </a:r>
            <a:endParaRPr lang="x-none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1872" y="618408"/>
            <a:ext cx="8732066" cy="7640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245909" y="1553767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8" y="1600199"/>
            <a:ext cx="1695131" cy="3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115286-4EB0-8FE1-4FD3-1DFC208B0D34}"/>
              </a:ext>
            </a:extLst>
          </p:cNvPr>
          <p:cNvSpPr txBox="1"/>
          <p:nvPr/>
        </p:nvSpPr>
        <p:spPr>
          <a:xfrm>
            <a:off x="3767503" y="1900305"/>
            <a:ext cx="464080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0" dirty="0">
                <a:solidFill>
                  <a:srgbClr val="7030A0"/>
                </a:solidFill>
                <a:effectLst/>
              </a:rPr>
              <a:t>Скільки груш на </a:t>
            </a:r>
            <a:r>
              <a:rPr lang="uk-UA" sz="2400" b="1" i="0" dirty="0" smtClean="0">
                <a:solidFill>
                  <a:srgbClr val="7030A0"/>
                </a:solidFill>
                <a:effectLst/>
              </a:rPr>
              <a:t>суку?</a:t>
            </a:r>
            <a:r>
              <a:rPr lang="uk-UA" sz="2400" b="1" dirty="0">
                <a:solidFill>
                  <a:srgbClr val="7030A0"/>
                </a:solidFill>
              </a:rPr>
              <a:t/>
            </a:r>
            <a:br>
              <a:rPr lang="uk-UA" sz="2400" b="1" dirty="0">
                <a:solidFill>
                  <a:srgbClr val="7030A0"/>
                </a:solidFill>
              </a:rPr>
            </a:br>
            <a:r>
              <a:rPr lang="uk-UA" sz="2400" b="1" i="0" dirty="0">
                <a:solidFill>
                  <a:srgbClr val="7030A0"/>
                </a:solidFill>
                <a:effectLst/>
              </a:rPr>
              <a:t>Скільки рибок в тому </a:t>
            </a:r>
            <a:r>
              <a:rPr lang="uk-UA" sz="2400" b="1" i="0" dirty="0" smtClean="0">
                <a:solidFill>
                  <a:srgbClr val="7030A0"/>
                </a:solidFill>
                <a:effectLst/>
              </a:rPr>
              <a:t>ставку?</a:t>
            </a:r>
            <a:r>
              <a:rPr lang="uk-UA" sz="2400" b="1" dirty="0">
                <a:solidFill>
                  <a:srgbClr val="7030A0"/>
                </a:solidFill>
              </a:rPr>
              <a:t/>
            </a:r>
            <a:br>
              <a:rPr lang="uk-UA" sz="2400" b="1" dirty="0">
                <a:solidFill>
                  <a:srgbClr val="7030A0"/>
                </a:solidFill>
              </a:rPr>
            </a:br>
            <a:r>
              <a:rPr lang="uk-UA" sz="2400" b="1" i="0" dirty="0">
                <a:solidFill>
                  <a:srgbClr val="7030A0"/>
                </a:solidFill>
                <a:effectLst/>
              </a:rPr>
              <a:t>Щоб нам їх порахувати,</a:t>
            </a:r>
            <a:r>
              <a:rPr lang="uk-UA" sz="2400" b="1" dirty="0">
                <a:solidFill>
                  <a:srgbClr val="7030A0"/>
                </a:solidFill>
              </a:rPr>
              <a:t/>
            </a:r>
            <a:br>
              <a:rPr lang="uk-UA" sz="2400" b="1" dirty="0">
                <a:solidFill>
                  <a:srgbClr val="7030A0"/>
                </a:solidFill>
              </a:rPr>
            </a:br>
            <a:r>
              <a:rPr lang="uk-UA" sz="2400" b="1" i="0" dirty="0">
                <a:solidFill>
                  <a:srgbClr val="7030A0"/>
                </a:solidFill>
                <a:effectLst/>
              </a:rPr>
              <a:t>Який предмет нам треба знати?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6A9C4F-ADC7-FF3D-F28D-125535898B2C}"/>
              </a:ext>
            </a:extLst>
          </p:cNvPr>
          <p:cNvSpPr txBox="1"/>
          <p:nvPr/>
        </p:nvSpPr>
        <p:spPr>
          <a:xfrm>
            <a:off x="4736542" y="3556115"/>
            <a:ext cx="270272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5162" y="1889427"/>
            <a:ext cx="546207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на основі вивченого матеріалу ми будемо застосовувати наші знання з математики у різних сферах нашого життя.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90549" y="4284854"/>
            <a:ext cx="6411304" cy="18635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Пригадайте, в яких сферах життя вам знадобиться математика. Чи можливе життя сучасної людини без знання математики, без розуміння математичних явищ і понять?</a:t>
            </a:r>
          </a:p>
        </p:txBody>
      </p:sp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786248" y="527082"/>
            <a:ext cx="8732066" cy="6703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4266A799-A246-3D8E-46BB-8E8FD307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11399" y="2157667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473306" y="3755571"/>
            <a:ext cx="2991063" cy="4839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4 </a:t>
            </a:r>
            <a:r>
              <a:rPr lang="uk-UA" sz="3200" b="1" dirty="0" smtClean="0">
                <a:solidFill>
                  <a:srgbClr val="7030A0"/>
                </a:solidFill>
              </a:rPr>
              <a:t>кг     </a:t>
            </a:r>
            <a:r>
              <a:rPr lang="uk-UA" sz="3200" b="1" dirty="0">
                <a:solidFill>
                  <a:srgbClr val="7030A0"/>
                </a:solidFill>
              </a:rPr>
              <a:t>7 </a:t>
            </a:r>
            <a:r>
              <a:rPr lang="uk-UA" sz="3200" b="1" dirty="0" smtClean="0">
                <a:solidFill>
                  <a:srgbClr val="7030A0"/>
                </a:solidFill>
              </a:rPr>
              <a:t>кг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8371" y="3673586"/>
            <a:ext cx="48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00436" y="4357877"/>
            <a:ext cx="2991063" cy="5017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7 </a:t>
            </a:r>
            <a:r>
              <a:rPr lang="uk-UA" sz="3200" b="1" dirty="0" err="1">
                <a:solidFill>
                  <a:srgbClr val="7030A0"/>
                </a:solidFill>
              </a:rPr>
              <a:t>д</a:t>
            </a:r>
            <a:r>
              <a:rPr lang="uk-UA" sz="3200" b="1" dirty="0" err="1" smtClean="0">
                <a:solidFill>
                  <a:srgbClr val="7030A0"/>
                </a:solidFill>
              </a:rPr>
              <a:t>м</a:t>
            </a:r>
            <a:r>
              <a:rPr lang="en-US" sz="3200" b="1" dirty="0" smtClean="0">
                <a:solidFill>
                  <a:srgbClr val="7030A0"/>
                </a:solidFill>
              </a:rPr>
              <a:t>    </a:t>
            </a:r>
            <a:r>
              <a:rPr lang="uk-UA" sz="3200" b="1" dirty="0">
                <a:solidFill>
                  <a:srgbClr val="7030A0"/>
                </a:solidFill>
              </a:rPr>
              <a:t>17 </a:t>
            </a:r>
            <a:r>
              <a:rPr lang="uk-UA" sz="3200" b="1" dirty="0" err="1" smtClean="0">
                <a:solidFill>
                  <a:srgbClr val="7030A0"/>
                </a:solidFill>
              </a:rPr>
              <a:t>дм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0278" y="4293554"/>
            <a:ext cx="38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73306" y="4987424"/>
            <a:ext cx="2991063" cy="5017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50 </a:t>
            </a:r>
            <a:r>
              <a:rPr lang="uk-UA" sz="3200" b="1" dirty="0">
                <a:solidFill>
                  <a:srgbClr val="7030A0"/>
                </a:solidFill>
              </a:rPr>
              <a:t>грн</a:t>
            </a:r>
            <a:r>
              <a:rPr lang="en-US" sz="3200" b="1" dirty="0">
                <a:solidFill>
                  <a:srgbClr val="7030A0"/>
                </a:solidFill>
              </a:rPr>
              <a:t>  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 5 </a:t>
            </a:r>
            <a:r>
              <a:rPr lang="uk-UA" sz="3200" b="1" dirty="0">
                <a:solidFill>
                  <a:srgbClr val="7030A0"/>
                </a:solidFill>
              </a:rPr>
              <a:t>грн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83500" y="3755571"/>
            <a:ext cx="3309114" cy="4817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80 </a:t>
            </a:r>
            <a:r>
              <a:rPr lang="uk-UA" sz="3200" b="1" dirty="0" smtClean="0">
                <a:solidFill>
                  <a:srgbClr val="7030A0"/>
                </a:solidFill>
              </a:rPr>
              <a:t>грн    100 грн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83500" y="4335073"/>
            <a:ext cx="3309114" cy="5017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70 кг</a:t>
            </a:r>
            <a:r>
              <a:rPr lang="en-US" sz="3200" b="1" dirty="0">
                <a:solidFill>
                  <a:srgbClr val="7030A0"/>
                </a:solidFill>
              </a:rPr>
              <a:t>   </a:t>
            </a:r>
            <a:r>
              <a:rPr lang="uk-UA" sz="3200" b="1" dirty="0" smtClean="0">
                <a:solidFill>
                  <a:srgbClr val="7030A0"/>
                </a:solidFill>
              </a:rPr>
              <a:t> 7 </a:t>
            </a:r>
            <a:r>
              <a:rPr lang="uk-UA" sz="3200" b="1" dirty="0">
                <a:solidFill>
                  <a:srgbClr val="7030A0"/>
                </a:solidFill>
              </a:rPr>
              <a:t>кг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64926" y="4987424"/>
            <a:ext cx="3344732" cy="5017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100 </a:t>
            </a:r>
            <a:r>
              <a:rPr lang="uk-UA" sz="3200" b="1" dirty="0" smtClean="0">
                <a:solidFill>
                  <a:srgbClr val="7030A0"/>
                </a:solidFill>
              </a:rPr>
              <a:t>см</a:t>
            </a:r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uk-UA" sz="3200" b="1" dirty="0" smtClean="0">
                <a:solidFill>
                  <a:srgbClr val="7030A0"/>
                </a:solidFill>
              </a:rPr>
              <a:t>  10 см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8628" y="3673586"/>
            <a:ext cx="48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9416" y="4276171"/>
            <a:ext cx="49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0517" y="4924632"/>
            <a:ext cx="3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37582" y="5688683"/>
            <a:ext cx="2991063" cy="5017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6 </a:t>
            </a:r>
            <a:r>
              <a:rPr lang="uk-UA" sz="3200" b="1" dirty="0" err="1" smtClean="0">
                <a:solidFill>
                  <a:srgbClr val="7030A0"/>
                </a:solidFill>
              </a:rPr>
              <a:t>дм</a:t>
            </a:r>
            <a:r>
              <a:rPr lang="uk-UA" sz="3200" b="1" dirty="0" smtClean="0">
                <a:solidFill>
                  <a:srgbClr val="7030A0"/>
                </a:solidFill>
              </a:rPr>
              <a:t>     6 см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4911" y="4945904"/>
            <a:ext cx="3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34924" y="5647163"/>
            <a:ext cx="3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694995" y="5612981"/>
            <a:ext cx="3298091" cy="5017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10 см</a:t>
            </a:r>
            <a:r>
              <a:rPr lang="en-US" sz="3200" b="1" dirty="0" smtClean="0">
                <a:solidFill>
                  <a:srgbClr val="7030A0"/>
                </a:solidFill>
              </a:rPr>
              <a:t>  </a:t>
            </a:r>
            <a:r>
              <a:rPr lang="uk-UA" sz="3200" b="1" dirty="0" smtClean="0">
                <a:solidFill>
                  <a:srgbClr val="7030A0"/>
                </a:solidFill>
              </a:rPr>
              <a:t>  10 </a:t>
            </a:r>
            <a:r>
              <a:rPr lang="uk-UA" sz="3200" b="1" dirty="0" err="1">
                <a:solidFill>
                  <a:srgbClr val="7030A0"/>
                </a:solidFill>
              </a:rPr>
              <a:t>д</a:t>
            </a:r>
            <a:r>
              <a:rPr lang="uk-UA" sz="3200" b="1" dirty="0" err="1" smtClean="0">
                <a:solidFill>
                  <a:srgbClr val="7030A0"/>
                </a:solidFill>
              </a:rPr>
              <a:t>м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41269" y="5530679"/>
            <a:ext cx="33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B2C08E5-D5E7-C6FB-9137-B12861ADA181}"/>
              </a:ext>
            </a:extLst>
          </p:cNvPr>
          <p:cNvSpPr txBox="1"/>
          <p:nvPr/>
        </p:nvSpPr>
        <p:spPr>
          <a:xfrm>
            <a:off x="1054100" y="1219201"/>
            <a:ext cx="979895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Прочитай числовий ряд. Яка закономірність в ньому? Зменш на 1 кожне число. Який розряд змінився? Збільш </a:t>
            </a:r>
            <a:r>
              <a:rPr lang="uk-UA" sz="2000" b="1" dirty="0">
                <a:solidFill>
                  <a:srgbClr val="7030A0"/>
                </a:solidFill>
              </a:rPr>
              <a:t>на </a:t>
            </a:r>
            <a:r>
              <a:rPr lang="uk-UA" sz="2000" b="1" dirty="0" smtClean="0">
                <a:solidFill>
                  <a:srgbClr val="7030A0"/>
                </a:solidFill>
              </a:rPr>
              <a:t>1 десяток </a:t>
            </a:r>
            <a:r>
              <a:rPr lang="uk-UA" sz="2000" b="1" dirty="0">
                <a:solidFill>
                  <a:srgbClr val="7030A0"/>
                </a:solidFill>
              </a:rPr>
              <a:t>кожне </a:t>
            </a:r>
            <a:r>
              <a:rPr lang="uk-UA" sz="2000" b="1" dirty="0" smtClean="0">
                <a:solidFill>
                  <a:srgbClr val="7030A0"/>
                </a:solidFill>
              </a:rPr>
              <a:t>число першого ряду. </a:t>
            </a:r>
            <a:r>
              <a:rPr lang="uk-UA" sz="2000" b="1" dirty="0">
                <a:solidFill>
                  <a:srgbClr val="7030A0"/>
                </a:solidFill>
              </a:rPr>
              <a:t>Що </a:t>
            </a:r>
            <a:r>
              <a:rPr lang="uk-UA" sz="2000" b="1" dirty="0" smtClean="0">
                <a:solidFill>
                  <a:srgbClr val="7030A0"/>
                </a:solidFill>
              </a:rPr>
              <a:t>змінилось</a:t>
            </a:r>
            <a:r>
              <a:rPr lang="uk-UA" sz="2000" b="1" dirty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B2C08E5-D5E7-C6FB-9137-B12861ADA181}"/>
              </a:ext>
            </a:extLst>
          </p:cNvPr>
          <p:cNvSpPr txBox="1"/>
          <p:nvPr/>
        </p:nvSpPr>
        <p:spPr>
          <a:xfrm>
            <a:off x="2537581" y="1927087"/>
            <a:ext cx="67805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22  24  26  28  30  32  34  36  38  40 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B2C08E5-D5E7-C6FB-9137-B12861ADA181}"/>
              </a:ext>
            </a:extLst>
          </p:cNvPr>
          <p:cNvSpPr txBox="1"/>
          <p:nvPr/>
        </p:nvSpPr>
        <p:spPr>
          <a:xfrm>
            <a:off x="2537580" y="2511862"/>
            <a:ext cx="67805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21  23  25  27  29  31  33  35  37  39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B2C08E5-D5E7-C6FB-9137-B12861ADA181}"/>
              </a:ext>
            </a:extLst>
          </p:cNvPr>
          <p:cNvSpPr txBox="1"/>
          <p:nvPr/>
        </p:nvSpPr>
        <p:spPr>
          <a:xfrm>
            <a:off x="2537582" y="3043859"/>
            <a:ext cx="67805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32  34  36  38  40  42  44  46  48  50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7" grpId="0"/>
      <p:bldP spid="18" grpId="0"/>
      <p:bldP spid="26" grpId="0"/>
      <p:bldP spid="37" grpId="0"/>
      <p:bldP spid="38" grpId="0"/>
      <p:bldP spid="40" grpId="0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513114" y="520436"/>
            <a:ext cx="9260057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9" y="3585143"/>
            <a:ext cx="1364000" cy="30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Картинки до тестів\Схема до задач\Схема на збільш числ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21613" r="13721" b="21439"/>
          <a:stretch/>
        </p:blipFill>
        <p:spPr bwMode="auto">
          <a:xfrm>
            <a:off x="6829970" y="3274157"/>
            <a:ext cx="2134030" cy="13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Картинки до тестів\Схема до задач\Схема знах суми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22310" r="14693" b="42696"/>
          <a:stretch/>
        </p:blipFill>
        <p:spPr bwMode="auto">
          <a:xfrm>
            <a:off x="1606031" y="3775105"/>
            <a:ext cx="2176801" cy="8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Картинки до тестів\Схема до задач\Схема знах додан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3176" r="13964" b="32815"/>
          <a:stretch/>
        </p:blipFill>
        <p:spPr bwMode="auto">
          <a:xfrm>
            <a:off x="4039543" y="4064917"/>
            <a:ext cx="2188200" cy="8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2D1DBFA-A211-0470-9BE8-14010E3A643E}"/>
              </a:ext>
            </a:extLst>
          </p:cNvPr>
          <p:cNvSpPr txBox="1"/>
          <p:nvPr/>
        </p:nvSpPr>
        <p:spPr>
          <a:xfrm>
            <a:off x="1779167" y="5193333"/>
            <a:ext cx="19924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50 </a:t>
            </a:r>
            <a:r>
              <a:rPr lang="uk-UA" sz="2800" b="1" dirty="0">
                <a:solidFill>
                  <a:srgbClr val="3366FF"/>
                </a:solidFill>
              </a:rPr>
              <a:t>+ </a:t>
            </a:r>
            <a:r>
              <a:rPr lang="uk-UA" sz="2800" b="1" dirty="0" smtClean="0">
                <a:solidFill>
                  <a:srgbClr val="3366FF"/>
                </a:solidFill>
              </a:rPr>
              <a:t>7 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4E30C2-B2AE-EAA7-B3CB-F3E643B1FFD4}"/>
              </a:ext>
            </a:extLst>
          </p:cNvPr>
          <p:cNvSpPr txBox="1"/>
          <p:nvPr/>
        </p:nvSpPr>
        <p:spPr>
          <a:xfrm>
            <a:off x="4157247" y="5210599"/>
            <a:ext cx="19560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57 </a:t>
            </a:r>
            <a:r>
              <a:rPr lang="uk-UA" sz="2800" b="1" dirty="0">
                <a:solidFill>
                  <a:srgbClr val="3366FF"/>
                </a:solidFill>
              </a:rPr>
              <a:t>– </a:t>
            </a:r>
            <a:r>
              <a:rPr lang="uk-UA" sz="2800" b="1" dirty="0" smtClean="0">
                <a:solidFill>
                  <a:srgbClr val="3366FF"/>
                </a:solidFill>
              </a:rPr>
              <a:t>7 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8856" y="5193333"/>
            <a:ext cx="7065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57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57478" y="5210599"/>
            <a:ext cx="7065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50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C4E30C2-B2AE-EAA7-B3CB-F3E643B1FFD4}"/>
              </a:ext>
            </a:extLst>
          </p:cNvPr>
          <p:cNvSpPr txBox="1"/>
          <p:nvPr/>
        </p:nvSpPr>
        <p:spPr>
          <a:xfrm>
            <a:off x="6910632" y="5191182"/>
            <a:ext cx="19521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80 + 6 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24695" y="5191182"/>
            <a:ext cx="7402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39495" y="4515453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50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80379" y="4549179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13957" y="3636544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57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26826" y="3950337"/>
            <a:ext cx="53596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6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2" name="Picture 7" descr="D:\Картинки до тестів\Схема до задач\Схема на зменш числ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33405" r="14381" b="10783"/>
          <a:stretch/>
        </p:blipFill>
        <p:spPr bwMode="auto">
          <a:xfrm>
            <a:off x="9750611" y="3568696"/>
            <a:ext cx="2039550" cy="12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947882" y="4079257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67924" y="4480042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305553" y="3118769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17313" y="4567889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C4E30C2-B2AE-EAA7-B3CB-F3E643B1FFD4}"/>
              </a:ext>
            </a:extLst>
          </p:cNvPr>
          <p:cNvSpPr txBox="1"/>
          <p:nvPr/>
        </p:nvSpPr>
        <p:spPr>
          <a:xfrm>
            <a:off x="9254202" y="5186676"/>
            <a:ext cx="19521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86 – 6 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40072" y="5193333"/>
            <a:ext cx="7862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767617A2-890E-A77B-9476-2CE523E4ACCF}"/>
              </a:ext>
            </a:extLst>
          </p:cNvPr>
          <p:cNvSpPr/>
          <p:nvPr/>
        </p:nvSpPr>
        <p:spPr>
          <a:xfrm>
            <a:off x="1495854" y="3068650"/>
            <a:ext cx="3644926" cy="6234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Складіть вираз до схем. Запишіть вирази й обчисли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33457" y="3554624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33457" y="4089116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54202" y="3606125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54202" y="4140617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8" name="Picture 4" descr="D:\1 клас\2 Матем\1 УРОКИ Листопад\Малюнки для завдань\2023-12-19_19310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1" b="2011"/>
          <a:stretch/>
        </p:blipFill>
        <p:spPr bwMode="auto">
          <a:xfrm>
            <a:off x="3526971" y="1458038"/>
            <a:ext cx="7227123" cy="127177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4817259" y="1350224"/>
            <a:ext cx="7112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32 </a:t>
            </a:r>
            <a:endParaRPr lang="x-none" sz="2800" b="1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612B021-B460-6325-D518-73434F5619F7}"/>
              </a:ext>
            </a:extLst>
          </p:cNvPr>
          <p:cNvSpPr txBox="1"/>
          <p:nvPr/>
        </p:nvSpPr>
        <p:spPr>
          <a:xfrm>
            <a:off x="1524294" y="1458038"/>
            <a:ext cx="1734567" cy="122117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Складіть 4 рівності за схемою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4287804" y="2299206"/>
            <a:ext cx="7112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30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5457478" y="2299206"/>
            <a:ext cx="6470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x-non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3" grpId="0"/>
      <p:bldP spid="25" grpId="0"/>
      <p:bldP spid="27" grpId="0"/>
      <p:bldP spid="28" grpId="0"/>
      <p:bldP spid="30" grpId="0" animBg="1"/>
      <p:bldP spid="31" grpId="0" animBg="1"/>
      <p:bldP spid="33" grpId="0" animBg="1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14356</TotalTime>
  <Words>873</Words>
  <Application>Microsoft Office PowerPoint</Application>
  <PresentationFormat>Произвольный</PresentationFormat>
  <Paragraphs>269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1468</cp:revision>
  <dcterms:created xsi:type="dcterms:W3CDTF">2018-01-05T16:38:53Z</dcterms:created>
  <dcterms:modified xsi:type="dcterms:W3CDTF">2024-04-24T08:57:55Z</dcterms:modified>
</cp:coreProperties>
</file>