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39" r:id="rId3"/>
    <p:sldId id="1170" r:id="rId4"/>
    <p:sldId id="1173" r:id="rId5"/>
    <p:sldId id="1169" r:id="rId6"/>
    <p:sldId id="1171" r:id="rId7"/>
    <p:sldId id="1090" r:id="rId8"/>
    <p:sldId id="1137" r:id="rId9"/>
    <p:sldId id="1151" r:id="rId10"/>
    <p:sldId id="1166" r:id="rId11"/>
    <p:sldId id="1075" r:id="rId12"/>
    <p:sldId id="1172" r:id="rId13"/>
    <p:sldId id="352" r:id="rId14"/>
    <p:sldId id="11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CC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tfdew61t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1227" y="4374931"/>
            <a:ext cx="10012265" cy="1736646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solidFill>
                  <a:schemeClr val="bg1"/>
                </a:solidFill>
              </a:rPr>
              <a:t>Складання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розповіді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 </a:t>
            </a:r>
            <a:r>
              <a:rPr lang="ru-RU" sz="4800" b="1" dirty="0" err="1">
                <a:solidFill>
                  <a:schemeClr val="bg1"/>
                </a:solidFill>
              </a:rPr>
              <a:t>поданих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речень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6560" y="1589313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!!! Есміра Україна Читання в родині\OIG (3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9" y="993643"/>
            <a:ext cx="3200400" cy="3200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3" t="17187" r="42512" b="73567"/>
          <a:stretch/>
        </p:blipFill>
        <p:spPr>
          <a:xfrm>
            <a:off x="5218185" y="1777100"/>
            <a:ext cx="3155752" cy="114426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30087" y="581897"/>
            <a:ext cx="9738162" cy="898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Розгадай ребус, і </a:t>
            </a:r>
            <a:r>
              <a:rPr lang="ru-RU" sz="3200" b="1" dirty="0" err="1">
                <a:solidFill>
                  <a:schemeClr val="bg1"/>
                </a:solidFill>
              </a:rPr>
              <a:t>дізнаєшся</a:t>
            </a:r>
            <a:r>
              <a:rPr lang="ru-RU" sz="3200" b="1" dirty="0">
                <a:solidFill>
                  <a:schemeClr val="bg1"/>
                </a:solidFill>
              </a:rPr>
              <a:t> про </a:t>
            </a:r>
            <a:r>
              <a:rPr lang="ru-RU" sz="3200" b="1" dirty="0" err="1">
                <a:solidFill>
                  <a:schemeClr val="bg1"/>
                </a:solidFill>
              </a:rPr>
              <a:t>улюблене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заняття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Ґаджика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66572" y="1729273"/>
            <a:ext cx="2163725" cy="238419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80355" y="2148536"/>
            <a:ext cx="61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т</a:t>
            </a:r>
            <a:endParaRPr lang="ru-RU" sz="4800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3893399" y="2303822"/>
            <a:ext cx="425330" cy="564438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438934" y="1767872"/>
            <a:ext cx="1868106" cy="277147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622937" y="1595993"/>
            <a:ext cx="739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ж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161" y="2868260"/>
            <a:ext cx="987385" cy="1145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00" t="34963" r="42417" b="57185"/>
          <a:stretch/>
        </p:blipFill>
        <p:spPr>
          <a:xfrm>
            <a:off x="5352742" y="2031404"/>
            <a:ext cx="2630714" cy="680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0870" y="3025713"/>
            <a:ext cx="710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18184" y="3255492"/>
            <a:ext cx="6146501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Запиши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. Поясни, як </a:t>
            </a:r>
            <a:r>
              <a:rPr lang="ru-RU" sz="2400" b="1" dirty="0" err="1">
                <a:solidFill>
                  <a:schemeClr val="bg1"/>
                </a:solidFill>
              </a:rPr>
              <a:t>його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розумієш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18184" y="4025047"/>
            <a:ext cx="6146501" cy="6370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Книжка допомагає в житті.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7190" r="40206" b="73643"/>
          <a:stretch/>
        </p:blipFill>
        <p:spPr>
          <a:xfrm>
            <a:off x="2297572" y="4780897"/>
            <a:ext cx="9067113" cy="113439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63" t="21122" r="33803" b="66514"/>
          <a:stretch/>
        </p:blipFill>
        <p:spPr>
          <a:xfrm>
            <a:off x="2623603" y="4785908"/>
            <a:ext cx="6149203" cy="11461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5" t="34055" r="59645" b="57883"/>
          <a:stretch/>
        </p:blipFill>
        <p:spPr>
          <a:xfrm>
            <a:off x="8773346" y="4927282"/>
            <a:ext cx="2295397" cy="747351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3857"/>
            <a:ext cx="1001487" cy="1034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5" y="614271"/>
            <a:ext cx="8732066" cy="735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2952" y="1447262"/>
            <a:ext cx="4813220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складали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складали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дізналися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існують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бібліотеки?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34039" y="1603919"/>
            <a:ext cx="2942466" cy="3549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142806" y="1603919"/>
            <a:ext cx="2374771" cy="29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29334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43936" y="527308"/>
            <a:ext cx="8811364" cy="6918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680" y="2153920"/>
            <a:ext cx="128524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6940" y="406394"/>
            <a:ext cx="9614223" cy="593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Обери з </a:t>
            </a:r>
            <a:r>
              <a:rPr lang="ru-RU" sz="3200" b="1" dirty="0" smtClean="0">
                <a:solidFill>
                  <a:schemeClr val="bg1"/>
                </a:solidFill>
              </a:rPr>
              <a:t>Букваря будь-</a:t>
            </a:r>
            <a:r>
              <a:rPr lang="ru-RU" sz="3200" b="1" dirty="0" err="1" smtClean="0">
                <a:solidFill>
                  <a:schemeClr val="bg1"/>
                </a:solidFill>
              </a:rPr>
              <a:t>які</a:t>
            </a:r>
            <a:r>
              <a:rPr lang="ru-RU" sz="3200" b="1" dirty="0" smtClean="0">
                <a:solidFill>
                  <a:schemeClr val="bg1"/>
                </a:solidFill>
              </a:rPr>
              <a:t> три </a:t>
            </a:r>
            <a:r>
              <a:rPr lang="ru-RU" sz="32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3200" b="1" dirty="0" smtClean="0">
                <a:solidFill>
                  <a:schemeClr val="bg1"/>
                </a:solidFill>
              </a:rPr>
              <a:t> та </a:t>
            </a:r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>
                <a:solidFill>
                  <a:schemeClr val="bg1"/>
                </a:solidFill>
              </a:rPr>
              <a:t>їх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7932" b="4880"/>
          <a:stretch/>
        </p:blipFill>
        <p:spPr>
          <a:xfrm>
            <a:off x="2495068" y="3523130"/>
            <a:ext cx="7486537" cy="1757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0714" b="56652"/>
          <a:stretch/>
        </p:blipFill>
        <p:spPr>
          <a:xfrm>
            <a:off x="2584715" y="1981200"/>
            <a:ext cx="7486537" cy="1541930"/>
          </a:xfrm>
          <a:prstGeom prst="rect">
            <a:avLst/>
          </a:prstGeom>
        </p:spPr>
      </p:pic>
      <p:pic>
        <p:nvPicPr>
          <p:cNvPr id="1026" name="Picture 2" descr="Дети пишут Богу... - Страна Ма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"/>
          <a:stretch/>
        </p:blipFill>
        <p:spPr bwMode="auto">
          <a:xfrm>
            <a:off x="9783669" y="1060043"/>
            <a:ext cx="2006612" cy="20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ти пишут векторы, стоковая векторная графика Дети пишут, рисунки | 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50785" r="4223"/>
          <a:stretch/>
        </p:blipFill>
        <p:spPr bwMode="auto">
          <a:xfrm>
            <a:off x="4108418" y="999405"/>
            <a:ext cx="1939894" cy="13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ти пишут векторы, стоковая векторная графика Дети пишут, рисунки | 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9" b="51293"/>
          <a:stretch/>
        </p:blipFill>
        <p:spPr bwMode="auto">
          <a:xfrm>
            <a:off x="6515130" y="4963230"/>
            <a:ext cx="1988858" cy="17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Чтение и письмо векторы, стоковая векторная графика Чтение и письмо,  рисунки | Depositphotos®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0172" r="50487" b="52328"/>
          <a:stretch/>
        </p:blipFill>
        <p:spPr bwMode="auto">
          <a:xfrm>
            <a:off x="7369875" y="994737"/>
            <a:ext cx="1389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Чтение и письмо векторы, стоковая векторная графика Чтение и письмо,  рисунки | Depositphotos®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3370"/>
          <a:stretch/>
        </p:blipFill>
        <p:spPr bwMode="auto">
          <a:xfrm>
            <a:off x="134471" y="1281422"/>
            <a:ext cx="2725270" cy="30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4337">
            <a:off x="9102641" y="3246694"/>
            <a:ext cx="2621594" cy="3520043"/>
          </a:xfrm>
          <a:prstGeom prst="rect">
            <a:avLst/>
          </a:prstGeom>
        </p:spPr>
      </p:pic>
      <p:pic>
        <p:nvPicPr>
          <p:cNvPr id="1040" name="Picture 16" descr="Векторная иллюстрация школы девочка, проведение карандаш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1" y="4223285"/>
            <a:ext cx="1833637" cy="247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863" y="4688448"/>
            <a:ext cx="1990302" cy="20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9453" y="527776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916577" y="1614144"/>
            <a:ext cx="6583681" cy="3883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</a:t>
            </a:r>
            <a:r>
              <a:rPr lang="ru-RU" sz="3200" b="1" dirty="0" err="1">
                <a:solidFill>
                  <a:schemeClr val="bg1"/>
                </a:solidFill>
              </a:rPr>
              <a:t>сонце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привітне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небо </a:t>
            </a:r>
            <a:r>
              <a:rPr lang="ru-RU" sz="3200" b="1" dirty="0" err="1">
                <a:solidFill>
                  <a:schemeClr val="bg1"/>
                </a:solidFill>
              </a:rPr>
              <a:t>блакитне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в </a:t>
            </a:r>
            <a:r>
              <a:rPr lang="ru-RU" sz="3200" b="1" dirty="0" err="1">
                <a:solidFill>
                  <a:schemeClr val="bg1"/>
                </a:solidFill>
              </a:rPr>
              <a:t>небі</a:t>
            </a:r>
            <a:r>
              <a:rPr lang="ru-RU" sz="3200" b="1" dirty="0">
                <a:solidFill>
                  <a:schemeClr val="bg1"/>
                </a:solidFill>
              </a:rPr>
              <a:t> пташки!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</a:t>
            </a:r>
            <a:r>
              <a:rPr lang="ru-RU" sz="3200" b="1" dirty="0" err="1">
                <a:solidFill>
                  <a:schemeClr val="bg1"/>
                </a:solidFill>
              </a:rPr>
              <a:t>зелені</a:t>
            </a:r>
            <a:r>
              <a:rPr lang="ru-RU" sz="3200" b="1" dirty="0">
                <a:solidFill>
                  <a:schemeClr val="bg1"/>
                </a:solidFill>
              </a:rPr>
              <a:t> дубки!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люди </a:t>
            </a:r>
            <a:r>
              <a:rPr lang="ru-RU" sz="3200" b="1" dirty="0" err="1">
                <a:solidFill>
                  <a:schemeClr val="bg1"/>
                </a:solidFill>
              </a:rPr>
              <a:t>привітні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всім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бажаю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щоб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посмішки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квітли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Picture 2" descr="Головна - Сайт ДНЗ №2 &amp;quot;Сонечко&amp;quot; м.Морши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4" y="1312434"/>
            <a:ext cx="3988690" cy="41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76502" y="1964001"/>
            <a:ext cx="7477164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Поміркуй</a:t>
            </a:r>
            <a:r>
              <a:rPr lang="ru-RU" sz="2400" b="1" dirty="0" smtClean="0">
                <a:solidFill>
                  <a:srgbClr val="0070C0"/>
                </a:solidFill>
              </a:rPr>
              <a:t> і </a:t>
            </a:r>
            <a:r>
              <a:rPr lang="ru-RU" sz="2400" b="1" dirty="0" err="1" smtClean="0">
                <a:solidFill>
                  <a:srgbClr val="0070C0"/>
                </a:solidFill>
              </a:rPr>
              <a:t>вибери</a:t>
            </a:r>
            <a:r>
              <a:rPr lang="ru-RU" sz="2400" b="1" dirty="0" smtClean="0">
                <a:solidFill>
                  <a:srgbClr val="0070C0"/>
                </a:solidFill>
              </a:rPr>
              <a:t> чашку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яка підкреслює твою силу</a:t>
            </a:r>
          </a:p>
        </p:txBody>
      </p:sp>
      <p:pic>
        <p:nvPicPr>
          <p:cNvPr id="3074" name="Picture 2" descr="https://inkwell.com.ua/images/stories/virtuemart/product/cea629583d8f112445e1305b7a7a3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0301" r="6925" b="11267"/>
          <a:stretch/>
        </p:blipFill>
        <p:spPr bwMode="auto">
          <a:xfrm>
            <a:off x="4909800" y="2652273"/>
            <a:ext cx="2160789" cy="1900871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gifts.com.ua/uploads/shop/products/large/5e5c45fd2252baa0573fd48d5e100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4505" r="3758" b="2122"/>
          <a:stretch/>
        </p:blipFill>
        <p:spPr bwMode="auto">
          <a:xfrm>
            <a:off x="8577942" y="2692863"/>
            <a:ext cx="2079794" cy="181968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reen-print.com.ua/ckfinder/userfiles/images/posuda/chashki%20ES/20001246_1000_1_kvin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9497" r="5892" b="7940"/>
          <a:stretch/>
        </p:blipFill>
        <p:spPr bwMode="auto">
          <a:xfrm>
            <a:off x="1478192" y="2670547"/>
            <a:ext cx="2081438" cy="195702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719402" y="559380"/>
            <a:ext cx="10541587" cy="12694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/>
              <a:t>Емоційне налаштування. </a:t>
            </a:r>
          </a:p>
          <a:p>
            <a:r>
              <a:rPr lang="uk-UA" sz="4000" b="1" dirty="0" smtClean="0"/>
              <a:t>Вправа «Чашка»</a:t>
            </a:r>
            <a:endParaRPr lang="ru-RU" sz="4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1447" y="4891429"/>
            <a:ext cx="319749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Працездатність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7254" y="4915509"/>
            <a:ext cx="2639711" cy="64698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Старанність</a:t>
            </a:r>
            <a:endParaRPr lang="ru-RU" sz="32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0358" y="4915509"/>
            <a:ext cx="259228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Творчість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36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21229" y="494059"/>
            <a:ext cx="9924459" cy="7949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Вправа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ru-RU" sz="4000" b="1" dirty="0" err="1" smtClean="0">
                <a:solidFill>
                  <a:schemeClr val="bg1"/>
                </a:solidFill>
              </a:rPr>
              <a:t>Закінчи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41" y="2145472"/>
            <a:ext cx="3355142" cy="30910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4186636" y="1483108"/>
            <a:ext cx="341774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виражає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16589" y="5028241"/>
            <a:ext cx="3557839" cy="9022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Окличне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закінчується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170906" y="1483108"/>
            <a:ext cx="26915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закінчену</a:t>
            </a:r>
            <a:r>
              <a:rPr lang="ru-RU" sz="2400" b="1" dirty="0" smtClean="0">
                <a:solidFill>
                  <a:schemeClr val="bg1"/>
                </a:solidFill>
              </a:rPr>
              <a:t> думку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186636" y="2145472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845814" y="2145472"/>
            <a:ext cx="134929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слів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86637" y="2840299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починається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294913" y="2818527"/>
            <a:ext cx="2691519" cy="5107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 </a:t>
            </a:r>
            <a:r>
              <a:rPr lang="ru-RU" sz="2400" b="1" dirty="0" err="1" smtClean="0">
                <a:solidFill>
                  <a:schemeClr val="bg1"/>
                </a:solidFill>
              </a:rPr>
              <a:t>великої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літери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40446" y="3548850"/>
            <a:ext cx="4373915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може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стояти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845814" y="3548850"/>
            <a:ext cx="1349291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.   ?   !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40446" y="4313750"/>
            <a:ext cx="36502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Знак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ставимо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979229" y="4312794"/>
            <a:ext cx="3918856" cy="510778"/>
          </a:xfrm>
          <a:prstGeom prst="roundRect">
            <a:avLst/>
          </a:prstGeom>
          <a:solidFill>
            <a:srgbClr val="FF66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питального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39946" y="5126213"/>
            <a:ext cx="2705742" cy="451144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знаком оклику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609" y="405925"/>
            <a:ext cx="8732066" cy="791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2459" y="1423066"/>
            <a:ext cx="4337227" cy="206210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Дуже я </a:t>
            </a:r>
            <a:r>
              <a:rPr lang="ru-RU" sz="3200" b="1" dirty="0" err="1">
                <a:solidFill>
                  <a:srgbClr val="0070C0"/>
                </a:solidFill>
              </a:rPr>
              <a:t>потрібна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всім</a:t>
            </a:r>
            <a:r>
              <a:rPr lang="ru-RU" sz="3200" b="1" dirty="0">
                <a:solidFill>
                  <a:srgbClr val="0070C0"/>
                </a:solidFill>
              </a:rPr>
              <a:t>: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І великим, і </a:t>
            </a:r>
            <a:r>
              <a:rPr lang="ru-RU" sz="3200" b="1" dirty="0" err="1">
                <a:solidFill>
                  <a:srgbClr val="0070C0"/>
                </a:solidFill>
              </a:rPr>
              <a:t>малим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  <a:p>
            <a:r>
              <a:rPr lang="ru-RU" sz="3200" b="1" dirty="0" err="1">
                <a:solidFill>
                  <a:srgbClr val="0070C0"/>
                </a:solidFill>
              </a:rPr>
              <a:t>Всіх</a:t>
            </a:r>
            <a:r>
              <a:rPr lang="ru-RU" sz="3200" b="1" dirty="0">
                <a:solidFill>
                  <a:srgbClr val="0070C0"/>
                </a:solidFill>
              </a:rPr>
              <a:t> я </a:t>
            </a:r>
            <a:r>
              <a:rPr lang="ru-RU" sz="3200" b="1" dirty="0" err="1">
                <a:solidFill>
                  <a:srgbClr val="0070C0"/>
                </a:solidFill>
              </a:rPr>
              <a:t>розуму</a:t>
            </a:r>
            <a:r>
              <a:rPr lang="ru-RU" sz="3200" b="1" dirty="0">
                <a:solidFill>
                  <a:srgbClr val="0070C0"/>
                </a:solidFill>
              </a:rPr>
              <a:t> учу,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А сама </a:t>
            </a:r>
            <a:r>
              <a:rPr lang="ru-RU" sz="3200" b="1" dirty="0" err="1">
                <a:solidFill>
                  <a:srgbClr val="0070C0"/>
                </a:solidFill>
              </a:rPr>
              <a:t>завжди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мовчу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9750" y="2242196"/>
            <a:ext cx="18477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книжка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04" y="1423066"/>
            <a:ext cx="3559456" cy="277637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312456" y="3756740"/>
            <a:ext cx="4337227" cy="4511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книжки </a:t>
            </a:r>
            <a:r>
              <a:rPr lang="ru-RU" sz="2400" b="1" dirty="0" err="1" smtClean="0">
                <a:solidFill>
                  <a:schemeClr val="bg1"/>
                </a:solidFill>
              </a:rPr>
              <a:t>бувають</a:t>
            </a:r>
            <a:r>
              <a:rPr lang="ru-RU" sz="2400" b="1" dirty="0" smtClean="0">
                <a:solidFill>
                  <a:schemeClr val="bg1"/>
                </a:solidFill>
              </a:rPr>
              <a:t>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2459" y="4397465"/>
            <a:ext cx="9137830" cy="10127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Великі</a:t>
            </a:r>
            <a:r>
              <a:rPr lang="ru-RU" sz="2400" b="1" dirty="0" smtClean="0">
                <a:solidFill>
                  <a:schemeClr val="bg1"/>
                </a:solidFill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</a:rPr>
              <a:t>малі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старі</a:t>
            </a:r>
            <a:r>
              <a:rPr lang="ru-RU" sz="2400" b="1" dirty="0" smtClean="0">
                <a:solidFill>
                  <a:schemeClr val="bg1"/>
                </a:solidFill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</a:rPr>
              <a:t>нові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товсті</a:t>
            </a:r>
            <a:r>
              <a:rPr lang="ru-RU" sz="2400" b="1" dirty="0" smtClean="0">
                <a:solidFill>
                  <a:schemeClr val="bg1"/>
                </a:solidFill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</a:rPr>
              <a:t>тонкі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научні</a:t>
            </a:r>
            <a:r>
              <a:rPr lang="ru-RU" sz="2400" b="1" dirty="0" smtClean="0">
                <a:solidFill>
                  <a:schemeClr val="bg1"/>
                </a:solidFill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</a:rPr>
              <a:t>художні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 </a:t>
            </a:r>
            <a:r>
              <a:rPr lang="ru-RU" sz="2400" b="1" dirty="0" err="1" smtClean="0">
                <a:solidFill>
                  <a:schemeClr val="bg1"/>
                </a:solidFill>
              </a:rPr>
              <a:t>також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пригодницькі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казкові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фантастичні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ще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інших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12455" y="5526282"/>
            <a:ext cx="7287259" cy="4511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 де </a:t>
            </a:r>
            <a:r>
              <a:rPr lang="ru-RU" sz="24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взяти</a:t>
            </a:r>
            <a:r>
              <a:rPr lang="ru-RU" sz="2400" b="1" dirty="0" smtClean="0">
                <a:solidFill>
                  <a:schemeClr val="bg1"/>
                </a:solidFill>
              </a:rPr>
              <a:t> книжку </a:t>
            </a:r>
            <a:r>
              <a:rPr lang="ru-RU" sz="2400" b="1" dirty="0" err="1" smtClean="0">
                <a:solidFill>
                  <a:schemeClr val="bg1"/>
                </a:solidFill>
              </a:rPr>
              <a:t>почитати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безкоштовно</a:t>
            </a:r>
            <a:r>
              <a:rPr lang="ru-RU" sz="2400" b="1" dirty="0" smtClean="0">
                <a:solidFill>
                  <a:schemeClr val="bg1"/>
                </a:solidFill>
              </a:rPr>
              <a:t>?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36516" y="5521394"/>
            <a:ext cx="2421341" cy="7923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Бібліотека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книгозбірня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2371" y="2167227"/>
            <a:ext cx="5943600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>
                <a:solidFill>
                  <a:schemeClr val="bg1"/>
                </a:solidFill>
              </a:rPr>
              <a:t>відновлювати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деформований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текст про книжки; </a:t>
            </a:r>
            <a:r>
              <a:rPr lang="ru-RU" sz="2800" b="1" dirty="0" err="1">
                <a:solidFill>
                  <a:schemeClr val="bg1"/>
                </a:solidFill>
              </a:rPr>
              <a:t>складати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поданим</a:t>
            </a:r>
            <a:r>
              <a:rPr lang="ru-RU" sz="2800" b="1" dirty="0">
                <a:solidFill>
                  <a:schemeClr val="bg1"/>
                </a:solidFill>
              </a:rPr>
              <a:t> початком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02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7201" r="41919" b="75527"/>
          <a:stretch/>
        </p:blipFill>
        <p:spPr>
          <a:xfrm>
            <a:off x="1564640" y="1389394"/>
            <a:ext cx="9108000" cy="9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64640" y="509945"/>
            <a:ext cx="9168404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21038" r="67583" b="69481"/>
          <a:stretch/>
        </p:blipFill>
        <p:spPr>
          <a:xfrm>
            <a:off x="1707360" y="1387952"/>
            <a:ext cx="1259840" cy="8764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21038" r="67583" b="69481"/>
          <a:stretch/>
        </p:blipFill>
        <p:spPr>
          <a:xfrm>
            <a:off x="3163549" y="1387952"/>
            <a:ext cx="1259840" cy="8764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39" t="23530" r="62266" b="67942"/>
          <a:stretch/>
        </p:blipFill>
        <p:spPr>
          <a:xfrm>
            <a:off x="4846799" y="1639901"/>
            <a:ext cx="934721" cy="7479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39" t="23530" r="62266" b="67942"/>
          <a:stretch/>
        </p:blipFill>
        <p:spPr>
          <a:xfrm>
            <a:off x="6204930" y="1629730"/>
            <a:ext cx="934721" cy="7479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99" t="22487" r="55424" b="68985"/>
          <a:stretch/>
        </p:blipFill>
        <p:spPr>
          <a:xfrm>
            <a:off x="7925510" y="1527170"/>
            <a:ext cx="1107210" cy="7837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99" t="22487" r="55424" b="68985"/>
          <a:stretch/>
        </p:blipFill>
        <p:spPr>
          <a:xfrm>
            <a:off x="9441836" y="1539668"/>
            <a:ext cx="1107210" cy="7837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0584" t="35111" r="39083" b="12889"/>
          <a:stretch/>
        </p:blipFill>
        <p:spPr>
          <a:xfrm>
            <a:off x="2214134" y="2487550"/>
            <a:ext cx="6818586" cy="39624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976258"/>
            <a:ext cx="1001487" cy="8817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9944629" y="2772816"/>
            <a:ext cx="1675042" cy="23842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70960" y="5045690"/>
            <a:ext cx="39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1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0960" y="4219934"/>
            <a:ext cx="39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2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0960" y="3312248"/>
            <a:ext cx="39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3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4636" y="501642"/>
            <a:ext cx="9687514" cy="886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Допоможи </a:t>
            </a:r>
            <a:r>
              <a:rPr lang="ru-RU" sz="2800" b="1" dirty="0" err="1">
                <a:solidFill>
                  <a:schemeClr val="bg1"/>
                </a:solidFill>
              </a:rPr>
              <a:t>Ґаджикові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розташувати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так, </a:t>
            </a:r>
            <a:r>
              <a:rPr lang="ru-RU" sz="2800" b="1" dirty="0" err="1">
                <a:solidFill>
                  <a:schemeClr val="bg1"/>
                </a:solidFill>
              </a:rPr>
              <a:t>щоб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вийшла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розповідь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r>
              <a:rPr lang="ru-RU" sz="2800" b="1" dirty="0" err="1">
                <a:solidFill>
                  <a:schemeClr val="bg1"/>
                </a:solidFill>
              </a:rPr>
              <a:t>Познач</a:t>
            </a:r>
            <a:r>
              <a:rPr lang="ru-RU" sz="2800" b="1" dirty="0">
                <a:solidFill>
                  <a:schemeClr val="bg1"/>
                </a:solidFill>
              </a:rPr>
              <a:t> цифрами порядок </a:t>
            </a:r>
            <a:r>
              <a:rPr lang="ru-RU" sz="2800" b="1" dirty="0" err="1">
                <a:solidFill>
                  <a:schemeClr val="bg1"/>
                </a:solidFill>
              </a:rPr>
              <a:t>речень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17190" r="39570" b="50246"/>
          <a:stretch/>
        </p:blipFill>
        <p:spPr>
          <a:xfrm>
            <a:off x="1347058" y="2387131"/>
            <a:ext cx="9504000" cy="4029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47058" y="492702"/>
            <a:ext cx="9544792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складену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розповідь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66342" y="1203785"/>
            <a:ext cx="9525507" cy="10495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Діти</a:t>
            </a:r>
            <a:r>
              <a:rPr lang="ru-RU" sz="2800" dirty="0"/>
              <a:t> </a:t>
            </a:r>
            <a:r>
              <a:rPr lang="ru-RU" sz="2800" dirty="0" err="1"/>
              <a:t>прийшли</a:t>
            </a:r>
            <a:r>
              <a:rPr lang="ru-RU" sz="2800" dirty="0"/>
              <a:t> в </a:t>
            </a:r>
            <a:r>
              <a:rPr lang="ru-RU" sz="2800" dirty="0" err="1"/>
              <a:t>бібліотеку</a:t>
            </a:r>
            <a:r>
              <a:rPr lang="ru-RU" sz="2800" dirty="0"/>
              <a:t>. Юрко взяв книжку про </a:t>
            </a:r>
            <a:r>
              <a:rPr lang="ru-RU" sz="2800" dirty="0" err="1"/>
              <a:t>пригоди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smtClean="0"/>
              <a:t>А </a:t>
            </a:r>
            <a:r>
              <a:rPr lang="ru-RU" sz="2800" dirty="0" err="1" smtClean="0"/>
              <a:t>Оленка</a:t>
            </a:r>
            <a:r>
              <a:rPr lang="ru-RU" sz="2800" dirty="0" smtClean="0"/>
              <a:t> </a:t>
            </a:r>
            <a:r>
              <a:rPr lang="ru-RU" sz="2800" dirty="0" err="1"/>
              <a:t>вибрала</a:t>
            </a:r>
            <a:r>
              <a:rPr lang="ru-RU" sz="2800" dirty="0"/>
              <a:t> </a:t>
            </a:r>
            <a:r>
              <a:rPr lang="ru-RU" sz="2800" dirty="0" err="1"/>
              <a:t>казки</a:t>
            </a:r>
            <a:r>
              <a:rPr lang="ru-RU" sz="2800" dirty="0"/>
              <a:t>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13" t="21160" r="25237" b="67117"/>
          <a:stretch/>
        </p:blipFill>
        <p:spPr>
          <a:xfrm>
            <a:off x="1471323" y="2424471"/>
            <a:ext cx="4692055" cy="10400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72" t="32956" r="53372" b="55321"/>
          <a:stretch/>
        </p:blipFill>
        <p:spPr>
          <a:xfrm>
            <a:off x="6378603" y="2452574"/>
            <a:ext cx="3384000" cy="10400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82" t="47344" r="36669" b="43728"/>
          <a:stretch/>
        </p:blipFill>
        <p:spPr>
          <a:xfrm>
            <a:off x="4605559" y="3636000"/>
            <a:ext cx="6048000" cy="792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85" t="55632" r="31745" b="32645"/>
          <a:stretch/>
        </p:blipFill>
        <p:spPr>
          <a:xfrm>
            <a:off x="2381556" y="4337123"/>
            <a:ext cx="6713895" cy="1040003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976258"/>
            <a:ext cx="1001487" cy="8817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00" t="32956" r="32556" b="55321"/>
          <a:stretch/>
        </p:blipFill>
        <p:spPr>
          <a:xfrm>
            <a:off x="1366342" y="3381181"/>
            <a:ext cx="3240000" cy="10400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53" t="44294" r="31038" b="43983"/>
          <a:stretch/>
        </p:blipFill>
        <p:spPr>
          <a:xfrm>
            <a:off x="1366342" y="4337122"/>
            <a:ext cx="900000" cy="10400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10314744" y="4337122"/>
            <a:ext cx="1675042" cy="23842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381556" y="5363196"/>
            <a:ext cx="5304183" cy="853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Поцікався</a:t>
            </a:r>
            <a:r>
              <a:rPr lang="ru-RU" sz="2400" dirty="0"/>
              <a:t> в </a:t>
            </a:r>
            <a:r>
              <a:rPr lang="ru-RU" sz="2400" dirty="0" err="1"/>
              <a:t>друзів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книжки вони </a:t>
            </a:r>
            <a:r>
              <a:rPr lang="ru-RU" sz="2400" dirty="0" err="1"/>
              <a:t>люблять</a:t>
            </a:r>
            <a:r>
              <a:rPr lang="ru-RU" sz="2400" dirty="0"/>
              <a:t> </a:t>
            </a:r>
            <a:r>
              <a:rPr lang="ru-RU" sz="2400" dirty="0" err="1"/>
              <a:t>читати</a:t>
            </a:r>
            <a:r>
              <a:rPr lang="ru-RU" sz="2400" dirty="0"/>
              <a:t>. Де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беруть</a:t>
            </a:r>
            <a:r>
              <a:rPr lang="ru-RU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17188" r="30187" b="66020"/>
          <a:stretch/>
        </p:blipFill>
        <p:spPr>
          <a:xfrm>
            <a:off x="792000" y="1742052"/>
            <a:ext cx="10476000" cy="2078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64771" y="462860"/>
            <a:ext cx="9558745" cy="1137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Продовж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— запиши, про </a:t>
            </a:r>
            <a:r>
              <a:rPr lang="ru-RU" sz="3600" b="1" dirty="0" err="1">
                <a:solidFill>
                  <a:schemeClr val="bg1"/>
                </a:solidFill>
              </a:rPr>
              <a:t>що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любиш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читати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ти</a:t>
            </a:r>
            <a:r>
              <a:rPr lang="ru-RU" sz="3600" b="1" dirty="0">
                <a:solidFill>
                  <a:schemeClr val="bg1"/>
                </a:solidFill>
              </a:rPr>
              <a:t> і </a:t>
            </a:r>
            <a:r>
              <a:rPr lang="ru-RU" sz="3600" b="1" dirty="0" err="1" smtClean="0">
                <a:solidFill>
                  <a:schemeClr val="bg1"/>
                </a:solidFill>
              </a:rPr>
              <a:t>твій</a:t>
            </a:r>
            <a:r>
              <a:rPr lang="ru-RU" sz="3600" b="1" dirty="0" smtClean="0">
                <a:solidFill>
                  <a:schemeClr val="bg1"/>
                </a:solidFill>
              </a:rPr>
              <a:t> друг </a:t>
            </a:r>
            <a:r>
              <a:rPr lang="ru-RU" sz="3600" b="1" dirty="0">
                <a:solidFill>
                  <a:schemeClr val="bg1"/>
                </a:solidFill>
              </a:rPr>
              <a:t>чи подружка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902" y="1980536"/>
            <a:ext cx="41065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dirty="0"/>
              <a:t>Я люблю читати про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668" t="44294" r="31575" b="46372"/>
          <a:stretch/>
        </p:blipFill>
        <p:spPr>
          <a:xfrm>
            <a:off x="835468" y="2738464"/>
            <a:ext cx="706765" cy="82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7" t="23852" r="59302" b="66543"/>
          <a:stretch/>
        </p:blipFill>
        <p:spPr>
          <a:xfrm>
            <a:off x="4929529" y="2009724"/>
            <a:ext cx="2305594" cy="8452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452" t="23852" r="34973" b="67079"/>
          <a:stretch/>
        </p:blipFill>
        <p:spPr>
          <a:xfrm>
            <a:off x="1626495" y="2987840"/>
            <a:ext cx="3564298" cy="8188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7" t="32809" r="35250" b="54074"/>
          <a:stretch/>
        </p:blipFill>
        <p:spPr>
          <a:xfrm>
            <a:off x="5341945" y="2740966"/>
            <a:ext cx="6000969" cy="118000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12971"/>
            <a:ext cx="1001487" cy="1034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2233" y="4095138"/>
            <a:ext cx="7153579" cy="1086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Розкажи</a:t>
            </a:r>
            <a:r>
              <a:rPr lang="ru-RU" sz="2400" b="1" dirty="0"/>
              <a:t>, яку книжку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нещодавно</a:t>
            </a:r>
            <a:r>
              <a:rPr lang="ru-RU" sz="2400" b="1" dirty="0"/>
              <a:t> прочитав чи </a:t>
            </a:r>
            <a:r>
              <a:rPr lang="ru-RU" sz="2400" b="1" dirty="0" smtClean="0"/>
              <a:t>прочитала. Про </a:t>
            </a:r>
            <a:r>
              <a:rPr lang="ru-RU" sz="2400" b="1" dirty="0" err="1"/>
              <a:t>що</a:t>
            </a:r>
            <a:r>
              <a:rPr lang="ru-RU" sz="2400" b="1" dirty="0"/>
              <a:t> в </a:t>
            </a:r>
            <a:r>
              <a:rPr lang="ru-RU" sz="2400" b="1" dirty="0" err="1"/>
              <a:t>ній</a:t>
            </a:r>
            <a:r>
              <a:rPr lang="ru-RU" sz="2400" b="1" dirty="0"/>
              <a:t> </a:t>
            </a:r>
            <a:r>
              <a:rPr lang="ru-RU" sz="2400" b="1" dirty="0" err="1"/>
              <a:t>розповідається</a:t>
            </a:r>
            <a:r>
              <a:rPr lang="ru-RU" sz="2400" b="1" dirty="0"/>
              <a:t>?</a:t>
            </a:r>
            <a:endParaRPr lang="uk-UA" sz="2400" b="1" dirty="0"/>
          </a:p>
        </p:txBody>
      </p:sp>
      <p:pic>
        <p:nvPicPr>
          <p:cNvPr id="1026" name="Picture 2" descr="D:\Картинки до тестів\Людина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73" y="3648386"/>
            <a:ext cx="160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45412</TotalTime>
  <Words>394</Words>
  <Application>Microsoft Office PowerPoint</Application>
  <PresentationFormat>Произвольный</PresentationFormat>
  <Paragraphs>87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3057</cp:revision>
  <dcterms:created xsi:type="dcterms:W3CDTF">2018-01-05T16:38:53Z</dcterms:created>
  <dcterms:modified xsi:type="dcterms:W3CDTF">2024-05-15T08:10:19Z</dcterms:modified>
</cp:coreProperties>
</file>