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8" r:id="rId2"/>
    <p:sldId id="1873" r:id="rId3"/>
    <p:sldId id="1879" r:id="rId4"/>
    <p:sldId id="1866" r:id="rId5"/>
    <p:sldId id="1750" r:id="rId6"/>
    <p:sldId id="1837" r:id="rId7"/>
    <p:sldId id="1838" r:id="rId8"/>
    <p:sldId id="1431" r:id="rId9"/>
    <p:sldId id="1688" r:id="rId10"/>
    <p:sldId id="1846" r:id="rId11"/>
    <p:sldId id="1877" r:id="rId12"/>
    <p:sldId id="1878" r:id="rId13"/>
    <p:sldId id="1875" r:id="rId14"/>
    <p:sldId id="1876" r:id="rId15"/>
    <p:sldId id="1711" r:id="rId16"/>
    <p:sldId id="1864" r:id="rId17"/>
    <p:sldId id="1440" r:id="rId18"/>
    <p:sldId id="1880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01168AD-DE70-4609-8084-6B013F293A82}">
          <p14:sldIdLst>
            <p14:sldId id="258"/>
            <p14:sldId id="1873"/>
            <p14:sldId id="1879"/>
            <p14:sldId id="1866"/>
            <p14:sldId id="1750"/>
            <p14:sldId id="1837"/>
            <p14:sldId id="1838"/>
            <p14:sldId id="1431"/>
            <p14:sldId id="1688"/>
            <p14:sldId id="1846"/>
            <p14:sldId id="1877"/>
            <p14:sldId id="1878"/>
            <p14:sldId id="1875"/>
            <p14:sldId id="1876"/>
            <p14:sldId id="1711"/>
            <p14:sldId id="1864"/>
            <p14:sldId id="1440"/>
            <p14:sldId id="188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DFF"/>
    <a:srgbClr val="FFB7FF"/>
    <a:srgbClr val="FF3300"/>
    <a:srgbClr val="FFFFFF"/>
    <a:srgbClr val="FF3399"/>
    <a:srgbClr val="354B80"/>
    <a:srgbClr val="99FFCC"/>
    <a:srgbClr val="CCFF66"/>
    <a:srgbClr val="FF99FF"/>
    <a:srgbClr val="ECDA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Средний стиль 3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5274" autoAdjust="0"/>
  </p:normalViewPr>
  <p:slideViewPr>
    <p:cSldViewPr snapToGrid="0">
      <p:cViewPr varScale="1">
        <p:scale>
          <a:sx n="88" d="100"/>
          <a:sy n="88" d="100"/>
        </p:scale>
        <p:origin x="-426" y="-108"/>
      </p:cViewPr>
      <p:guideLst>
        <p:guide orient="horz" pos="2160"/>
        <p:guide pos="3840"/>
      </p:guideLst>
    </p:cSldViewPr>
  </p:slideViewPr>
  <p:notesTextViewPr>
    <p:cViewPr>
      <p:scale>
        <a:sx n="400" d="100"/>
        <a:sy n="4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189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9.png"/><Relationship Id="rId7" Type="http://schemas.microsoft.com/office/2007/relationships/hdphoto" Target="../media/hdphoto6.wdp"/><Relationship Id="rId2" Type="http://schemas.openxmlformats.org/officeDocument/2006/relationships/hyperlink" Target="https://learningapps.org/watch?v=p49dyua2322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5" Type="http://schemas.openxmlformats.org/officeDocument/2006/relationships/image" Target="../media/image50.jpe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gif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9.png"/><Relationship Id="rId7" Type="http://schemas.microsoft.com/office/2007/relationships/hdphoto" Target="../media/hdphoto4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11" Type="http://schemas.openxmlformats.org/officeDocument/2006/relationships/image" Target="../media/image25.jpeg"/><Relationship Id="rId5" Type="http://schemas.openxmlformats.org/officeDocument/2006/relationships/image" Target="../media/image20.jpeg"/><Relationship Id="rId10" Type="http://schemas.openxmlformats.org/officeDocument/2006/relationships/image" Target="../media/image24.jpeg"/><Relationship Id="rId4" Type="http://schemas.microsoft.com/office/2007/relationships/hdphoto" Target="../media/hdphoto3.wdp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347336" y="4906023"/>
            <a:ext cx="8925018" cy="1021556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smtClean="0">
                <a:solidFill>
                  <a:schemeClr val="bg1"/>
                </a:solidFill>
              </a:rPr>
              <a:t>Додавання виду 45 + 3 </a:t>
            </a:r>
            <a:endParaRPr lang="uk-UA" sz="54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7FF99069-6041-E839-027D-BD2E28C83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5579" y="1469804"/>
            <a:ext cx="3373513" cy="3090048"/>
          </a:xfrm>
          <a:prstGeom prst="roundRect">
            <a:avLst/>
          </a:prstGeom>
          <a:ln w="38100">
            <a:solidFill>
              <a:srgbClr val="7030A0"/>
            </a:solidFill>
          </a:ln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DA0859AE-B085-EBD6-FBB5-D8E65802DBAE}"/>
              </a:ext>
            </a:extLst>
          </p:cNvPr>
          <p:cNvSpPr txBox="1"/>
          <p:nvPr/>
        </p:nvSpPr>
        <p:spPr>
          <a:xfrm>
            <a:off x="2454184" y="2534432"/>
            <a:ext cx="1788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 + 3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6336" y="1357294"/>
            <a:ext cx="3102426" cy="2553891"/>
          </a:xfrm>
          <a:prstGeom prst="roundRect">
            <a:avLst/>
          </a:prstGeom>
          <a:solidFill>
            <a:srgbClr val="7030A0"/>
          </a:solidFill>
          <a:ln w="3810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Розділ </a:t>
            </a:r>
            <a:r>
              <a:rPr lang="en-US" sz="2400" b="1" dirty="0" smtClean="0">
                <a:solidFill>
                  <a:schemeClr val="bg1"/>
                </a:solidFill>
              </a:rPr>
              <a:t>V</a:t>
            </a:r>
            <a:r>
              <a:rPr lang="uk-UA" sz="2400" b="1" dirty="0" smtClean="0">
                <a:solidFill>
                  <a:schemeClr val="bg1"/>
                </a:solidFill>
              </a:rPr>
              <a:t>ІІ </a:t>
            </a:r>
          </a:p>
          <a:p>
            <a:pPr algn="ctr"/>
            <a:r>
              <a:rPr lang="uk-UA" sz="2400" b="1" dirty="0">
                <a:solidFill>
                  <a:schemeClr val="bg1"/>
                </a:solidFill>
              </a:rPr>
              <a:t>Арифметичні дії в межах 100</a:t>
            </a:r>
          </a:p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Урок 1</a:t>
            </a:r>
            <a:r>
              <a:rPr lang="en-US" sz="2400" b="1" dirty="0" smtClean="0">
                <a:solidFill>
                  <a:schemeClr val="bg1"/>
                </a:solidFill>
              </a:rPr>
              <a:t>20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306285" y="494528"/>
            <a:ext cx="9689592" cy="72467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Обчисли, скориставшись числовою прямою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42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446313" y="2317338"/>
            <a:ext cx="1719943" cy="2662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Пряма сполучна лінія 8">
            <a:extLst>
              <a:ext uri="{FF2B5EF4-FFF2-40B4-BE49-F238E27FC236}">
                <a16:creationId xmlns="" xmlns:a16="http://schemas.microsoft.com/office/drawing/2014/main" id="{E5CB223C-E6C7-DD25-B91B-CA8EA926B254}"/>
              </a:ext>
            </a:extLst>
          </p:cNvPr>
          <p:cNvCxnSpPr/>
          <p:nvPr/>
        </p:nvCxnSpPr>
        <p:spPr>
          <a:xfrm>
            <a:off x="2805343" y="2635247"/>
            <a:ext cx="8682361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 сполучна лінія 16">
            <a:extLst>
              <a:ext uri="{FF2B5EF4-FFF2-40B4-BE49-F238E27FC236}">
                <a16:creationId xmlns="" xmlns:a16="http://schemas.microsoft.com/office/drawing/2014/main" id="{7B5C3468-0A96-0B99-8455-DC8DD439E0FE}"/>
              </a:ext>
            </a:extLst>
          </p:cNvPr>
          <p:cNvCxnSpPr/>
          <p:nvPr/>
        </p:nvCxnSpPr>
        <p:spPr>
          <a:xfrm>
            <a:off x="3111265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 сполучна лінія 20">
            <a:extLst>
              <a:ext uri="{FF2B5EF4-FFF2-40B4-BE49-F238E27FC236}">
                <a16:creationId xmlns="" xmlns:a16="http://schemas.microsoft.com/office/drawing/2014/main" id="{110C456E-BE99-52D8-281C-B697DB254975}"/>
              </a:ext>
            </a:extLst>
          </p:cNvPr>
          <p:cNvCxnSpPr/>
          <p:nvPr/>
        </p:nvCxnSpPr>
        <p:spPr>
          <a:xfrm>
            <a:off x="3604333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 сполучна лінія 21">
            <a:extLst>
              <a:ext uri="{FF2B5EF4-FFF2-40B4-BE49-F238E27FC236}">
                <a16:creationId xmlns="" xmlns:a16="http://schemas.microsoft.com/office/drawing/2014/main" id="{956A3C88-A254-2635-E08E-C33F09D9D386}"/>
              </a:ext>
            </a:extLst>
          </p:cNvPr>
          <p:cNvCxnSpPr/>
          <p:nvPr/>
        </p:nvCxnSpPr>
        <p:spPr>
          <a:xfrm>
            <a:off x="4172504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 сполучна лінія 22">
            <a:extLst>
              <a:ext uri="{FF2B5EF4-FFF2-40B4-BE49-F238E27FC236}">
                <a16:creationId xmlns="" xmlns:a16="http://schemas.microsoft.com/office/drawing/2014/main" id="{A84D11EF-AF52-4555-6F5F-F70D326859CF}"/>
              </a:ext>
            </a:extLst>
          </p:cNvPr>
          <p:cNvCxnSpPr/>
          <p:nvPr/>
        </p:nvCxnSpPr>
        <p:spPr>
          <a:xfrm>
            <a:off x="4705164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 сполучна лінія 23">
            <a:extLst>
              <a:ext uri="{FF2B5EF4-FFF2-40B4-BE49-F238E27FC236}">
                <a16:creationId xmlns="" xmlns:a16="http://schemas.microsoft.com/office/drawing/2014/main" id="{65F670F4-E5B8-E516-C9D1-51222D8D375F}"/>
              </a:ext>
            </a:extLst>
          </p:cNvPr>
          <p:cNvCxnSpPr/>
          <p:nvPr/>
        </p:nvCxnSpPr>
        <p:spPr>
          <a:xfrm>
            <a:off x="5246653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 сполучна лінія 24">
            <a:extLst>
              <a:ext uri="{FF2B5EF4-FFF2-40B4-BE49-F238E27FC236}">
                <a16:creationId xmlns="" xmlns:a16="http://schemas.microsoft.com/office/drawing/2014/main" id="{D32C0072-F8EA-D563-B11C-B11B87C25626}"/>
              </a:ext>
            </a:extLst>
          </p:cNvPr>
          <p:cNvCxnSpPr/>
          <p:nvPr/>
        </p:nvCxnSpPr>
        <p:spPr>
          <a:xfrm>
            <a:off x="5765689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 сполучна лінія 25">
            <a:extLst>
              <a:ext uri="{FF2B5EF4-FFF2-40B4-BE49-F238E27FC236}">
                <a16:creationId xmlns="" xmlns:a16="http://schemas.microsoft.com/office/drawing/2014/main" id="{8CFDDA4C-EBD6-89EC-126A-5115B3159BFD}"/>
              </a:ext>
            </a:extLst>
          </p:cNvPr>
          <p:cNvCxnSpPr/>
          <p:nvPr/>
        </p:nvCxnSpPr>
        <p:spPr>
          <a:xfrm>
            <a:off x="6258757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сполучна лінія 26">
            <a:extLst>
              <a:ext uri="{FF2B5EF4-FFF2-40B4-BE49-F238E27FC236}">
                <a16:creationId xmlns="" xmlns:a16="http://schemas.microsoft.com/office/drawing/2014/main" id="{A6F8686A-A701-3381-ED90-AEE67BCD87C1}"/>
              </a:ext>
            </a:extLst>
          </p:cNvPr>
          <p:cNvCxnSpPr/>
          <p:nvPr/>
        </p:nvCxnSpPr>
        <p:spPr>
          <a:xfrm>
            <a:off x="6826928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сполучна лінія 27">
            <a:extLst>
              <a:ext uri="{FF2B5EF4-FFF2-40B4-BE49-F238E27FC236}">
                <a16:creationId xmlns="" xmlns:a16="http://schemas.microsoft.com/office/drawing/2014/main" id="{46F87B4D-DD54-BDFB-4A08-9D94CBF4BC28}"/>
              </a:ext>
            </a:extLst>
          </p:cNvPr>
          <p:cNvCxnSpPr/>
          <p:nvPr/>
        </p:nvCxnSpPr>
        <p:spPr>
          <a:xfrm>
            <a:off x="7359588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сполучна лінія 28">
            <a:extLst>
              <a:ext uri="{FF2B5EF4-FFF2-40B4-BE49-F238E27FC236}">
                <a16:creationId xmlns="" xmlns:a16="http://schemas.microsoft.com/office/drawing/2014/main" id="{446418C0-6A9F-D18B-A0B6-4E0FCDE1767F}"/>
              </a:ext>
            </a:extLst>
          </p:cNvPr>
          <p:cNvCxnSpPr/>
          <p:nvPr/>
        </p:nvCxnSpPr>
        <p:spPr>
          <a:xfrm>
            <a:off x="7901077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 сполучна лінія 29">
            <a:extLst>
              <a:ext uri="{FF2B5EF4-FFF2-40B4-BE49-F238E27FC236}">
                <a16:creationId xmlns="" xmlns:a16="http://schemas.microsoft.com/office/drawing/2014/main" id="{6E1B4AFF-92AE-8F57-8A93-FB2E824C8EDE}"/>
              </a:ext>
            </a:extLst>
          </p:cNvPr>
          <p:cNvCxnSpPr/>
          <p:nvPr/>
        </p:nvCxnSpPr>
        <p:spPr>
          <a:xfrm>
            <a:off x="8420112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 сполучна лінія 30">
            <a:extLst>
              <a:ext uri="{FF2B5EF4-FFF2-40B4-BE49-F238E27FC236}">
                <a16:creationId xmlns="" xmlns:a16="http://schemas.microsoft.com/office/drawing/2014/main" id="{07D538B8-190D-9769-C02D-5196DD7427F0}"/>
              </a:ext>
            </a:extLst>
          </p:cNvPr>
          <p:cNvCxnSpPr/>
          <p:nvPr/>
        </p:nvCxnSpPr>
        <p:spPr>
          <a:xfrm>
            <a:off x="8913180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сполучна лінія 31">
            <a:extLst>
              <a:ext uri="{FF2B5EF4-FFF2-40B4-BE49-F238E27FC236}">
                <a16:creationId xmlns="" xmlns:a16="http://schemas.microsoft.com/office/drawing/2014/main" id="{440B2842-D729-6799-61A3-1DB72FB14787}"/>
              </a:ext>
            </a:extLst>
          </p:cNvPr>
          <p:cNvCxnSpPr/>
          <p:nvPr/>
        </p:nvCxnSpPr>
        <p:spPr>
          <a:xfrm>
            <a:off x="9481351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сполучна лінія 32">
            <a:extLst>
              <a:ext uri="{FF2B5EF4-FFF2-40B4-BE49-F238E27FC236}">
                <a16:creationId xmlns="" xmlns:a16="http://schemas.microsoft.com/office/drawing/2014/main" id="{15F60476-DC3D-B54C-8A72-862BB5DD1262}"/>
              </a:ext>
            </a:extLst>
          </p:cNvPr>
          <p:cNvCxnSpPr/>
          <p:nvPr/>
        </p:nvCxnSpPr>
        <p:spPr>
          <a:xfrm>
            <a:off x="10014011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 сполучна лінія 33">
            <a:extLst>
              <a:ext uri="{FF2B5EF4-FFF2-40B4-BE49-F238E27FC236}">
                <a16:creationId xmlns="" xmlns:a16="http://schemas.microsoft.com/office/drawing/2014/main" id="{8506A3BF-252A-A7E4-EA20-7BAB9830557F}"/>
              </a:ext>
            </a:extLst>
          </p:cNvPr>
          <p:cNvCxnSpPr/>
          <p:nvPr/>
        </p:nvCxnSpPr>
        <p:spPr>
          <a:xfrm>
            <a:off x="10555500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="" xmlns:a16="http://schemas.microsoft.com/office/drawing/2014/main" id="{96D2E1E5-2EAD-83D3-01AF-F0B277C19DBE}"/>
              </a:ext>
            </a:extLst>
          </p:cNvPr>
          <p:cNvSpPr txBox="1"/>
          <p:nvPr/>
        </p:nvSpPr>
        <p:spPr>
          <a:xfrm>
            <a:off x="2792706" y="2723955"/>
            <a:ext cx="958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CE9C95E5-66A0-CA3F-B7FB-119A6C208881}"/>
              </a:ext>
            </a:extLst>
          </p:cNvPr>
          <p:cNvSpPr txBox="1"/>
          <p:nvPr/>
        </p:nvSpPr>
        <p:spPr>
          <a:xfrm>
            <a:off x="5458001" y="2723955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75</a:t>
            </a:r>
            <a:endParaRPr lang="x-none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="" xmlns:a16="http://schemas.microsoft.com/office/drawing/2014/main" id="{A74F525A-4CB9-D35A-E8AD-D20A63231081}"/>
              </a:ext>
            </a:extLst>
          </p:cNvPr>
          <p:cNvSpPr txBox="1"/>
          <p:nvPr/>
        </p:nvSpPr>
        <p:spPr>
          <a:xfrm>
            <a:off x="8151491" y="2723955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4" name="Пряма сполучна лінія 37">
            <a:extLst>
              <a:ext uri="{FF2B5EF4-FFF2-40B4-BE49-F238E27FC236}">
                <a16:creationId xmlns="" xmlns:a16="http://schemas.microsoft.com/office/drawing/2014/main" id="{84E46581-04BC-86AA-0998-B9A048BE4041}"/>
              </a:ext>
            </a:extLst>
          </p:cNvPr>
          <p:cNvCxnSpPr/>
          <p:nvPr/>
        </p:nvCxnSpPr>
        <p:spPr>
          <a:xfrm>
            <a:off x="11105916" y="2497643"/>
            <a:ext cx="0" cy="275208"/>
          </a:xfrm>
          <a:prstGeom prst="line">
            <a:avLst/>
          </a:prstGeom>
          <a:ln w="3810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="" xmlns:a16="http://schemas.microsoft.com/office/drawing/2014/main" id="{15153562-8EE0-2FC1-891C-C42019CE7A87}"/>
              </a:ext>
            </a:extLst>
          </p:cNvPr>
          <p:cNvSpPr txBox="1"/>
          <p:nvPr/>
        </p:nvSpPr>
        <p:spPr>
          <a:xfrm>
            <a:off x="10843215" y="2723955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85</a:t>
            </a:r>
            <a:endParaRPr lang="x-none" sz="32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6" name="Прямокутник: округлені кути 39">
            <a:extLst>
              <a:ext uri="{FF2B5EF4-FFF2-40B4-BE49-F238E27FC236}">
                <a16:creationId xmlns="" xmlns:a16="http://schemas.microsoft.com/office/drawing/2014/main" id="{D6304FCE-B5DD-778E-02F9-CC6827AF47DE}"/>
              </a:ext>
            </a:extLst>
          </p:cNvPr>
          <p:cNvSpPr/>
          <p:nvPr/>
        </p:nvSpPr>
        <p:spPr>
          <a:xfrm>
            <a:off x="2534192" y="1400236"/>
            <a:ext cx="2434604" cy="4721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7030A0"/>
                </a:solidFill>
              </a:rPr>
              <a:t> 73 + 5 =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67" name="Прямокутник: округлені кути 40">
            <a:extLst>
              <a:ext uri="{FF2B5EF4-FFF2-40B4-BE49-F238E27FC236}">
                <a16:creationId xmlns="" xmlns:a16="http://schemas.microsoft.com/office/drawing/2014/main" id="{AB26F35A-8C3F-BF58-0AB9-169003168859}"/>
              </a:ext>
            </a:extLst>
          </p:cNvPr>
          <p:cNvSpPr/>
          <p:nvPr/>
        </p:nvSpPr>
        <p:spPr>
          <a:xfrm>
            <a:off x="6945473" y="1432797"/>
            <a:ext cx="2507511" cy="47210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>
                <a:solidFill>
                  <a:srgbClr val="7030A0"/>
                </a:solidFill>
              </a:rPr>
              <a:t> 81 + 3 =</a:t>
            </a:r>
            <a:endParaRPr lang="x-none" sz="3200" b="1" dirty="0">
              <a:solidFill>
                <a:srgbClr val="7030A0"/>
              </a:solidFill>
            </a:endParaRPr>
          </a:p>
        </p:txBody>
      </p:sp>
      <p:sp>
        <p:nvSpPr>
          <p:cNvPr id="68" name="Прямокутник: округлені кути 41">
            <a:extLst>
              <a:ext uri="{FF2B5EF4-FFF2-40B4-BE49-F238E27FC236}">
                <a16:creationId xmlns="" xmlns:a16="http://schemas.microsoft.com/office/drawing/2014/main" id="{D2D24E70-E687-1566-1495-642C5C71818F}"/>
              </a:ext>
            </a:extLst>
          </p:cNvPr>
          <p:cNvSpPr/>
          <p:nvPr/>
        </p:nvSpPr>
        <p:spPr>
          <a:xfrm>
            <a:off x="4183884" y="1380256"/>
            <a:ext cx="784912" cy="472108"/>
          </a:xfrm>
          <a:prstGeom prst="roundRect">
            <a:avLst/>
          </a:prstGeom>
          <a:noFill/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78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69" name="Прямокутник: округлені кути 44">
            <a:extLst>
              <a:ext uri="{FF2B5EF4-FFF2-40B4-BE49-F238E27FC236}">
                <a16:creationId xmlns="" xmlns:a16="http://schemas.microsoft.com/office/drawing/2014/main" id="{56FB0C0C-09F0-716A-3FD1-8CC316A8EA0F}"/>
              </a:ext>
            </a:extLst>
          </p:cNvPr>
          <p:cNvSpPr/>
          <p:nvPr/>
        </p:nvSpPr>
        <p:spPr>
          <a:xfrm>
            <a:off x="8631718" y="1432797"/>
            <a:ext cx="686453" cy="472108"/>
          </a:xfrm>
          <a:prstGeom prst="roundRect">
            <a:avLst/>
          </a:prstGeom>
          <a:noFill/>
          <a:ln w="762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84</a:t>
            </a:r>
            <a:endParaRPr lang="x-none" sz="3200" b="1" dirty="0">
              <a:solidFill>
                <a:srgbClr val="FF0000"/>
              </a:solidFill>
            </a:endParaRPr>
          </a:p>
        </p:txBody>
      </p:sp>
      <p:sp>
        <p:nvSpPr>
          <p:cNvPr id="70" name="Стрілка: вигнута вгору 45">
            <a:extLst>
              <a:ext uri="{FF2B5EF4-FFF2-40B4-BE49-F238E27FC236}">
                <a16:creationId xmlns="" xmlns:a16="http://schemas.microsoft.com/office/drawing/2014/main" id="{B6DFE9B4-293C-9F25-E270-AE622317D1AF}"/>
              </a:ext>
            </a:extLst>
          </p:cNvPr>
          <p:cNvSpPr/>
          <p:nvPr/>
        </p:nvSpPr>
        <p:spPr>
          <a:xfrm>
            <a:off x="4668106" y="2018605"/>
            <a:ext cx="2803663" cy="43177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  <p:sp>
        <p:nvSpPr>
          <p:cNvPr id="71" name="Стрілка: вигнута вгору 46">
            <a:extLst>
              <a:ext uri="{FF2B5EF4-FFF2-40B4-BE49-F238E27FC236}">
                <a16:creationId xmlns="" xmlns:a16="http://schemas.microsoft.com/office/drawing/2014/main" id="{ADC49A2E-C24F-8B2C-18F8-B98935E6F8D3}"/>
              </a:ext>
            </a:extLst>
          </p:cNvPr>
          <p:cNvSpPr/>
          <p:nvPr/>
        </p:nvSpPr>
        <p:spPr>
          <a:xfrm>
            <a:off x="8872347" y="2018605"/>
            <a:ext cx="1763102" cy="431774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>
              <a:solidFill>
                <a:schemeClr val="tx1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CE9C95E5-66A0-CA3F-B7FB-119A6C208881}"/>
              </a:ext>
            </a:extLst>
          </p:cNvPr>
          <p:cNvSpPr txBox="1"/>
          <p:nvPr/>
        </p:nvSpPr>
        <p:spPr>
          <a:xfrm>
            <a:off x="4409948" y="2723955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73</a:t>
            </a:r>
            <a:endParaRPr lang="x-none" dirty="0"/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CE9C95E5-66A0-CA3F-B7FB-119A6C208881}"/>
              </a:ext>
            </a:extLst>
          </p:cNvPr>
          <p:cNvSpPr txBox="1"/>
          <p:nvPr/>
        </p:nvSpPr>
        <p:spPr>
          <a:xfrm>
            <a:off x="7074250" y="2720966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78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CE9C95E5-66A0-CA3F-B7FB-119A6C208881}"/>
              </a:ext>
            </a:extLst>
          </p:cNvPr>
          <p:cNvSpPr txBox="1"/>
          <p:nvPr/>
        </p:nvSpPr>
        <p:spPr>
          <a:xfrm>
            <a:off x="8693192" y="2734228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81</a:t>
            </a:r>
            <a:endParaRPr lang="x-none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="" xmlns:a16="http://schemas.microsoft.com/office/drawing/2014/main" id="{CE9C95E5-66A0-CA3F-B7FB-119A6C208881}"/>
              </a:ext>
            </a:extLst>
          </p:cNvPr>
          <p:cNvSpPr txBox="1"/>
          <p:nvPr/>
        </p:nvSpPr>
        <p:spPr>
          <a:xfrm>
            <a:off x="10275021" y="2742315"/>
            <a:ext cx="720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r>
              <a:rPr lang="uk-UA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32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82396" y="4182909"/>
            <a:ext cx="2338052" cy="5188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54 + 3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9410" y="4049609"/>
            <a:ext cx="660439" cy="6469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57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039674" y="4786303"/>
            <a:ext cx="2338052" cy="5188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94 + 3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009410" y="4656206"/>
            <a:ext cx="698536" cy="6469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97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7109391" y="4104725"/>
            <a:ext cx="2338052" cy="5188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65 + 4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89705" y="4040648"/>
            <a:ext cx="660439" cy="6469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69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7081873" y="4720283"/>
            <a:ext cx="2338052" cy="5188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85 + 4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9054202" y="4674717"/>
            <a:ext cx="736229" cy="6469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89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3003478" y="5369212"/>
            <a:ext cx="2338052" cy="518832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31 + 8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958680" y="5334704"/>
            <a:ext cx="660439" cy="6469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39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098506" y="5423555"/>
            <a:ext cx="2338052" cy="51153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71 + 8 =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9079329" y="5352183"/>
            <a:ext cx="736229" cy="646986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FF0000"/>
                </a:solidFill>
              </a:rPr>
              <a:t>79</a:t>
            </a:r>
            <a:endParaRPr lang="uk-UA" sz="3200" b="1" dirty="0">
              <a:solidFill>
                <a:srgbClr val="FF0000"/>
              </a:solidFill>
            </a:endParaRPr>
          </a:p>
        </p:txBody>
      </p:sp>
      <p:sp>
        <p:nvSpPr>
          <p:cNvPr id="81" name="Прямоугольник 11">
            <a:extLst>
              <a:ext uri="{FF2B5EF4-FFF2-40B4-BE49-F238E27FC236}">
                <a16:creationId xmlns="" xmlns:a16="http://schemas.microsoft.com/office/drawing/2014/main" id="{7A039DD5-B75A-4134-3C89-2ED97C0983D9}"/>
              </a:ext>
            </a:extLst>
          </p:cNvPr>
          <p:cNvSpPr/>
          <p:nvPr/>
        </p:nvSpPr>
        <p:spPr>
          <a:xfrm>
            <a:off x="3617491" y="3388536"/>
            <a:ext cx="4660926" cy="51996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Обчисли</a:t>
            </a:r>
          </a:p>
        </p:txBody>
      </p:sp>
    </p:spTree>
    <p:extLst>
      <p:ext uri="{BB962C8B-B14F-4D97-AF65-F5344CB8AC3E}">
        <p14:creationId xmlns:p14="http://schemas.microsoft.com/office/powerpoint/2010/main" val="1402694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  <p:bldP spid="69" grpId="0"/>
      <p:bldP spid="70" grpId="0" animBg="1"/>
      <p:bldP spid="71" grpId="0" animBg="1"/>
      <p:bldP spid="72" grpId="0"/>
      <p:bldP spid="73" grpId="0"/>
      <p:bldP spid="74" grpId="0"/>
      <p:bldP spid="75" grpId="0"/>
      <p:bldP spid="36" grpId="0" animBg="1"/>
      <p:bldP spid="37" grpId="0" animBg="1"/>
      <p:bldP spid="38" grpId="0" animBg="1"/>
      <p:bldP spid="40" grpId="0" animBg="1"/>
      <p:bldP spid="41" grpId="0" animBg="1"/>
      <p:bldP spid="43" grpId="0" animBg="1"/>
      <p:bldP spid="44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513114" y="520436"/>
            <a:ext cx="9260057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Поміркуй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39" y="3585143"/>
            <a:ext cx="1364000" cy="3015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Картинки до тестів\Схема до задач\Схема на збільш числ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74" t="21613" r="13721" b="21439"/>
          <a:stretch/>
        </p:blipFill>
        <p:spPr bwMode="auto">
          <a:xfrm>
            <a:off x="6615066" y="2186555"/>
            <a:ext cx="2134030" cy="131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Картинки до тестів\Схема до задач\Схема знах суми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3" t="22310" r="14693" b="42696"/>
          <a:stretch/>
        </p:blipFill>
        <p:spPr bwMode="auto">
          <a:xfrm>
            <a:off x="1319029" y="2281538"/>
            <a:ext cx="2176801" cy="837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D:\Картинки до тестів\Схема до задач\Схема знах додан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33176" r="13964" b="32815"/>
          <a:stretch/>
        </p:blipFill>
        <p:spPr bwMode="auto">
          <a:xfrm>
            <a:off x="3912007" y="2484918"/>
            <a:ext cx="2188200" cy="8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2D1DBFA-A211-0470-9BE8-14010E3A643E}"/>
              </a:ext>
            </a:extLst>
          </p:cNvPr>
          <p:cNvSpPr txBox="1"/>
          <p:nvPr/>
        </p:nvSpPr>
        <p:spPr>
          <a:xfrm>
            <a:off x="1570345" y="3867735"/>
            <a:ext cx="1992485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366FF"/>
                </a:solidFill>
              </a:rPr>
              <a:t>20 </a:t>
            </a:r>
            <a:r>
              <a:rPr lang="uk-UA" sz="2800" b="1" dirty="0">
                <a:solidFill>
                  <a:srgbClr val="3366FF"/>
                </a:solidFill>
              </a:rPr>
              <a:t>+ </a:t>
            </a:r>
            <a:r>
              <a:rPr lang="uk-UA" sz="2800" b="1" dirty="0" smtClean="0">
                <a:solidFill>
                  <a:srgbClr val="3366FF"/>
                </a:solidFill>
              </a:rPr>
              <a:t>5 =</a:t>
            </a:r>
            <a:endParaRPr lang="uk-UA" sz="2800" b="1" dirty="0">
              <a:solidFill>
                <a:srgbClr val="3366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C4E30C2-B2AE-EAA7-B3CB-F3E643B1FFD4}"/>
              </a:ext>
            </a:extLst>
          </p:cNvPr>
          <p:cNvSpPr txBox="1"/>
          <p:nvPr/>
        </p:nvSpPr>
        <p:spPr>
          <a:xfrm>
            <a:off x="3742166" y="3884083"/>
            <a:ext cx="1956088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366FF"/>
                </a:solidFill>
              </a:rPr>
              <a:t>38 </a:t>
            </a:r>
            <a:r>
              <a:rPr lang="uk-UA" sz="2800" b="1" dirty="0">
                <a:solidFill>
                  <a:srgbClr val="3366FF"/>
                </a:solidFill>
              </a:rPr>
              <a:t>– </a:t>
            </a:r>
            <a:r>
              <a:rPr lang="uk-UA" sz="2800" b="1" dirty="0" smtClean="0">
                <a:solidFill>
                  <a:srgbClr val="3366FF"/>
                </a:solidFill>
              </a:rPr>
              <a:t>8 =</a:t>
            </a:r>
            <a:endParaRPr lang="uk-UA" sz="2800" b="1" dirty="0">
              <a:solidFill>
                <a:srgbClr val="3366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50923" y="3854673"/>
            <a:ext cx="70650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25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91750" y="3884083"/>
            <a:ext cx="70650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30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C4E30C2-B2AE-EAA7-B3CB-F3E643B1FFD4}"/>
              </a:ext>
            </a:extLst>
          </p:cNvPr>
          <p:cNvSpPr txBox="1"/>
          <p:nvPr/>
        </p:nvSpPr>
        <p:spPr>
          <a:xfrm>
            <a:off x="6409977" y="4079257"/>
            <a:ext cx="195216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366FF"/>
                </a:solidFill>
              </a:rPr>
              <a:t>40 + 7 =</a:t>
            </a:r>
            <a:endParaRPr lang="uk-UA" sz="2800" b="1" dirty="0">
              <a:solidFill>
                <a:srgbClr val="3366FF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24040" y="4079257"/>
            <a:ext cx="74022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47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8066708" y="2967221"/>
            <a:ext cx="535969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7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22" name="Picture 7" descr="D:\Картинки до тестів\Схема до задач\Схема на зменш числ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16" t="33405" r="14381" b="10783"/>
          <a:stretch/>
        </p:blipFill>
        <p:spPr bwMode="auto">
          <a:xfrm>
            <a:off x="9166816" y="2481955"/>
            <a:ext cx="2039550" cy="125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0561844" y="2960347"/>
            <a:ext cx="547432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6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910632" y="3463944"/>
            <a:ext cx="756965" cy="52322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40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753082" y="1920781"/>
            <a:ext cx="756965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86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6C4E30C2-B2AE-EAA7-B3CB-F3E643B1FFD4}"/>
              </a:ext>
            </a:extLst>
          </p:cNvPr>
          <p:cNvSpPr txBox="1"/>
          <p:nvPr/>
        </p:nvSpPr>
        <p:spPr>
          <a:xfrm>
            <a:off x="9037114" y="4074153"/>
            <a:ext cx="1952164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3366FF"/>
                </a:solidFill>
              </a:rPr>
              <a:t>86 – 6 =</a:t>
            </a:r>
            <a:endParaRPr lang="uk-UA" sz="2800" b="1" dirty="0">
              <a:solidFill>
                <a:srgbClr val="3366FF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0322984" y="4080810"/>
            <a:ext cx="786292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80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3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871968" y="1435793"/>
            <a:ext cx="3644926" cy="6234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Складіть вираз до схем. Запишіть вирази й обчисли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218553" y="2444001"/>
            <a:ext cx="3965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218553" y="2978493"/>
            <a:ext cx="3965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798047" y="2516880"/>
            <a:ext cx="3965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Б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8798047" y="3051372"/>
            <a:ext cx="396513" cy="5232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rgbClr val="FF0000"/>
                </a:solidFill>
              </a:rPr>
              <a:t>М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6819032-EF64-CE66-CAA2-A73FD9BDCAA1}"/>
              </a:ext>
            </a:extLst>
          </p:cNvPr>
          <p:cNvSpPr txBox="1"/>
          <p:nvPr/>
        </p:nvSpPr>
        <p:spPr>
          <a:xfrm>
            <a:off x="4720210" y="1961698"/>
            <a:ext cx="7112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38 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F6819032-EF64-CE66-CAA2-A73FD9BDCAA1}"/>
              </a:ext>
            </a:extLst>
          </p:cNvPr>
          <p:cNvSpPr txBox="1"/>
          <p:nvPr/>
        </p:nvSpPr>
        <p:spPr>
          <a:xfrm>
            <a:off x="1594612" y="3113324"/>
            <a:ext cx="711234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20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6819032-EF64-CE66-CAA2-A73FD9BDCAA1}"/>
              </a:ext>
            </a:extLst>
          </p:cNvPr>
          <p:cNvSpPr txBox="1"/>
          <p:nvPr/>
        </p:nvSpPr>
        <p:spPr>
          <a:xfrm>
            <a:off x="2770209" y="3106978"/>
            <a:ext cx="6470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5</a:t>
            </a:r>
            <a:endParaRPr lang="x-none" sz="2800" b="1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F6819032-EF64-CE66-CAA2-A73FD9BDCAA1}"/>
              </a:ext>
            </a:extLst>
          </p:cNvPr>
          <p:cNvSpPr txBox="1"/>
          <p:nvPr/>
        </p:nvSpPr>
        <p:spPr>
          <a:xfrm>
            <a:off x="5374738" y="3020238"/>
            <a:ext cx="647031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8</a:t>
            </a:r>
            <a:endParaRPr lang="x-none" sz="28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D:\1 клас\2 Матем\1 УРОКИ Листопад\7 Арифметичні дії в межах 100\№120 Додавання виду 45+3\2024-04-25_00243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377" y="4795837"/>
            <a:ext cx="2110705" cy="1287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2887332" y="4850718"/>
            <a:ext cx="4525522" cy="623458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rgbClr val="7030A0"/>
                </a:solidFill>
              </a:rPr>
              <a:t>10 кроликів граються в хованки. Скільки кроликів уже сховалось?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46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4243357" y="5626576"/>
            <a:ext cx="2262761" cy="45692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rgbClr val="7030A0"/>
                </a:solidFill>
              </a:rPr>
              <a:t>_ + 4 = 10</a:t>
            </a:r>
            <a:endParaRPr lang="uk-UA" sz="3200" b="1" dirty="0">
              <a:solidFill>
                <a:srgbClr val="7030A0"/>
              </a:solidFill>
            </a:endParaRPr>
          </a:p>
        </p:txBody>
      </p:sp>
      <p:sp>
        <p:nvSpPr>
          <p:cNvPr id="47" name="Скругленная прямоугольная выноска 19">
            <a:extLst>
              <a:ext uri="{FF2B5EF4-FFF2-40B4-BE49-F238E27FC236}">
                <a16:creationId xmlns:a16="http://schemas.microsoft.com/office/drawing/2014/main" xmlns="" id="{767617A2-890E-A77B-9476-2CE523E4ACCF}"/>
              </a:ext>
            </a:extLst>
          </p:cNvPr>
          <p:cNvSpPr/>
          <p:nvPr/>
        </p:nvSpPr>
        <p:spPr>
          <a:xfrm>
            <a:off x="4243357" y="5626576"/>
            <a:ext cx="614111" cy="456924"/>
          </a:xfrm>
          <a:prstGeom prst="round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rgbClr val="FF0000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508026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23" grpId="0" animBg="1"/>
      <p:bldP spid="25" grpId="0" animBg="1"/>
      <p:bldP spid="27" grpId="0" animBg="1"/>
      <p:bldP spid="30" grpId="0" animBg="1"/>
      <p:bldP spid="31" grpId="0" animBg="1"/>
      <p:bldP spid="34" grpId="0"/>
      <p:bldP spid="35" grpId="0"/>
      <p:bldP spid="36" grpId="0"/>
      <p:bldP spid="37" grpId="0"/>
      <p:bldP spid="45" grpId="0" animBg="1"/>
      <p:bldP spid="46" grpId="0" animBg="1"/>
      <p:bldP spid="4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0877A6B5-72B6-89A7-EFF9-E376420B10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" t="672" r="72432" b="69423"/>
          <a:stretch/>
        </p:blipFill>
        <p:spPr>
          <a:xfrm>
            <a:off x="527050" y="1400658"/>
            <a:ext cx="6344940" cy="4032000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47" name="Прямоугольник 11">
            <a:extLst>
              <a:ext uri="{FF2B5EF4-FFF2-40B4-BE49-F238E27FC236}">
                <a16:creationId xmlns:a16="http://schemas.microsoft.com/office/drawing/2014/main" xmlns="" id="{7A039DD5-B75A-4134-3C89-2ED97C0983D9}"/>
              </a:ext>
            </a:extLst>
          </p:cNvPr>
          <p:cNvSpPr/>
          <p:nvPr/>
        </p:nvSpPr>
        <p:spPr>
          <a:xfrm>
            <a:off x="1987059" y="448866"/>
            <a:ext cx="8732066" cy="69413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Складаю і розв'язую задачу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D983512C-AF78-9F91-E72E-0A52B91747E0}"/>
              </a:ext>
            </a:extLst>
          </p:cNvPr>
          <p:cNvSpPr txBox="1"/>
          <p:nvPr/>
        </p:nvSpPr>
        <p:spPr>
          <a:xfrm>
            <a:off x="6871990" y="1347155"/>
            <a:ext cx="4880468" cy="1815882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</a:rPr>
              <a:t>Для продажу привезли </a:t>
            </a:r>
            <a:r>
              <a:rPr lang="uk-UA" sz="2800" b="1" dirty="0" smtClean="0">
                <a:solidFill>
                  <a:srgbClr val="FF0000"/>
                </a:solidFill>
              </a:rPr>
              <a:t>полуниці й смородину</a:t>
            </a:r>
            <a:r>
              <a:rPr lang="uk-UA" sz="2800" b="1" dirty="0" smtClean="0">
                <a:solidFill>
                  <a:srgbClr val="7030A0"/>
                </a:solidFill>
              </a:rPr>
              <a:t>. Продали всю смородину, і залишилося </a:t>
            </a:r>
            <a:r>
              <a:rPr lang="uk-UA" sz="2800" b="1" dirty="0" smtClean="0">
                <a:solidFill>
                  <a:srgbClr val="FF0000"/>
                </a:solidFill>
              </a:rPr>
              <a:t>5 кг полуниці</a:t>
            </a:r>
            <a:r>
              <a:rPr lang="uk-UA" sz="2800" b="1" dirty="0" smtClean="0">
                <a:solidFill>
                  <a:srgbClr val="7030A0"/>
                </a:solidFill>
              </a:rPr>
              <a:t>.  </a:t>
            </a:r>
            <a:endParaRPr lang="uk-UA" sz="2800" b="1" dirty="0">
              <a:solidFill>
                <a:srgbClr val="7030A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7525131" y="3233012"/>
            <a:ext cx="4002839" cy="954107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FF0000"/>
                </a:solidFill>
              </a:rPr>
              <a:t>Скільки </a:t>
            </a:r>
            <a:r>
              <a:rPr lang="uk-UA" sz="2800" b="1" dirty="0" smtClean="0">
                <a:solidFill>
                  <a:srgbClr val="FF0000"/>
                </a:solidFill>
              </a:rPr>
              <a:t>кілограмів смородини продали?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50D989E3-63DD-35F4-B8BA-F4136050B7B5}"/>
              </a:ext>
            </a:extLst>
          </p:cNvPr>
          <p:cNvSpPr txBox="1"/>
          <p:nvPr/>
        </p:nvSpPr>
        <p:spPr>
          <a:xfrm>
            <a:off x="740403" y="4666206"/>
            <a:ext cx="6890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>
                <a:solidFill>
                  <a:srgbClr val="7030A0"/>
                </a:solidFill>
              </a:rPr>
              <a:t>Відповідь: </a:t>
            </a:r>
            <a:r>
              <a:rPr lang="uk-UA" sz="3200" dirty="0" smtClean="0">
                <a:solidFill>
                  <a:srgbClr val="7030A0"/>
                </a:solidFill>
              </a:rPr>
              <a:t>30кг смородини продали.</a:t>
            </a:r>
            <a:endParaRPr lang="x-none" sz="3200" dirty="0">
              <a:solidFill>
                <a:srgbClr val="7030A0"/>
              </a:solidFill>
            </a:endParaRPr>
          </a:p>
        </p:txBody>
      </p:sp>
      <p:sp>
        <p:nvSpPr>
          <p:cNvPr id="29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uk-UA" sz="2800" b="1" dirty="0">
              <a:solidFill>
                <a:schemeClr val="bg1"/>
              </a:solidFill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E6586AB9-6DA4-47BF-B770-35CCE3E424A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8" t="34761" r="62131" b="34165"/>
          <a:stretch/>
        </p:blipFill>
        <p:spPr>
          <a:xfrm>
            <a:off x="3065997" y="1400658"/>
            <a:ext cx="843321" cy="907941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40" t="51891" r="62121" b="41888"/>
          <a:stretch/>
        </p:blipFill>
        <p:spPr>
          <a:xfrm>
            <a:off x="4309876" y="1771544"/>
            <a:ext cx="684000" cy="432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="" xmlns:a16="http://schemas.microsoft.com/office/drawing/2014/main" id="{FCA9EF44-F204-4732-BFBB-CA1D0A9149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0" t="9037" r="68458" b="66055"/>
          <a:stretch/>
        </p:blipFill>
        <p:spPr>
          <a:xfrm>
            <a:off x="3569230" y="1777879"/>
            <a:ext cx="648502" cy="792614"/>
          </a:xfrm>
          <a:prstGeom prst="rect">
            <a:avLst/>
          </a:prstGeom>
        </p:spPr>
      </p:pic>
      <p:grpSp>
        <p:nvGrpSpPr>
          <p:cNvPr id="49" name="Группа 48"/>
          <p:cNvGrpSpPr/>
          <p:nvPr/>
        </p:nvGrpSpPr>
        <p:grpSpPr>
          <a:xfrm>
            <a:off x="4125740" y="1883349"/>
            <a:ext cx="283073" cy="226549"/>
            <a:chOff x="3751412" y="3340101"/>
            <a:chExt cx="278500" cy="231775"/>
          </a:xfrm>
        </p:grpSpPr>
        <p:sp>
          <p:nvSpPr>
            <p:cNvPr id="50" name="Овал 49"/>
            <p:cNvSpPr/>
            <p:nvPr/>
          </p:nvSpPr>
          <p:spPr>
            <a:xfrm rot="1164979">
              <a:off x="3751412" y="3340101"/>
              <a:ext cx="161925" cy="231775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олилиния 50"/>
            <p:cNvSpPr/>
            <p:nvPr/>
          </p:nvSpPr>
          <p:spPr>
            <a:xfrm>
              <a:off x="3895032" y="3348048"/>
              <a:ext cx="134880" cy="215879"/>
            </a:xfrm>
            <a:custGeom>
              <a:avLst/>
              <a:gdLst>
                <a:gd name="connsiteX0" fmla="*/ 71380 w 134880"/>
                <a:gd name="connsiteY0" fmla="*/ 0 h 215879"/>
                <a:gd name="connsiteX1" fmla="*/ 4705 w 134880"/>
                <a:gd name="connsiteY1" fmla="*/ 149225 h 215879"/>
                <a:gd name="connsiteX2" fmla="*/ 14230 w 134880"/>
                <a:gd name="connsiteY2" fmla="*/ 212725 h 215879"/>
                <a:gd name="connsiteX3" fmla="*/ 84080 w 134880"/>
                <a:gd name="connsiteY3" fmla="*/ 200025 h 215879"/>
                <a:gd name="connsiteX4" fmla="*/ 134880 w 134880"/>
                <a:gd name="connsiteY4" fmla="*/ 146050 h 215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880" h="215879">
                  <a:moveTo>
                    <a:pt x="71380" y="0"/>
                  </a:moveTo>
                  <a:cubicBezTo>
                    <a:pt x="42805" y="56885"/>
                    <a:pt x="14230" y="113771"/>
                    <a:pt x="4705" y="149225"/>
                  </a:cubicBezTo>
                  <a:cubicBezTo>
                    <a:pt x="-4820" y="184679"/>
                    <a:pt x="1001" y="204258"/>
                    <a:pt x="14230" y="212725"/>
                  </a:cubicBezTo>
                  <a:cubicBezTo>
                    <a:pt x="27459" y="221192"/>
                    <a:pt x="63972" y="211137"/>
                    <a:pt x="84080" y="200025"/>
                  </a:cubicBezTo>
                  <a:cubicBezTo>
                    <a:pt x="104188" y="188913"/>
                    <a:pt x="119534" y="167481"/>
                    <a:pt x="134880" y="14605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8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10521868" y="1338733"/>
            <a:ext cx="1071417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35 кг</a:t>
            </a:r>
            <a:endParaRPr lang="uk-UA" sz="2000" b="1" dirty="0">
              <a:solidFill>
                <a:srgbClr val="FF0000"/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1296576" y="5519514"/>
            <a:ext cx="2380075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Це задача на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2BB5F851-AECF-C5FB-B9E7-2ED5DE87E545}"/>
              </a:ext>
            </a:extLst>
          </p:cNvPr>
          <p:cNvSpPr txBox="1"/>
          <p:nvPr/>
        </p:nvSpPr>
        <p:spPr>
          <a:xfrm>
            <a:off x="3676651" y="5538281"/>
            <a:ext cx="3726937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uk-UA" sz="2800" b="1" dirty="0" smtClean="0">
                <a:solidFill>
                  <a:schemeClr val="bg1"/>
                </a:solidFill>
              </a:rPr>
              <a:t>знаходження доданка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35" name="Прямокутник: округлені кути 13">
            <a:extLst>
              <a:ext uri="{FF2B5EF4-FFF2-40B4-BE49-F238E27FC236}">
                <a16:creationId xmlns="" xmlns:a16="http://schemas.microsoft.com/office/drawing/2014/main" id="{4B7140D2-9A39-66A8-FEE7-F17EA1F9112F}"/>
              </a:ext>
            </a:extLst>
          </p:cNvPr>
          <p:cNvSpPr/>
          <p:nvPr/>
        </p:nvSpPr>
        <p:spPr>
          <a:xfrm>
            <a:off x="2605521" y="3125504"/>
            <a:ext cx="1152214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5 кг</a:t>
            </a:r>
            <a:endParaRPr lang="x-none" sz="3600" dirty="0">
              <a:solidFill>
                <a:srgbClr val="FF0000"/>
              </a:solidFill>
            </a:endParaRPr>
          </a:p>
        </p:txBody>
      </p:sp>
      <p:sp>
        <p:nvSpPr>
          <p:cNvPr id="44" name="Скругленная прямоугольная выноска 17">
            <a:extLst>
              <a:ext uri="{FF2B5EF4-FFF2-40B4-BE49-F238E27FC236}">
                <a16:creationId xmlns:a16="http://schemas.microsoft.com/office/drawing/2014/main" xmlns="" id="{11009F9C-5450-EBA0-15D8-82C91B407486}"/>
              </a:ext>
            </a:extLst>
          </p:cNvPr>
          <p:cNvSpPr/>
          <p:nvPr/>
        </p:nvSpPr>
        <p:spPr>
          <a:xfrm>
            <a:off x="7403588" y="4526970"/>
            <a:ext cx="2828981" cy="72401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Зміни текст так, щоб утворилася задача.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48" name="Picture 4" descr="D:\Картинки до тестів\Схема до задач\Схема знах доданка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2" t="33176" r="13964" b="32815"/>
          <a:stretch/>
        </p:blipFill>
        <p:spPr bwMode="auto">
          <a:xfrm>
            <a:off x="805856" y="2570493"/>
            <a:ext cx="2763373" cy="8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2020614" y="2015636"/>
            <a:ext cx="1197787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</a:rPr>
              <a:t>35 кг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53" name="Прямокутник: округлені кути 73">
            <a:extLst>
              <a:ext uri="{FF2B5EF4-FFF2-40B4-BE49-F238E27FC236}">
                <a16:creationId xmlns:a16="http://schemas.microsoft.com/office/drawing/2014/main" xmlns="" id="{4DB8B1D7-6FFF-B039-A3B8-A06381701A2F}"/>
              </a:ext>
            </a:extLst>
          </p:cNvPr>
          <p:cNvSpPr/>
          <p:nvPr/>
        </p:nvSpPr>
        <p:spPr>
          <a:xfrm>
            <a:off x="881926" y="3906591"/>
            <a:ext cx="1876830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600" dirty="0" smtClean="0">
                <a:solidFill>
                  <a:srgbClr val="FF0000"/>
                </a:solidFill>
              </a:rPr>
              <a:t>3 5 – 5 = </a:t>
            </a:r>
            <a:endParaRPr lang="uk-UA" sz="2800" dirty="0">
              <a:solidFill>
                <a:srgbClr val="FF0000"/>
              </a:solidFill>
            </a:endParaRPr>
          </a:p>
        </p:txBody>
      </p:sp>
      <p:sp>
        <p:nvSpPr>
          <p:cNvPr id="54" name="Прямокутник: округлені кути 13">
            <a:extLst>
              <a:ext uri="{FF2B5EF4-FFF2-40B4-BE49-F238E27FC236}">
                <a16:creationId xmlns="" xmlns:a16="http://schemas.microsoft.com/office/drawing/2014/main" id="{4B7140D2-9A39-66A8-FEE7-F17EA1F9112F}"/>
              </a:ext>
            </a:extLst>
          </p:cNvPr>
          <p:cNvSpPr/>
          <p:nvPr/>
        </p:nvSpPr>
        <p:spPr>
          <a:xfrm>
            <a:off x="2698192" y="3925861"/>
            <a:ext cx="1513798" cy="585926"/>
          </a:xfrm>
          <a:prstGeom prst="round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>
                <a:solidFill>
                  <a:srgbClr val="FF0000"/>
                </a:solidFill>
              </a:rPr>
              <a:t>30 (кг)</a:t>
            </a:r>
            <a:endParaRPr lang="x-none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3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28" grpId="0"/>
      <p:bldP spid="58" grpId="0" animBg="1"/>
      <p:bldP spid="59" grpId="0" animBg="1"/>
      <p:bldP spid="35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:\1 клас\2 Матем\1 УРОКИ Листопад\7 Арифметичні дії в межах 100\№120 Додавання виду 45+3\2024-04-24_2332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073" y="1441592"/>
            <a:ext cx="6938879" cy="3753820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13" y="1557044"/>
            <a:ext cx="2110374" cy="3522917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6" y="5867400"/>
            <a:ext cx="1035643" cy="990598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1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inilo decorativo animal cangu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4313" y="2171755"/>
            <a:ext cx="2110374" cy="352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Скругленная прямоугольная выноска 13">
            <a:extLst>
              <a:ext uri="{FF2B5EF4-FFF2-40B4-BE49-F238E27FC236}">
                <a16:creationId xmlns="" xmlns:a16="http://schemas.microsoft.com/office/drawing/2014/main" id="{8A86C2F6-37BB-6D7C-02C6-4E25E80D8797}"/>
              </a:ext>
            </a:extLst>
          </p:cNvPr>
          <p:cNvSpPr/>
          <p:nvPr/>
        </p:nvSpPr>
        <p:spPr>
          <a:xfrm>
            <a:off x="554313" y="1434631"/>
            <a:ext cx="3174935" cy="60099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err="1" smtClean="0">
                <a:solidFill>
                  <a:srgbClr val="7030A0"/>
                </a:solidFill>
              </a:rPr>
              <a:t>Запиши</a:t>
            </a:r>
            <a:r>
              <a:rPr lang="uk-UA" sz="2000" b="1" dirty="0" smtClean="0">
                <a:solidFill>
                  <a:srgbClr val="7030A0"/>
                </a:solidFill>
              </a:rPr>
              <a:t> пропущені числа</a:t>
            </a:r>
            <a:endParaRPr lang="uk-UA" sz="2000" b="1" dirty="0">
              <a:solidFill>
                <a:srgbClr val="7030A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39168" y="4554310"/>
            <a:ext cx="1012112" cy="97949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3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051280" y="4554310"/>
            <a:ext cx="1012112" cy="97949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5400" b="1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7063392" y="4554309"/>
            <a:ext cx="1012112" cy="97949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5400" b="1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545224" y="3557344"/>
            <a:ext cx="1012112" cy="99696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557336" y="3557343"/>
            <a:ext cx="1012112" cy="99696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/>
              <a:t>4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051280" y="2577851"/>
            <a:ext cx="1012112" cy="97949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63" name="Прямая со стрелкой 62"/>
          <p:cNvCxnSpPr/>
          <p:nvPr/>
        </p:nvCxnSpPr>
        <p:spPr>
          <a:xfrm flipH="1">
            <a:off x="6160655" y="3403309"/>
            <a:ext cx="201431" cy="37475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6313508" y="2509273"/>
            <a:ext cx="90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002060"/>
                </a:solidFill>
              </a:rPr>
              <a:t>9</a:t>
            </a:r>
            <a:endParaRPr lang="uk-UA" sz="5400" b="1" dirty="0">
              <a:solidFill>
                <a:srgbClr val="002060"/>
              </a:solidFill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6700988" y="3401689"/>
            <a:ext cx="167154" cy="37798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 flipH="1">
            <a:off x="5740474" y="4444399"/>
            <a:ext cx="201431" cy="37475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6206943" y="4437622"/>
            <a:ext cx="167154" cy="37798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>
            <a:off x="6716448" y="4378605"/>
            <a:ext cx="201431" cy="37475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7200372" y="4383232"/>
            <a:ext cx="167154" cy="37798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62419" y="4600444"/>
            <a:ext cx="90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2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302107" y="4607487"/>
            <a:ext cx="90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2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8515989" y="4535270"/>
            <a:ext cx="1012112" cy="97949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5400" b="1" dirty="0"/>
          </a:p>
        </p:txBody>
      </p:sp>
      <p:sp>
        <p:nvSpPr>
          <p:cNvPr id="48" name="Прямоугольник 47"/>
          <p:cNvSpPr/>
          <p:nvPr/>
        </p:nvSpPr>
        <p:spPr>
          <a:xfrm>
            <a:off x="9528101" y="4535270"/>
            <a:ext cx="1012112" cy="97949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5400" b="1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10540213" y="4535269"/>
            <a:ext cx="1012112" cy="97949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5400" b="1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9022045" y="3538304"/>
            <a:ext cx="1012112" cy="99696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 smtClean="0"/>
              <a:t>4</a:t>
            </a:r>
            <a:endParaRPr lang="uk-UA" sz="5400" b="1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10034157" y="3538303"/>
            <a:ext cx="1012112" cy="996965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5400" b="1" dirty="0" smtClean="0"/>
              <a:t>6</a:t>
            </a:r>
            <a:endParaRPr lang="uk-UA" sz="5400" b="1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9528101" y="2558811"/>
            <a:ext cx="1012112" cy="979491"/>
          </a:xfrm>
          <a:prstGeom prst="rect">
            <a:avLst/>
          </a:prstGeom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3" name="Прямая со стрелкой 52"/>
          <p:cNvCxnSpPr/>
          <p:nvPr/>
        </p:nvCxnSpPr>
        <p:spPr>
          <a:xfrm flipH="1">
            <a:off x="9637476" y="3384269"/>
            <a:ext cx="201431" cy="37475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/>
          <p:nvPr/>
        </p:nvCxnSpPr>
        <p:spPr>
          <a:xfrm>
            <a:off x="10177809" y="3382649"/>
            <a:ext cx="167154" cy="37798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 стрелкой 75"/>
          <p:cNvCxnSpPr/>
          <p:nvPr/>
        </p:nvCxnSpPr>
        <p:spPr>
          <a:xfrm flipH="1">
            <a:off x="9217295" y="4425359"/>
            <a:ext cx="201431" cy="37475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/>
          <p:nvPr/>
        </p:nvCxnSpPr>
        <p:spPr>
          <a:xfrm>
            <a:off x="9683764" y="4418582"/>
            <a:ext cx="167154" cy="37798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/>
          <p:nvPr/>
        </p:nvCxnSpPr>
        <p:spPr>
          <a:xfrm flipH="1">
            <a:off x="10193269" y="4359565"/>
            <a:ext cx="201431" cy="374750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/>
          <p:nvPr/>
        </p:nvCxnSpPr>
        <p:spPr>
          <a:xfrm>
            <a:off x="10677193" y="4364192"/>
            <a:ext cx="167154" cy="377989"/>
          </a:xfrm>
          <a:prstGeom prst="straightConnector1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TextBox 79"/>
          <p:cNvSpPr txBox="1"/>
          <p:nvPr/>
        </p:nvSpPr>
        <p:spPr>
          <a:xfrm>
            <a:off x="9739240" y="4581404"/>
            <a:ext cx="90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/>
              <a:t>1</a:t>
            </a:r>
            <a:endParaRPr lang="uk-UA" sz="54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0778928" y="4588447"/>
            <a:ext cx="90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5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9583577" y="2507389"/>
            <a:ext cx="90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10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8691250" y="4600444"/>
            <a:ext cx="9011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</a:rPr>
              <a:t>3</a:t>
            </a:r>
            <a:endParaRPr lang="uk-UA" sz="5400" b="1" dirty="0">
              <a:solidFill>
                <a:srgbClr val="FF0000"/>
              </a:solidFill>
            </a:endParaRPr>
          </a:p>
        </p:txBody>
      </p:sp>
      <p:sp>
        <p:nvSpPr>
          <p:cNvPr id="40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4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900055"/>
            <a:ext cx="1307786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 №3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6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  <p:bldP spid="81" grpId="0"/>
      <p:bldP spid="82" grpId="0"/>
      <p:bldP spid="8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/>
          <p:cNvSpPr txBox="1"/>
          <p:nvPr/>
        </p:nvSpPr>
        <p:spPr>
          <a:xfrm>
            <a:off x="4661868" y="1312254"/>
            <a:ext cx="6642699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У їжачка 3 яблука, а грушок – на 4 </a:t>
            </a:r>
            <a:r>
              <a:rPr lang="uk-UA" sz="2800" b="1" dirty="0" smtClean="0">
                <a:solidFill>
                  <a:schemeClr val="bg1"/>
                </a:solidFill>
              </a:rPr>
              <a:t>більше. Скільки </a:t>
            </a:r>
            <a:r>
              <a:rPr lang="uk-UA" sz="2800" b="1" dirty="0">
                <a:solidFill>
                  <a:schemeClr val="bg1"/>
                </a:solidFill>
              </a:rPr>
              <a:t>грушок у їжачка?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3161957B-5114-EBFE-400C-17FA3673AB1E}"/>
              </a:ext>
            </a:extLst>
          </p:cNvPr>
          <p:cNvSpPr txBox="1"/>
          <p:nvPr/>
        </p:nvSpPr>
        <p:spPr>
          <a:xfrm>
            <a:off x="5355771" y="5750528"/>
            <a:ext cx="1966159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i="1" dirty="0">
                <a:solidFill>
                  <a:schemeClr val="accent6">
                    <a:lumMod val="75000"/>
                  </a:schemeClr>
                </a:solidFill>
              </a:rPr>
              <a:t>Відповідь:</a:t>
            </a:r>
            <a:endParaRPr lang="x-none" sz="28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8" name="Таблиця 126">
            <a:extLst>
              <a:ext uri="{FF2B5EF4-FFF2-40B4-BE49-F238E27FC236}">
                <a16:creationId xmlns="" xmlns:a16="http://schemas.microsoft.com/office/drawing/2014/main" id="{7D1C585E-C422-C823-8233-8D171BAD32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089854"/>
              </p:ext>
            </p:extLst>
          </p:nvPr>
        </p:nvGraphicFramePr>
        <p:xfrm>
          <a:off x="4615543" y="2316122"/>
          <a:ext cx="6676968" cy="276957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338484">
                  <a:extLst>
                    <a:ext uri="{9D8B030D-6E8A-4147-A177-3AD203B41FA5}">
                      <a16:colId xmlns="" xmlns:a16="http://schemas.microsoft.com/office/drawing/2014/main" val="2727777642"/>
                    </a:ext>
                  </a:extLst>
                </a:gridCol>
                <a:gridCol w="3338484">
                  <a:extLst>
                    <a:ext uri="{9D8B030D-6E8A-4147-A177-3AD203B41FA5}">
                      <a16:colId xmlns="" xmlns:a16="http://schemas.microsoft.com/office/drawing/2014/main" val="3689275222"/>
                    </a:ext>
                  </a:extLst>
                </a:gridCol>
              </a:tblGrid>
              <a:tr h="923190">
                <a:tc>
                  <a:txBody>
                    <a:bodyPr/>
                    <a:lstStyle/>
                    <a:p>
                      <a:endParaRPr lang="x-none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1536163"/>
                  </a:ext>
                </a:extLst>
              </a:tr>
              <a:tr h="923190">
                <a:tc>
                  <a:txBody>
                    <a:bodyPr/>
                    <a:lstStyle/>
                    <a:p>
                      <a:endParaRPr lang="x-none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5866993"/>
                  </a:ext>
                </a:extLst>
              </a:tr>
              <a:tr h="923190">
                <a:tc>
                  <a:txBody>
                    <a:bodyPr/>
                    <a:lstStyle/>
                    <a:p>
                      <a:endParaRPr lang="x-none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x-none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05164713"/>
                  </a:ext>
                </a:extLst>
              </a:tr>
            </a:tbl>
          </a:graphicData>
        </a:graphic>
      </p:graphicFrame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069F32D2-A478-5E89-A9EF-68B9A71DB967}"/>
              </a:ext>
            </a:extLst>
          </p:cNvPr>
          <p:cNvSpPr txBox="1"/>
          <p:nvPr/>
        </p:nvSpPr>
        <p:spPr>
          <a:xfrm>
            <a:off x="5027826" y="2528161"/>
            <a:ext cx="2302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Що відоме?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AD1D268E-29EC-07FA-4375-96DF627AC052}"/>
              </a:ext>
            </a:extLst>
          </p:cNvPr>
          <p:cNvSpPr txBox="1"/>
          <p:nvPr/>
        </p:nvSpPr>
        <p:spPr>
          <a:xfrm>
            <a:off x="4944660" y="3425789"/>
            <a:ext cx="25934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Що невідоме?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4714F9C0-CB4A-6C88-8E81-15A21CA4ACF2}"/>
              </a:ext>
            </a:extLst>
          </p:cNvPr>
          <p:cNvSpPr txBox="1"/>
          <p:nvPr/>
        </p:nvSpPr>
        <p:spPr>
          <a:xfrm>
            <a:off x="5036803" y="4168013"/>
            <a:ext cx="2593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Яке число менше?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FB402AD7-348D-16DA-B429-9E5C067657F1}"/>
              </a:ext>
            </a:extLst>
          </p:cNvPr>
          <p:cNvSpPr txBox="1"/>
          <p:nvPr/>
        </p:nvSpPr>
        <p:spPr>
          <a:xfrm>
            <a:off x="8028038" y="2297706"/>
            <a:ext cx="311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Кількість яблучок.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C993BC0D-F228-D591-F084-247FF1B637AC}"/>
              </a:ext>
            </a:extLst>
          </p:cNvPr>
          <p:cNvSpPr txBox="1"/>
          <p:nvPr/>
        </p:nvSpPr>
        <p:spPr>
          <a:xfrm>
            <a:off x="8055829" y="2743118"/>
            <a:ext cx="311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Кількість грушок.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DB042CEF-B527-CF76-6CBE-47397E2D0F03}"/>
              </a:ext>
            </a:extLst>
          </p:cNvPr>
          <p:cNvSpPr txBox="1"/>
          <p:nvPr/>
        </p:nvSpPr>
        <p:spPr>
          <a:xfrm>
            <a:off x="8028038" y="3193594"/>
            <a:ext cx="311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Кількість яблучок.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="" xmlns:a16="http://schemas.microsoft.com/office/drawing/2014/main" id="{C4805964-43D8-2B8A-97E5-F5E265C607EE}"/>
              </a:ext>
            </a:extLst>
          </p:cNvPr>
          <p:cNvSpPr txBox="1"/>
          <p:nvPr/>
        </p:nvSpPr>
        <p:spPr>
          <a:xfrm>
            <a:off x="8028038" y="3595848"/>
            <a:ext cx="3116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Кількість грушок.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="" xmlns:a16="http://schemas.microsoft.com/office/drawing/2014/main" id="{B3BE4CDA-B8E4-0762-DE4F-16C1E12AD000}"/>
              </a:ext>
            </a:extLst>
          </p:cNvPr>
          <p:cNvSpPr txBox="1"/>
          <p:nvPr/>
        </p:nvSpPr>
        <p:spPr>
          <a:xfrm>
            <a:off x="8289769" y="4119068"/>
            <a:ext cx="25934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Дане.</a:t>
            </a:r>
          </a:p>
          <a:p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Шукане.</a:t>
            </a:r>
          </a:p>
        </p:txBody>
      </p:sp>
      <p:grpSp>
        <p:nvGrpSpPr>
          <p:cNvPr id="54" name="Групувати 168">
            <a:extLst>
              <a:ext uri="{FF2B5EF4-FFF2-40B4-BE49-F238E27FC236}">
                <a16:creationId xmlns="" xmlns:a16="http://schemas.microsoft.com/office/drawing/2014/main" id="{0004666F-2815-259E-EE96-5C21E72CF0A0}"/>
              </a:ext>
            </a:extLst>
          </p:cNvPr>
          <p:cNvGrpSpPr/>
          <p:nvPr/>
        </p:nvGrpSpPr>
        <p:grpSpPr>
          <a:xfrm>
            <a:off x="6834696" y="5311751"/>
            <a:ext cx="3211823" cy="381854"/>
            <a:chOff x="6751686" y="5089781"/>
            <a:chExt cx="3211823" cy="381854"/>
          </a:xfrm>
        </p:grpSpPr>
        <p:grpSp>
          <p:nvGrpSpPr>
            <p:cNvPr id="55" name="Групувати 88">
              <a:extLst>
                <a:ext uri="{FF2B5EF4-FFF2-40B4-BE49-F238E27FC236}">
                  <a16:creationId xmlns="" xmlns:a16="http://schemas.microsoft.com/office/drawing/2014/main" id="{0850B4E3-94BB-CA1A-0789-B98085E9F010}"/>
                </a:ext>
              </a:extLst>
            </p:cNvPr>
            <p:cNvGrpSpPr/>
            <p:nvPr/>
          </p:nvGrpSpPr>
          <p:grpSpPr>
            <a:xfrm>
              <a:off x="6751686" y="5089781"/>
              <a:ext cx="812848" cy="381854"/>
              <a:chOff x="4980553" y="5129835"/>
              <a:chExt cx="812848" cy="381854"/>
            </a:xfrm>
            <a:solidFill>
              <a:schemeClr val="bg1"/>
            </a:solidFill>
          </p:grpSpPr>
          <p:sp>
            <p:nvSpPr>
              <p:cNvPr id="78" name="Прямокутник 89">
                <a:extLst>
                  <a:ext uri="{FF2B5EF4-FFF2-40B4-BE49-F238E27FC236}">
                    <a16:creationId xmlns="" xmlns:a16="http://schemas.microsoft.com/office/drawing/2014/main" id="{AAB3276F-8575-92C0-616F-251628D28075}"/>
                  </a:ext>
                </a:extLst>
              </p:cNvPr>
              <p:cNvSpPr/>
              <p:nvPr/>
            </p:nvSpPr>
            <p:spPr>
              <a:xfrm>
                <a:off x="4980553" y="5129835"/>
                <a:ext cx="405233" cy="381854"/>
              </a:xfrm>
              <a:prstGeom prst="rect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9" name="Прямокутник 90">
                <a:extLst>
                  <a:ext uri="{FF2B5EF4-FFF2-40B4-BE49-F238E27FC236}">
                    <a16:creationId xmlns="" xmlns:a16="http://schemas.microsoft.com/office/drawing/2014/main" id="{C8194404-8B2F-CE46-D519-F1C4A001D602}"/>
                  </a:ext>
                </a:extLst>
              </p:cNvPr>
              <p:cNvSpPr/>
              <p:nvPr/>
            </p:nvSpPr>
            <p:spPr>
              <a:xfrm>
                <a:off x="5388168" y="5129835"/>
                <a:ext cx="405233" cy="381854"/>
              </a:xfrm>
              <a:prstGeom prst="rect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56" name="Групувати 159">
              <a:extLst>
                <a:ext uri="{FF2B5EF4-FFF2-40B4-BE49-F238E27FC236}">
                  <a16:creationId xmlns="" xmlns:a16="http://schemas.microsoft.com/office/drawing/2014/main" id="{25A7689B-7AE6-7B3E-6655-F11BD91118DB}"/>
                </a:ext>
              </a:extLst>
            </p:cNvPr>
            <p:cNvGrpSpPr/>
            <p:nvPr/>
          </p:nvGrpSpPr>
          <p:grpSpPr>
            <a:xfrm>
              <a:off x="7547267" y="5089781"/>
              <a:ext cx="812848" cy="381854"/>
              <a:chOff x="4980553" y="5129835"/>
              <a:chExt cx="812848" cy="381854"/>
            </a:xfrm>
            <a:solidFill>
              <a:schemeClr val="bg1"/>
            </a:solidFill>
          </p:grpSpPr>
          <p:sp>
            <p:nvSpPr>
              <p:cNvPr id="76" name="Прямокутник 160">
                <a:extLst>
                  <a:ext uri="{FF2B5EF4-FFF2-40B4-BE49-F238E27FC236}">
                    <a16:creationId xmlns="" xmlns:a16="http://schemas.microsoft.com/office/drawing/2014/main" id="{1C99E48E-F010-3814-A942-3BB749AD4424}"/>
                  </a:ext>
                </a:extLst>
              </p:cNvPr>
              <p:cNvSpPr/>
              <p:nvPr/>
            </p:nvSpPr>
            <p:spPr>
              <a:xfrm>
                <a:off x="4980553" y="5129835"/>
                <a:ext cx="405233" cy="381854"/>
              </a:xfrm>
              <a:prstGeom prst="rect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7" name="Прямокутник 161">
                <a:extLst>
                  <a:ext uri="{FF2B5EF4-FFF2-40B4-BE49-F238E27FC236}">
                    <a16:creationId xmlns="" xmlns:a16="http://schemas.microsoft.com/office/drawing/2014/main" id="{2F2237EF-28AA-D413-8248-3E62A3D1BE88}"/>
                  </a:ext>
                </a:extLst>
              </p:cNvPr>
              <p:cNvSpPr/>
              <p:nvPr/>
            </p:nvSpPr>
            <p:spPr>
              <a:xfrm>
                <a:off x="5388168" y="5129835"/>
                <a:ext cx="405233" cy="381854"/>
              </a:xfrm>
              <a:prstGeom prst="rect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57" name="Групувати 162">
              <a:extLst>
                <a:ext uri="{FF2B5EF4-FFF2-40B4-BE49-F238E27FC236}">
                  <a16:creationId xmlns="" xmlns:a16="http://schemas.microsoft.com/office/drawing/2014/main" id="{96441A73-0FFB-4C67-87E8-F725D76DF76D}"/>
                </a:ext>
              </a:extLst>
            </p:cNvPr>
            <p:cNvGrpSpPr/>
            <p:nvPr/>
          </p:nvGrpSpPr>
          <p:grpSpPr>
            <a:xfrm>
              <a:off x="8362497" y="5089781"/>
              <a:ext cx="812848" cy="381854"/>
              <a:chOff x="4980553" y="5129835"/>
              <a:chExt cx="812848" cy="381854"/>
            </a:xfrm>
            <a:solidFill>
              <a:schemeClr val="bg1"/>
            </a:solidFill>
          </p:grpSpPr>
          <p:sp>
            <p:nvSpPr>
              <p:cNvPr id="74" name="Прямокутник 163">
                <a:extLst>
                  <a:ext uri="{FF2B5EF4-FFF2-40B4-BE49-F238E27FC236}">
                    <a16:creationId xmlns="" xmlns:a16="http://schemas.microsoft.com/office/drawing/2014/main" id="{86227487-A1EB-E854-1E0A-56ADB9FE2D90}"/>
                  </a:ext>
                </a:extLst>
              </p:cNvPr>
              <p:cNvSpPr/>
              <p:nvPr/>
            </p:nvSpPr>
            <p:spPr>
              <a:xfrm>
                <a:off x="4980553" y="5129835"/>
                <a:ext cx="405233" cy="381854"/>
              </a:xfrm>
              <a:prstGeom prst="rect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5" name="Прямокутник 164">
                <a:extLst>
                  <a:ext uri="{FF2B5EF4-FFF2-40B4-BE49-F238E27FC236}">
                    <a16:creationId xmlns="" xmlns:a16="http://schemas.microsoft.com/office/drawing/2014/main" id="{BA476B72-6BD4-814E-A7F6-47E5D22C1163}"/>
                  </a:ext>
                </a:extLst>
              </p:cNvPr>
              <p:cNvSpPr/>
              <p:nvPr/>
            </p:nvSpPr>
            <p:spPr>
              <a:xfrm>
                <a:off x="5388168" y="5129835"/>
                <a:ext cx="405233" cy="381854"/>
              </a:xfrm>
              <a:prstGeom prst="rect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  <p:grpSp>
          <p:nvGrpSpPr>
            <p:cNvPr id="64" name="Групувати 165">
              <a:extLst>
                <a:ext uri="{FF2B5EF4-FFF2-40B4-BE49-F238E27FC236}">
                  <a16:creationId xmlns="" xmlns:a16="http://schemas.microsoft.com/office/drawing/2014/main" id="{14300111-FF2F-7028-FD80-E58F34CA7B7F}"/>
                </a:ext>
              </a:extLst>
            </p:cNvPr>
            <p:cNvGrpSpPr/>
            <p:nvPr/>
          </p:nvGrpSpPr>
          <p:grpSpPr>
            <a:xfrm>
              <a:off x="9150661" y="5089781"/>
              <a:ext cx="812848" cy="381854"/>
              <a:chOff x="4980553" y="5129835"/>
              <a:chExt cx="812848" cy="381854"/>
            </a:xfrm>
            <a:solidFill>
              <a:schemeClr val="bg1"/>
            </a:solidFill>
          </p:grpSpPr>
          <p:sp>
            <p:nvSpPr>
              <p:cNvPr id="72" name="Прямокутник 166">
                <a:extLst>
                  <a:ext uri="{FF2B5EF4-FFF2-40B4-BE49-F238E27FC236}">
                    <a16:creationId xmlns="" xmlns:a16="http://schemas.microsoft.com/office/drawing/2014/main" id="{E3CF1940-5A09-4C4F-FBFB-4604901FC1B3}"/>
                  </a:ext>
                </a:extLst>
              </p:cNvPr>
              <p:cNvSpPr/>
              <p:nvPr/>
            </p:nvSpPr>
            <p:spPr>
              <a:xfrm>
                <a:off x="4980553" y="5129835"/>
                <a:ext cx="405233" cy="381854"/>
              </a:xfrm>
              <a:prstGeom prst="rect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73" name="Прямокутник 167">
                <a:extLst>
                  <a:ext uri="{FF2B5EF4-FFF2-40B4-BE49-F238E27FC236}">
                    <a16:creationId xmlns="" xmlns:a16="http://schemas.microsoft.com/office/drawing/2014/main" id="{E565D1E7-4275-CE19-2216-96867DFDE5E1}"/>
                  </a:ext>
                </a:extLst>
              </p:cNvPr>
              <p:cNvSpPr/>
              <p:nvPr/>
            </p:nvSpPr>
            <p:spPr>
              <a:xfrm>
                <a:off x="5388168" y="5129835"/>
                <a:ext cx="405233" cy="381854"/>
              </a:xfrm>
              <a:prstGeom prst="rect">
                <a:avLst/>
              </a:prstGeom>
              <a:grpFill/>
              <a:ln w="28575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</p:grpSp>
      </p:grpSp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9645403B-CAF6-860F-D61C-BA68057CA6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6905949" y="5170059"/>
            <a:ext cx="424330" cy="68689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281748E6-2045-73E6-C79C-8D8E5232D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7207401" y="5380097"/>
            <a:ext cx="440143" cy="288932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C342A94C-2E4B-487B-CA27-46C909627C2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7647544" y="5218990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3B8B286F-58CE-C681-8A60-A4F90D307F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129273" y="5406470"/>
            <a:ext cx="336084" cy="185462"/>
          </a:xfrm>
          <a:prstGeom prst="rect">
            <a:avLst/>
          </a:prstGeom>
        </p:spPr>
      </p:pic>
      <p:pic>
        <p:nvPicPr>
          <p:cNvPr id="84" name="Рисунок 83">
            <a:extLst>
              <a:ext uri="{FF2B5EF4-FFF2-40B4-BE49-F238E27FC236}">
                <a16:creationId xmlns="" xmlns:a16="http://schemas.microsoft.com/office/drawing/2014/main" id="{E8829708-B4B7-7667-5F4E-D04F03BD14F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8584994" y="5139715"/>
            <a:ext cx="317675" cy="686891"/>
          </a:xfrm>
          <a:prstGeom prst="rect">
            <a:avLst/>
          </a:prstGeom>
        </p:spPr>
      </p:pic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2858F59F-941C-6629-B5CC-611A1DFF9957}"/>
              </a:ext>
            </a:extLst>
          </p:cNvPr>
          <p:cNvSpPr txBox="1"/>
          <p:nvPr/>
        </p:nvSpPr>
        <p:spPr>
          <a:xfrm>
            <a:off x="8821867" y="5229225"/>
            <a:ext cx="10953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i="1" dirty="0">
                <a:solidFill>
                  <a:schemeClr val="tx2">
                    <a:lumMod val="50000"/>
                  </a:schemeClr>
                </a:solidFill>
              </a:rPr>
              <a:t>(гр.)</a:t>
            </a:r>
            <a:endParaRPr lang="x-none" sz="32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="" xmlns:a16="http://schemas.microsoft.com/office/drawing/2014/main" id="{BA1C5E6F-D6B2-7C47-EFF9-6966F43226C7}"/>
              </a:ext>
            </a:extLst>
          </p:cNvPr>
          <p:cNvSpPr txBox="1"/>
          <p:nvPr/>
        </p:nvSpPr>
        <p:spPr>
          <a:xfrm>
            <a:off x="7321930" y="5749306"/>
            <a:ext cx="3191303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dirty="0">
                <a:solidFill>
                  <a:schemeClr val="accent6">
                    <a:lumMod val="75000"/>
                  </a:schemeClr>
                </a:solidFill>
              </a:rPr>
              <a:t>7 грушок у їжачка.</a:t>
            </a:r>
            <a:endParaRPr lang="x-none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7" name="Пряма сполучна лінія 177">
            <a:extLst>
              <a:ext uri="{FF2B5EF4-FFF2-40B4-BE49-F238E27FC236}">
                <a16:creationId xmlns="" xmlns:a16="http://schemas.microsoft.com/office/drawing/2014/main" id="{CAE94112-F59C-9178-7CB4-0E2B9E488F35}"/>
              </a:ext>
            </a:extLst>
          </p:cNvPr>
          <p:cNvCxnSpPr/>
          <p:nvPr/>
        </p:nvCxnSpPr>
        <p:spPr>
          <a:xfrm>
            <a:off x="8195106" y="2743995"/>
            <a:ext cx="2838382" cy="11593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 сполучна лінія 178">
            <a:extLst>
              <a:ext uri="{FF2B5EF4-FFF2-40B4-BE49-F238E27FC236}">
                <a16:creationId xmlns="" xmlns:a16="http://schemas.microsoft.com/office/drawing/2014/main" id="{433F2ED7-D3E4-E27B-E0A8-10586A10C1FF}"/>
              </a:ext>
            </a:extLst>
          </p:cNvPr>
          <p:cNvCxnSpPr/>
          <p:nvPr/>
        </p:nvCxnSpPr>
        <p:spPr>
          <a:xfrm>
            <a:off x="8167315" y="4063931"/>
            <a:ext cx="2838382" cy="11593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 сполучна лінія 179">
            <a:extLst>
              <a:ext uri="{FF2B5EF4-FFF2-40B4-BE49-F238E27FC236}">
                <a16:creationId xmlns="" xmlns:a16="http://schemas.microsoft.com/office/drawing/2014/main" id="{B8717C45-8E3B-CAE9-4108-B82E570E5142}"/>
              </a:ext>
            </a:extLst>
          </p:cNvPr>
          <p:cNvCxnSpPr>
            <a:cxnSpLocks/>
          </p:cNvCxnSpPr>
          <p:nvPr/>
        </p:nvCxnSpPr>
        <p:spPr>
          <a:xfrm>
            <a:off x="8347382" y="4596121"/>
            <a:ext cx="1006716" cy="0"/>
          </a:xfrm>
          <a:prstGeom prst="line">
            <a:avLst/>
          </a:prstGeom>
          <a:ln w="381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Picture 6" descr="Mr Peabody Stickers | Redbubble">
            <a:extLst>
              <a:ext uri="{FF2B5EF4-FFF2-40B4-BE49-F238E27FC236}">
                <a16:creationId xmlns="" xmlns:a16="http://schemas.microsoft.com/office/drawing/2014/main" id="{169C5884-FB84-AF38-E737-31E5B4D291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12198" y="3145094"/>
            <a:ext cx="1680099" cy="2480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5B95CEA0-0430-C371-17F4-F4D9388CCDDE}"/>
              </a:ext>
            </a:extLst>
          </p:cNvPr>
          <p:cNvSpPr/>
          <p:nvPr/>
        </p:nvSpPr>
        <p:spPr>
          <a:xfrm>
            <a:off x="641509" y="1506264"/>
            <a:ext cx="3843406" cy="1487559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Що в задачі відоме, а що – невідомо? </a:t>
            </a:r>
            <a:r>
              <a:rPr lang="uk-UA" sz="2000" b="1" dirty="0" smtClean="0">
                <a:solidFill>
                  <a:srgbClr val="7030A0"/>
                </a:solidFill>
              </a:rPr>
              <a:t>Підкресли </a:t>
            </a:r>
            <a:r>
              <a:rPr lang="uk-UA" sz="2000" b="1" dirty="0">
                <a:solidFill>
                  <a:srgbClr val="7030A0"/>
                </a:solidFill>
              </a:rPr>
              <a:t>правильну відповідь у таблиці. Розв'яжи задачу.</a:t>
            </a:r>
          </a:p>
        </p:txBody>
      </p:sp>
      <p:sp>
        <p:nvSpPr>
          <p:cNvPr id="49" name="Прямоугольник 11">
            <a:extLst>
              <a:ext uri="{FF2B5EF4-FFF2-40B4-BE49-F238E27FC236}">
                <a16:creationId xmlns:a16="http://schemas.microsoft.com/office/drawing/2014/main" xmlns="" id="{F9011203-A234-6F26-F899-CF8175075345}"/>
              </a:ext>
            </a:extLst>
          </p:cNvPr>
          <p:cNvSpPr/>
          <p:nvPr/>
        </p:nvSpPr>
        <p:spPr>
          <a:xfrm>
            <a:off x="1885889" y="520435"/>
            <a:ext cx="8672063" cy="68787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50" name="Прямоугольник 4">
            <a:extLst>
              <a:ext uri="{FF2B5EF4-FFF2-40B4-BE49-F238E27FC236}">
                <a16:creationId xmlns="" xmlns:a16="http://schemas.microsoft.com/office/drawing/2014/main" id="{12BB6A25-E484-0A3A-55BA-66A8AFC38A94}"/>
              </a:ext>
            </a:extLst>
          </p:cNvPr>
          <p:cNvSpPr/>
          <p:nvPr/>
        </p:nvSpPr>
        <p:spPr>
          <a:xfrm>
            <a:off x="-12385" y="5900055"/>
            <a:ext cx="1307786" cy="957943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41 №4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94" grpId="0"/>
      <p:bldP spid="9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Прямокутник: округлені кути 7">
            <a:extLst>
              <a:ext uri="{FF2B5EF4-FFF2-40B4-BE49-F238E27FC236}">
                <a16:creationId xmlns="" xmlns:a16="http://schemas.microsoft.com/office/drawing/2014/main" id="{09556C6C-5D02-9FA6-D6DB-078C8B7F4C2E}"/>
              </a:ext>
            </a:extLst>
          </p:cNvPr>
          <p:cNvSpPr/>
          <p:nvPr/>
        </p:nvSpPr>
        <p:spPr>
          <a:xfrm>
            <a:off x="1289643" y="1320402"/>
            <a:ext cx="2259010" cy="534115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9" name="Picture 4" descr="Радужное мороженое в конусе | Премиум векторы">
            <a:extLst>
              <a:ext uri="{FF2B5EF4-FFF2-40B4-BE49-F238E27FC236}">
                <a16:creationId xmlns="" xmlns:a16="http://schemas.microsoft.com/office/drawing/2014/main" id="{5F07E0C4-0BE9-C27D-7258-4360CAB05C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548" y="1415478"/>
            <a:ext cx="590008" cy="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865137" y="421314"/>
            <a:ext cx="8732066" cy="69265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Розшифровка та розгадування прикладів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232FB68-D354-840D-37CA-43529F2ED854}"/>
              </a:ext>
            </a:extLst>
          </p:cNvPr>
          <p:cNvSpPr txBox="1"/>
          <p:nvPr/>
        </p:nvSpPr>
        <p:spPr>
          <a:xfrm>
            <a:off x="2754857" y="1599729"/>
            <a:ext cx="7937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756E9227-D754-E9B9-4C27-24942E459A9F}"/>
              </a:ext>
            </a:extLst>
          </p:cNvPr>
          <p:cNvSpPr txBox="1"/>
          <p:nvPr/>
        </p:nvSpPr>
        <p:spPr>
          <a:xfrm>
            <a:off x="2766804" y="2461493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8C0E84A-1E47-0DA6-9C1D-D2C7C39447D5}"/>
              </a:ext>
            </a:extLst>
          </p:cNvPr>
          <p:cNvSpPr txBox="1"/>
          <p:nvPr/>
        </p:nvSpPr>
        <p:spPr>
          <a:xfrm>
            <a:off x="2750709" y="3330510"/>
            <a:ext cx="66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49BB51C-A2A5-EC1C-A23F-FEACE388ED89}"/>
              </a:ext>
            </a:extLst>
          </p:cNvPr>
          <p:cNvSpPr txBox="1"/>
          <p:nvPr/>
        </p:nvSpPr>
        <p:spPr>
          <a:xfrm>
            <a:off x="2781523" y="4205693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4700C893-A32F-DC87-779B-A1DA0A827205}"/>
              </a:ext>
            </a:extLst>
          </p:cNvPr>
          <p:cNvSpPr txBox="1"/>
          <p:nvPr/>
        </p:nvSpPr>
        <p:spPr>
          <a:xfrm>
            <a:off x="2754856" y="5065787"/>
            <a:ext cx="755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62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ECB54B1B-C333-A932-8CF0-294C2D05D5EF}"/>
              </a:ext>
            </a:extLst>
          </p:cNvPr>
          <p:cNvSpPr txBox="1"/>
          <p:nvPr/>
        </p:nvSpPr>
        <p:spPr>
          <a:xfrm>
            <a:off x="6688238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459D9A59-9369-1B08-93D8-770D12A80AC3}"/>
              </a:ext>
            </a:extLst>
          </p:cNvPr>
          <p:cNvSpPr txBox="1"/>
          <p:nvPr/>
        </p:nvSpPr>
        <p:spPr>
          <a:xfrm>
            <a:off x="8574176" y="110205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Прямокутник 6">
            <a:extLst>
              <a:ext uri="{FF2B5EF4-FFF2-40B4-BE49-F238E27FC236}">
                <a16:creationId xmlns="" xmlns:a16="http://schemas.microsoft.com/office/drawing/2014/main" id="{1CCB1D8A-E705-0CAF-5BB0-B8403E8723A9}"/>
              </a:ext>
            </a:extLst>
          </p:cNvPr>
          <p:cNvSpPr/>
          <p:nvPr/>
        </p:nvSpPr>
        <p:spPr>
          <a:xfrm>
            <a:off x="9437401" y="1233922"/>
            <a:ext cx="1072593" cy="6819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AB3C2876-F32B-A2AA-183A-869D61CC81B9}"/>
              </a:ext>
            </a:extLst>
          </p:cNvPr>
          <p:cNvSpPr txBox="1"/>
          <p:nvPr/>
        </p:nvSpPr>
        <p:spPr>
          <a:xfrm>
            <a:off x="9535346" y="1093863"/>
            <a:ext cx="1047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024814F-7499-4568-93F7-B15D7CB53BAF}"/>
              </a:ext>
            </a:extLst>
          </p:cNvPr>
          <p:cNvSpPr txBox="1"/>
          <p:nvPr/>
        </p:nvSpPr>
        <p:spPr>
          <a:xfrm>
            <a:off x="6688238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D17C07E-D6C3-DAE6-2A51-975C11D8BB13}"/>
              </a:ext>
            </a:extLst>
          </p:cNvPr>
          <p:cNvSpPr txBox="1"/>
          <p:nvPr/>
        </p:nvSpPr>
        <p:spPr>
          <a:xfrm>
            <a:off x="8574176" y="2249585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Прямокутник 55">
            <a:extLst>
              <a:ext uri="{FF2B5EF4-FFF2-40B4-BE49-F238E27FC236}">
                <a16:creationId xmlns="" xmlns:a16="http://schemas.microsoft.com/office/drawing/2014/main" id="{3823C677-A4ED-0815-BEB6-FBFF95F2B064}"/>
              </a:ext>
            </a:extLst>
          </p:cNvPr>
          <p:cNvSpPr/>
          <p:nvPr/>
        </p:nvSpPr>
        <p:spPr>
          <a:xfrm>
            <a:off x="9437402" y="2381455"/>
            <a:ext cx="1072592" cy="6819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BBBA78E5-AF3D-CC49-4275-A987A80599F8}"/>
              </a:ext>
            </a:extLst>
          </p:cNvPr>
          <p:cNvSpPr txBox="1"/>
          <p:nvPr/>
        </p:nvSpPr>
        <p:spPr>
          <a:xfrm>
            <a:off x="9505211" y="2240617"/>
            <a:ext cx="11949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3647F4CD-3AF2-84FC-AEA5-BCD243408685}"/>
              </a:ext>
            </a:extLst>
          </p:cNvPr>
          <p:cNvSpPr txBox="1"/>
          <p:nvPr/>
        </p:nvSpPr>
        <p:spPr>
          <a:xfrm>
            <a:off x="6688238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8216BA16-935E-D54C-AE1C-5DC7C016C093}"/>
              </a:ext>
            </a:extLst>
          </p:cNvPr>
          <p:cNvSpPr txBox="1"/>
          <p:nvPr/>
        </p:nvSpPr>
        <p:spPr>
          <a:xfrm>
            <a:off x="8574176" y="3397118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Прямокутник 59">
            <a:extLst>
              <a:ext uri="{FF2B5EF4-FFF2-40B4-BE49-F238E27FC236}">
                <a16:creationId xmlns="" xmlns:a16="http://schemas.microsoft.com/office/drawing/2014/main" id="{311FAE4B-C5B8-CC44-D3DC-A4B987F781B7}"/>
              </a:ext>
            </a:extLst>
          </p:cNvPr>
          <p:cNvSpPr/>
          <p:nvPr/>
        </p:nvSpPr>
        <p:spPr>
          <a:xfrm>
            <a:off x="9470604" y="3528988"/>
            <a:ext cx="1039390" cy="6819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C4A0576-C07E-09DA-3F1F-C977B3AF5715}"/>
              </a:ext>
            </a:extLst>
          </p:cNvPr>
          <p:cNvSpPr txBox="1"/>
          <p:nvPr/>
        </p:nvSpPr>
        <p:spPr>
          <a:xfrm>
            <a:off x="9516624" y="3362148"/>
            <a:ext cx="11949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32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1403A985-3625-AE30-1B4F-06183F8EAF38}"/>
              </a:ext>
            </a:extLst>
          </p:cNvPr>
          <p:cNvSpPr txBox="1"/>
          <p:nvPr/>
        </p:nvSpPr>
        <p:spPr>
          <a:xfrm>
            <a:off x="6688238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BE048736-568F-C924-9A96-FA0B78D37252}"/>
              </a:ext>
            </a:extLst>
          </p:cNvPr>
          <p:cNvSpPr txBox="1"/>
          <p:nvPr/>
        </p:nvSpPr>
        <p:spPr>
          <a:xfrm>
            <a:off x="8574176" y="4509681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" name="Прямокутник 63">
            <a:extLst>
              <a:ext uri="{FF2B5EF4-FFF2-40B4-BE49-F238E27FC236}">
                <a16:creationId xmlns="" xmlns:a16="http://schemas.microsoft.com/office/drawing/2014/main" id="{7280411C-6539-679D-F448-896194F3B4C0}"/>
              </a:ext>
            </a:extLst>
          </p:cNvPr>
          <p:cNvSpPr/>
          <p:nvPr/>
        </p:nvSpPr>
        <p:spPr>
          <a:xfrm>
            <a:off x="9470604" y="4641551"/>
            <a:ext cx="1039390" cy="6819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75EF724-45C2-A3EC-D293-63E3DFD3808D}"/>
              </a:ext>
            </a:extLst>
          </p:cNvPr>
          <p:cNvSpPr txBox="1"/>
          <p:nvPr/>
        </p:nvSpPr>
        <p:spPr>
          <a:xfrm>
            <a:off x="9470604" y="4451599"/>
            <a:ext cx="10734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61640128-054B-A079-F3BA-8FBEAEC1AC0F}"/>
              </a:ext>
            </a:extLst>
          </p:cNvPr>
          <p:cNvSpPr txBox="1"/>
          <p:nvPr/>
        </p:nvSpPr>
        <p:spPr>
          <a:xfrm>
            <a:off x="6688238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8DA05A09-669C-6078-6451-83DED49EBD60}"/>
              </a:ext>
            </a:extLst>
          </p:cNvPr>
          <p:cNvSpPr txBox="1"/>
          <p:nvPr/>
        </p:nvSpPr>
        <p:spPr>
          <a:xfrm>
            <a:off x="8574176" y="5730572"/>
            <a:ext cx="5900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Прямокутник 67">
            <a:extLst>
              <a:ext uri="{FF2B5EF4-FFF2-40B4-BE49-F238E27FC236}">
                <a16:creationId xmlns="" xmlns:a16="http://schemas.microsoft.com/office/drawing/2014/main" id="{EE6D4C0F-9A87-B899-8F7A-61DD5C660593}"/>
              </a:ext>
            </a:extLst>
          </p:cNvPr>
          <p:cNvSpPr/>
          <p:nvPr/>
        </p:nvSpPr>
        <p:spPr>
          <a:xfrm>
            <a:off x="9470604" y="5862442"/>
            <a:ext cx="1039390" cy="68198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B249686C-7670-9F5D-8373-BC9678D06730}"/>
              </a:ext>
            </a:extLst>
          </p:cNvPr>
          <p:cNvSpPr txBox="1"/>
          <p:nvPr/>
        </p:nvSpPr>
        <p:spPr>
          <a:xfrm>
            <a:off x="9551908" y="5680279"/>
            <a:ext cx="10393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</a:t>
            </a:r>
            <a:endParaRPr lang="x-none" sz="60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9" name="Picture 2" descr="Солнце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FBBB4609-CE51-E0E4-ED5E-8C4922627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07" y="2231049"/>
            <a:ext cx="994406" cy="9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Краб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ED55C451-D254-AD89-07AC-B9478A9E9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953" y="3294841"/>
            <a:ext cx="850206" cy="83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8" descr="Ведерко, совок - Игрушки - Картинки PNG - Галерейка">
            <a:extLst>
              <a:ext uri="{FF2B5EF4-FFF2-40B4-BE49-F238E27FC236}">
                <a16:creationId xmlns="" xmlns:a16="http://schemas.microsoft.com/office/drawing/2014/main" id="{D72630B8-3370-E0E3-3AFA-82FECC101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996" y="4075175"/>
            <a:ext cx="660152" cy="9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0" descr="Парусная лодка Png | PNG All">
            <a:extLst>
              <a:ext uri="{FF2B5EF4-FFF2-40B4-BE49-F238E27FC236}">
                <a16:creationId xmlns="" xmlns:a16="http://schemas.microsoft.com/office/drawing/2014/main" id="{FDFD1FEF-10DC-A962-C5DA-E3A6CFCA6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1118" y="5026674"/>
            <a:ext cx="755907" cy="75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6DF61065-7CDC-B496-801D-0F9EF9E9518D}"/>
              </a:ext>
            </a:extLst>
          </p:cNvPr>
          <p:cNvSpPr txBox="1"/>
          <p:nvPr/>
        </p:nvSpPr>
        <p:spPr>
          <a:xfrm>
            <a:off x="2781523" y="5940970"/>
            <a:ext cx="590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3600" b="1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4" name="Picture 12" descr="Дети на пляже.)клипарт пнг.. Обсуждение на LiveInternet - Российский Сервис  Онлайн-Дневников">
            <a:extLst>
              <a:ext uri="{FF2B5EF4-FFF2-40B4-BE49-F238E27FC236}">
                <a16:creationId xmlns="" xmlns:a16="http://schemas.microsoft.com/office/drawing/2014/main" id="{F0E796B6-23C9-1655-FB32-30165A0DD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111" y="5820652"/>
            <a:ext cx="850206" cy="7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Солнце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010BFA86-ACF0-5E04-7956-ED7799BFE4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550" y="1113968"/>
            <a:ext cx="994406" cy="9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Радужное мороженое в конусе | Премиум векторы">
            <a:extLst>
              <a:ext uri="{FF2B5EF4-FFF2-40B4-BE49-F238E27FC236}">
                <a16:creationId xmlns="" xmlns:a16="http://schemas.microsoft.com/office/drawing/2014/main" id="{15D2AC2A-D691-9E70-1E3D-504A79BE61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06" y="1159826"/>
            <a:ext cx="590008" cy="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 descr="Радужное мороженое в конусе | Премиум векторы">
            <a:extLst>
              <a:ext uri="{FF2B5EF4-FFF2-40B4-BE49-F238E27FC236}">
                <a16:creationId xmlns="" xmlns:a16="http://schemas.microsoft.com/office/drawing/2014/main" id="{304CFC59-5678-67C9-5552-FA2828FE5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854" y="2249585"/>
            <a:ext cx="590008" cy="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2" descr="Дети на пляже.)клипарт пнг.. Обсуждение на LiveInternet - Российский Сервис  Онлайн-Дневников">
            <a:extLst>
              <a:ext uri="{FF2B5EF4-FFF2-40B4-BE49-F238E27FC236}">
                <a16:creationId xmlns="" xmlns:a16="http://schemas.microsoft.com/office/drawing/2014/main" id="{66168EDD-C8F7-7B0F-C172-A104B5A77B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006" y="2378706"/>
            <a:ext cx="850206" cy="71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6" descr="Краб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471F5F57-4F96-DA1F-5C6B-B1697CAAF4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190" y="3460356"/>
            <a:ext cx="850206" cy="83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 descr="Солнце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3E29D215-94B0-CE5B-6602-B4A2669A5A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81" y="3342023"/>
            <a:ext cx="994406" cy="99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8" descr="Ведерко, совок - Игрушки - Картинки PNG - Галерейка">
            <a:extLst>
              <a:ext uri="{FF2B5EF4-FFF2-40B4-BE49-F238E27FC236}">
                <a16:creationId xmlns="" xmlns:a16="http://schemas.microsoft.com/office/drawing/2014/main" id="{8A2CC53E-F1BB-237E-7BFC-F6091C518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4052" y="4534070"/>
            <a:ext cx="660152" cy="9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10" descr="Парусная лодка Png | PNG All">
            <a:extLst>
              <a:ext uri="{FF2B5EF4-FFF2-40B4-BE49-F238E27FC236}">
                <a16:creationId xmlns="" xmlns:a16="http://schemas.microsoft.com/office/drawing/2014/main" id="{58AFE271-340A-5CFA-189A-E6EF899E4A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2764" y="4708835"/>
            <a:ext cx="755907" cy="75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Радужное мороженое в конусе | Премиум векторы">
            <a:extLst>
              <a:ext uri="{FF2B5EF4-FFF2-40B4-BE49-F238E27FC236}">
                <a16:creationId xmlns="" xmlns:a16="http://schemas.microsoft.com/office/drawing/2014/main" id="{3DDBEEFD-7CD5-1C6C-6574-4658662DA9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105" y="5679920"/>
            <a:ext cx="590008" cy="90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8" descr="Ведерко, совок - Игрушки - Картинки PNG - Галерейка">
            <a:extLst>
              <a:ext uri="{FF2B5EF4-FFF2-40B4-BE49-F238E27FC236}">
                <a16:creationId xmlns="" xmlns:a16="http://schemas.microsoft.com/office/drawing/2014/main" id="{5C8A3027-F59E-96CF-3437-DE7D8F87BB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198" y="5644318"/>
            <a:ext cx="660152" cy="90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708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5" grpId="0"/>
      <p:bldP spid="29" grpId="0"/>
      <p:bldP spid="33" grpId="0"/>
      <p:bldP spid="3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hlinkClick r:id="rId2"/>
            <a:extLst>
              <a:ext uri="{FF2B5EF4-FFF2-40B4-BE49-F238E27FC236}">
                <a16:creationId xmlns="" xmlns:a16="http://schemas.microsoft.com/office/drawing/2014/main" id="{AE1BDFF9-2805-3F10-36E3-965C7681E7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597" t="13192" r="17996" b="19677"/>
          <a:stretch/>
        </p:blipFill>
        <p:spPr>
          <a:xfrm>
            <a:off x="131133" y="2201620"/>
            <a:ext cx="4265586" cy="4587906"/>
          </a:xfrm>
          <a:prstGeom prst="rect">
            <a:avLst/>
          </a:prstGeom>
        </p:spPr>
      </p:pic>
      <p:pic>
        <p:nvPicPr>
          <p:cNvPr id="6" name="Picture 2" descr="Дети с помощью планшета с иконками образования Бесплатные вектор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621" y="2515995"/>
            <a:ext cx="4530953" cy="3959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4"/>
          <p:cNvSpPr/>
          <p:nvPr/>
        </p:nvSpPr>
        <p:spPr>
          <a:xfrm>
            <a:off x="2522414" y="449992"/>
            <a:ext cx="8811364" cy="812751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uk-UA" sz="4000" b="1">
                <a:solidFill>
                  <a:schemeClr val="bg1"/>
                </a:solidFill>
              </a:rPr>
              <a:t>Online </a:t>
            </a:r>
            <a:r>
              <a:rPr lang="uk-UA" altLang="uk-UA" sz="4000" b="1" smtClean="0">
                <a:solidFill>
                  <a:schemeClr val="bg1"/>
                </a:solidFill>
              </a:rPr>
              <a:t>завдання</a:t>
            </a:r>
            <a:endParaRPr lang="en-US" altLang="uk-UA" sz="4000" b="1" dirty="0">
              <a:solidFill>
                <a:schemeClr val="bg1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A0166A2E-11B6-9924-13BC-3EA377A2E6B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10"/>
          <a:stretch/>
        </p:blipFill>
        <p:spPr>
          <a:xfrm>
            <a:off x="9275490" y="1870364"/>
            <a:ext cx="2598052" cy="4538966"/>
          </a:xfrm>
          <a:prstGeom prst="rect">
            <a:avLst/>
          </a:prstGeom>
        </p:spPr>
      </p:pic>
      <p:sp>
        <p:nvSpPr>
          <p:cNvPr id="13" name="Бульбашка прямої мови: прямокутна з округленими кутами 14">
            <a:extLst>
              <a:ext uri="{FF2B5EF4-FFF2-40B4-BE49-F238E27FC236}">
                <a16:creationId xmlns="" xmlns:a16="http://schemas.microsoft.com/office/drawing/2014/main" id="{40C535D8-E54A-66BB-B01B-D0A4914AA87E}"/>
              </a:ext>
            </a:extLst>
          </p:cNvPr>
          <p:cNvSpPr/>
          <p:nvPr/>
        </p:nvSpPr>
        <p:spPr>
          <a:xfrm>
            <a:off x="4972096" y="1339730"/>
            <a:ext cx="3912001" cy="1061268"/>
          </a:xfrm>
          <a:prstGeom prst="wedgeRoundRectCallout">
            <a:avLst>
              <a:gd name="adj1" fmla="val -7355"/>
              <a:gd name="adj2" fmla="val 74448"/>
              <a:gd name="adj3" fmla="val 16667"/>
            </a:avLst>
          </a:prstGeom>
          <a:solidFill>
            <a:srgbClr val="78B64E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i="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Відскануй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QR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-код або натисни </a:t>
            </a:r>
            <a:r>
              <a:rPr lang="uk-UA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 круг</a:t>
            </a:r>
            <a:r>
              <a:rPr lang="uk-UA" sz="2400" b="1" i="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uk-UA" sz="2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46975" y="2201621"/>
            <a:ext cx="1145652" cy="116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7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250493" y="556735"/>
            <a:ext cx="9378712" cy="68112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«Плюс – мінус – цікаво» </a:t>
            </a:r>
          </a:p>
        </p:txBody>
      </p:sp>
      <p:pic>
        <p:nvPicPr>
          <p:cNvPr id="32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1" t="21917" r="58823"/>
          <a:stretch/>
        </p:blipFill>
        <p:spPr bwMode="auto">
          <a:xfrm>
            <a:off x="5190011" y="1456402"/>
            <a:ext cx="2225870" cy="31482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50" t="21917" r="34935"/>
          <a:stretch/>
        </p:blipFill>
        <p:spPr bwMode="auto">
          <a:xfrm>
            <a:off x="9089571" y="1456402"/>
            <a:ext cx="1539634" cy="314825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Симпатичный маленький мальчик стоит в замешательстве, думает и понимает.  векторная иллюстрация | Премиум векторы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41" t="21917" b="4788"/>
          <a:stretch/>
        </p:blipFill>
        <p:spPr bwMode="auto">
          <a:xfrm>
            <a:off x="1598458" y="1399121"/>
            <a:ext cx="1884949" cy="3205535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14255" y="4698700"/>
            <a:ext cx="3165089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Що сподобалось на уроці? Що здалося цікавим та корисним?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598721" y="4698700"/>
            <a:ext cx="311741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Що не сподобалось? Що здалося важким, незрозумілим та нудним?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69985" y="4698700"/>
            <a:ext cx="3021814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i="1" dirty="0"/>
              <a:t>Про які факти дізналися на уроці? Чого б ще хотіли дізнатися?</a:t>
            </a:r>
          </a:p>
        </p:txBody>
      </p:sp>
      <p:sp>
        <p:nvSpPr>
          <p:cNvPr id="40" name="Овальная выноска 39"/>
          <p:cNvSpPr/>
          <p:nvPr/>
        </p:nvSpPr>
        <p:spPr>
          <a:xfrm>
            <a:off x="449173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614000" y="1018116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</p:txBody>
      </p:sp>
      <p:sp>
        <p:nvSpPr>
          <p:cNvPr id="42" name="Овальная выноска 41"/>
          <p:cNvSpPr/>
          <p:nvPr/>
        </p:nvSpPr>
        <p:spPr>
          <a:xfrm>
            <a:off x="4449723" y="1391130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4598721" y="558375"/>
            <a:ext cx="8602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</a:t>
            </a:r>
          </a:p>
        </p:txBody>
      </p:sp>
      <p:sp>
        <p:nvSpPr>
          <p:cNvPr id="44" name="Овальная выноска 43"/>
          <p:cNvSpPr/>
          <p:nvPr/>
        </p:nvSpPr>
        <p:spPr>
          <a:xfrm>
            <a:off x="7913196" y="1427657"/>
            <a:ext cx="1158240" cy="1042958"/>
          </a:xfrm>
          <a:prstGeom prst="wedgeEllipseCallout">
            <a:avLst>
              <a:gd name="adj1" fmla="val 62325"/>
              <a:gd name="adj2" fmla="val 30937"/>
            </a:avLst>
          </a:prstGeom>
          <a:gradFill flip="none" rotWithShape="1">
            <a:gsLst>
              <a:gs pos="0">
                <a:schemeClr val="accent1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1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1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TextBox 44"/>
          <p:cNvSpPr txBox="1"/>
          <p:nvPr/>
        </p:nvSpPr>
        <p:spPr>
          <a:xfrm>
            <a:off x="8211193" y="1343205"/>
            <a:ext cx="8602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6691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2840" b="50735"/>
          <a:stretch/>
        </p:blipFill>
        <p:spPr bwMode="auto">
          <a:xfrm>
            <a:off x="5188165" y="2690693"/>
            <a:ext cx="2016079" cy="365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Смайлик тишина вектор | Роялти-фри, бесплатные векторные Смайлик тишина  картинки на Depositphotos®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588" y="1402577"/>
            <a:ext cx="1173825" cy="1273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4" descr="Мышление успешного человека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7236" y="4204202"/>
            <a:ext cx="1676974" cy="18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88450" y="4667684"/>
            <a:ext cx="2015855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руки, ноги не рухаються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130694" y="2768996"/>
            <a:ext cx="201585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очі дивляться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527767" y="1430889"/>
            <a:ext cx="1502917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ротик мовчить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540140" y="2698868"/>
            <a:ext cx="216825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вуха слухають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411517" y="4902244"/>
            <a:ext cx="2333625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голова працює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2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042" r="38991" b="48601"/>
          <a:stretch/>
        </p:blipFill>
        <p:spPr bwMode="auto">
          <a:xfrm>
            <a:off x="5052313" y="2668322"/>
            <a:ext cx="2150175" cy="3809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9993" b="49331"/>
          <a:stretch/>
        </p:blipFill>
        <p:spPr bwMode="auto">
          <a:xfrm>
            <a:off x="5188165" y="2690693"/>
            <a:ext cx="2178947" cy="367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0029" r="73111"/>
          <a:stretch/>
        </p:blipFill>
        <p:spPr bwMode="auto">
          <a:xfrm rot="21251872">
            <a:off x="5306103" y="2634302"/>
            <a:ext cx="1921062" cy="356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477" t="51522" r="38704"/>
          <a:stretch/>
        </p:blipFill>
        <p:spPr bwMode="auto">
          <a:xfrm rot="21366857">
            <a:off x="4945508" y="2689596"/>
            <a:ext cx="2214478" cy="359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Изображения Пальцы | Бесплатные векторы, стоковые фото и PS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109" t="51309"/>
          <a:stretch/>
        </p:blipFill>
        <p:spPr bwMode="auto">
          <a:xfrm rot="21414999">
            <a:off x="5091511" y="2637401"/>
            <a:ext cx="2630518" cy="366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21807" y="1466248"/>
            <a:ext cx="904807" cy="1144436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38" name="Picture 8" descr="Мультяшные глаза - картинка №14268 | Printonic.ru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683"/>
          <a:stretch/>
        </p:blipFill>
        <p:spPr bwMode="auto">
          <a:xfrm>
            <a:off x="2533850" y="1865204"/>
            <a:ext cx="1297428" cy="7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TextBox 38"/>
          <p:cNvSpPr txBox="1"/>
          <p:nvPr/>
        </p:nvSpPr>
        <p:spPr>
          <a:xfrm>
            <a:off x="4994845" y="5520905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Дай мені 5</a:t>
            </a:r>
            <a:endParaRPr lang="ru-RU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" name="Picture 22" descr="Jenny (jennybautista766) - Perfil | Pinterest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2019" y="3671339"/>
            <a:ext cx="1681939" cy="1681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0" descr="Posturas de yoga para niños - Todo Sobre YogaTodo Sobre Yoga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6813" y="4025124"/>
            <a:ext cx="2414004" cy="1609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Прямоугольник 41"/>
          <p:cNvSpPr/>
          <p:nvPr/>
        </p:nvSpPr>
        <p:spPr>
          <a:xfrm>
            <a:off x="1175656" y="427670"/>
            <a:ext cx="9710057" cy="758873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Організація класу. Правила уроку «Дай мені 5» </a:t>
            </a:r>
          </a:p>
        </p:txBody>
      </p:sp>
    </p:spTree>
    <p:extLst>
      <p:ext uri="{BB962C8B-B14F-4D97-AF65-F5344CB8AC3E}">
        <p14:creationId xmlns:p14="http://schemas.microsoft.com/office/powerpoint/2010/main" val="3041234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9" grpId="0" animBg="1"/>
      <p:bldP spid="30" grpId="0" animBg="1"/>
      <p:bldP spid="31" grpId="0" animBg="1"/>
      <p:bldP spid="3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74133" y="459097"/>
            <a:ext cx="10109482" cy="74125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/>
              <a:t>Розв'язування прикладів на додавання та віднімання круглих чисел</a:t>
            </a:r>
            <a:r>
              <a:rPr lang="uk-UA" sz="2800" b="1" dirty="0" smtClean="0"/>
              <a:t>.</a:t>
            </a:r>
            <a:endParaRPr lang="uk-UA" sz="2800" b="1" dirty="0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BAD66A0-EE64-79BB-FEEA-5573DE84BFBC}"/>
              </a:ext>
            </a:extLst>
          </p:cNvPr>
          <p:cNvSpPr txBox="1"/>
          <p:nvPr/>
        </p:nvSpPr>
        <p:spPr>
          <a:xfrm>
            <a:off x="3409233" y="1200355"/>
            <a:ext cx="8518026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>
                <a:solidFill>
                  <a:schemeClr val="tx2">
                    <a:lumMod val="50000"/>
                  </a:schemeClr>
                </a:solidFill>
              </a:rPr>
              <a:t>З’єднайте кульку і хмарку, щоб утворилися істинні рівності.</a:t>
            </a:r>
          </a:p>
        </p:txBody>
      </p:sp>
      <p:pic>
        <p:nvPicPr>
          <p:cNvPr id="7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="" xmlns:a16="http://schemas.microsoft.com/office/drawing/2014/main" id="{9AC585A5-984A-75D8-7A8B-EF6BDA6BFB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623679" y="4852175"/>
            <a:ext cx="1305737" cy="24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Download HD Red Balloon Transparent Background - Красный Шарик Пнг  Transparent PNG Image - NicePNG.com">
            <a:extLst>
              <a:ext uri="{FF2B5EF4-FFF2-40B4-BE49-F238E27FC236}">
                <a16:creationId xmlns="" xmlns:a16="http://schemas.microsoft.com/office/drawing/2014/main" id="{8CB0669B-ACBB-C488-2FCE-CC57FEBEC1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97" y="4768886"/>
            <a:ext cx="1085229" cy="22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✓ Воздушный шар #2 скачать клипарт бесплатно - Clipart-DB">
            <a:extLst>
              <a:ext uri="{FF2B5EF4-FFF2-40B4-BE49-F238E27FC236}">
                <a16:creationId xmlns="" xmlns:a16="http://schemas.microsoft.com/office/drawing/2014/main" id="{339F6035-1BF4-FEE5-67AD-DBF12D9E9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804" y="4852175"/>
            <a:ext cx="1029346" cy="23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Синий воздушный шарик PNG фото">
            <a:extLst>
              <a:ext uri="{FF2B5EF4-FFF2-40B4-BE49-F238E27FC236}">
                <a16:creationId xmlns="" xmlns:a16="http://schemas.microsoft.com/office/drawing/2014/main" id="{81763DC1-8AEC-8F53-4536-17360EB904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2095746" y="4871548"/>
            <a:ext cx="1181728" cy="21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68FA0847-A956-4C96-A20D-FB8695844ABA}"/>
              </a:ext>
            </a:extLst>
          </p:cNvPr>
          <p:cNvSpPr txBox="1"/>
          <p:nvPr/>
        </p:nvSpPr>
        <p:spPr>
          <a:xfrm>
            <a:off x="874015" y="508452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9018DCA-D51F-C4B3-4D99-0E17B4E29757}"/>
              </a:ext>
            </a:extLst>
          </p:cNvPr>
          <p:cNvSpPr txBox="1"/>
          <p:nvPr/>
        </p:nvSpPr>
        <p:spPr>
          <a:xfrm>
            <a:off x="2199586" y="503163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8E757FB-9D01-7FDA-EF3E-53B9F692B67A}"/>
              </a:ext>
            </a:extLst>
          </p:cNvPr>
          <p:cNvSpPr txBox="1"/>
          <p:nvPr/>
        </p:nvSpPr>
        <p:spPr>
          <a:xfrm>
            <a:off x="3531299" y="503163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F394D0F1-B99A-B623-FF1B-4A6F29262B27}"/>
              </a:ext>
            </a:extLst>
          </p:cNvPr>
          <p:cNvSpPr txBox="1"/>
          <p:nvPr/>
        </p:nvSpPr>
        <p:spPr>
          <a:xfrm>
            <a:off x="5032804" y="4969352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8" descr="Купить зеленый шарик — интернет-магазин Доставка Цветов Харьков - Цветочный  Город - Заказать Букет | . Купить Сладости и Подарки Воздушные шары с  доставкой по Харькову, Зеленый шарик">
            <a:extLst>
              <a:ext uri="{FF2B5EF4-FFF2-40B4-BE49-F238E27FC236}">
                <a16:creationId xmlns="" xmlns:a16="http://schemas.microsoft.com/office/drawing/2014/main" id="{8C509F35-8B99-6538-3DFA-B7F0285E1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7" r="25625"/>
          <a:stretch/>
        </p:blipFill>
        <p:spPr bwMode="auto">
          <a:xfrm>
            <a:off x="6377829" y="4852175"/>
            <a:ext cx="1305737" cy="248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ownload HD Red Balloon Transparent Background - Красный Шарик Пнг  Transparent PNG Image - NicePNG.com">
            <a:extLst>
              <a:ext uri="{FF2B5EF4-FFF2-40B4-BE49-F238E27FC236}">
                <a16:creationId xmlns="" xmlns:a16="http://schemas.microsoft.com/office/drawing/2014/main" id="{4EE79A18-29C5-D643-440E-DA58EEA4C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1" y="4790005"/>
            <a:ext cx="1085229" cy="227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✓ Воздушный шар #2 скачать клипарт бесплатно - Clipart-DB">
            <a:extLst>
              <a:ext uri="{FF2B5EF4-FFF2-40B4-BE49-F238E27FC236}">
                <a16:creationId xmlns="" xmlns:a16="http://schemas.microsoft.com/office/drawing/2014/main" id="{882B4D90-28F8-5100-3050-8B82C3DD2D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7954" y="4852175"/>
            <a:ext cx="1029346" cy="2302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Синий воздушный шарик PNG фото">
            <a:extLst>
              <a:ext uri="{FF2B5EF4-FFF2-40B4-BE49-F238E27FC236}">
                <a16:creationId xmlns="" xmlns:a16="http://schemas.microsoft.com/office/drawing/2014/main" id="{6A41478B-F6DC-A36D-9087-D00C30DA1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989">
            <a:off x="7849896" y="4871548"/>
            <a:ext cx="1181728" cy="2166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27BAF6A4-8B9F-4E3A-0D86-BBAB066ACA61}"/>
              </a:ext>
            </a:extLst>
          </p:cNvPr>
          <p:cNvSpPr txBox="1"/>
          <p:nvPr/>
        </p:nvSpPr>
        <p:spPr>
          <a:xfrm>
            <a:off x="6647999" y="5084529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0E661603-6CD5-A3F8-5267-68756CC03E3C}"/>
              </a:ext>
            </a:extLst>
          </p:cNvPr>
          <p:cNvSpPr txBox="1"/>
          <p:nvPr/>
        </p:nvSpPr>
        <p:spPr>
          <a:xfrm>
            <a:off x="7953736" y="503163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9486162-6B7F-7EFB-C212-18BAB0ADC405}"/>
              </a:ext>
            </a:extLst>
          </p:cNvPr>
          <p:cNvSpPr txBox="1"/>
          <p:nvPr/>
        </p:nvSpPr>
        <p:spPr>
          <a:xfrm>
            <a:off x="9285449" y="5031635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8B9FC99-E09A-317F-AEB0-62D2A5B7345E}"/>
              </a:ext>
            </a:extLst>
          </p:cNvPr>
          <p:cNvSpPr txBox="1"/>
          <p:nvPr/>
        </p:nvSpPr>
        <p:spPr>
          <a:xfrm>
            <a:off x="10598908" y="4990471"/>
            <a:ext cx="9694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>
                <a:solidFill>
                  <a:srgbClr val="F8F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5400" b="1" dirty="0">
              <a:solidFill>
                <a:srgbClr val="F8F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Хмара 28">
            <a:extLst>
              <a:ext uri="{FF2B5EF4-FFF2-40B4-BE49-F238E27FC236}">
                <a16:creationId xmlns="" xmlns:a16="http://schemas.microsoft.com/office/drawing/2014/main" id="{2E37F98A-1BF6-47DA-9ECA-597EFAB55781}"/>
              </a:ext>
            </a:extLst>
          </p:cNvPr>
          <p:cNvSpPr/>
          <p:nvPr/>
        </p:nvSpPr>
        <p:spPr>
          <a:xfrm>
            <a:off x="2642" y="1949793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– 50</a:t>
            </a:r>
          </a:p>
        </p:txBody>
      </p:sp>
      <p:sp>
        <p:nvSpPr>
          <p:cNvPr id="24" name="Хмара 29">
            <a:extLst>
              <a:ext uri="{FF2B5EF4-FFF2-40B4-BE49-F238E27FC236}">
                <a16:creationId xmlns="" xmlns:a16="http://schemas.microsoft.com/office/drawing/2014/main" id="{FF0C7300-1567-59B0-C380-007F8E8C2217}"/>
              </a:ext>
            </a:extLst>
          </p:cNvPr>
          <p:cNvSpPr/>
          <p:nvPr/>
        </p:nvSpPr>
        <p:spPr>
          <a:xfrm>
            <a:off x="974132" y="3141945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+ 10</a:t>
            </a:r>
          </a:p>
        </p:txBody>
      </p:sp>
      <p:sp>
        <p:nvSpPr>
          <p:cNvPr id="25" name="Хмара 30">
            <a:extLst>
              <a:ext uri="{FF2B5EF4-FFF2-40B4-BE49-F238E27FC236}">
                <a16:creationId xmlns="" xmlns:a16="http://schemas.microsoft.com/office/drawing/2014/main" id="{2F38A945-9C98-CC3E-717D-687680F4E4E9}"/>
              </a:ext>
            </a:extLst>
          </p:cNvPr>
          <p:cNvSpPr/>
          <p:nvPr/>
        </p:nvSpPr>
        <p:spPr>
          <a:xfrm>
            <a:off x="2672967" y="1754905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 + 20</a:t>
            </a:r>
          </a:p>
        </p:txBody>
      </p:sp>
      <p:sp>
        <p:nvSpPr>
          <p:cNvPr id="26" name="Хмара 31">
            <a:extLst>
              <a:ext uri="{FF2B5EF4-FFF2-40B4-BE49-F238E27FC236}">
                <a16:creationId xmlns="" xmlns:a16="http://schemas.microsoft.com/office/drawing/2014/main" id="{1EC662E9-D7E8-EF53-D9DA-153A37641F49}"/>
              </a:ext>
            </a:extLst>
          </p:cNvPr>
          <p:cNvSpPr/>
          <p:nvPr/>
        </p:nvSpPr>
        <p:spPr>
          <a:xfrm>
            <a:off x="3860433" y="2997164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– 10</a:t>
            </a:r>
          </a:p>
        </p:txBody>
      </p:sp>
      <p:sp>
        <p:nvSpPr>
          <p:cNvPr id="27" name="Хмара 32">
            <a:extLst>
              <a:ext uri="{FF2B5EF4-FFF2-40B4-BE49-F238E27FC236}">
                <a16:creationId xmlns="" xmlns:a16="http://schemas.microsoft.com/office/drawing/2014/main" id="{C2D0E8F3-5287-9E85-4E7D-3DE9A4255D51}"/>
              </a:ext>
            </a:extLst>
          </p:cNvPr>
          <p:cNvSpPr/>
          <p:nvPr/>
        </p:nvSpPr>
        <p:spPr>
          <a:xfrm>
            <a:off x="5858326" y="1746091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 – 70</a:t>
            </a:r>
          </a:p>
        </p:txBody>
      </p:sp>
      <p:sp>
        <p:nvSpPr>
          <p:cNvPr id="28" name="Хмара 33">
            <a:extLst>
              <a:ext uri="{FF2B5EF4-FFF2-40B4-BE49-F238E27FC236}">
                <a16:creationId xmlns="" xmlns:a16="http://schemas.microsoft.com/office/drawing/2014/main" id="{5C71DF7B-AFA2-90C2-12D9-D3CEB5B29BB9}"/>
              </a:ext>
            </a:extLst>
          </p:cNvPr>
          <p:cNvSpPr/>
          <p:nvPr/>
        </p:nvSpPr>
        <p:spPr>
          <a:xfrm>
            <a:off x="6638465" y="2956624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 + 40</a:t>
            </a:r>
          </a:p>
        </p:txBody>
      </p:sp>
      <p:sp>
        <p:nvSpPr>
          <p:cNvPr id="29" name="Хмара 34">
            <a:extLst>
              <a:ext uri="{FF2B5EF4-FFF2-40B4-BE49-F238E27FC236}">
                <a16:creationId xmlns="" xmlns:a16="http://schemas.microsoft.com/office/drawing/2014/main" id="{F8813F9C-83FD-836C-A9DA-6C81F4B07A01}"/>
              </a:ext>
            </a:extLst>
          </p:cNvPr>
          <p:cNvSpPr/>
          <p:nvPr/>
        </p:nvSpPr>
        <p:spPr>
          <a:xfrm>
            <a:off x="8758990" y="1681332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– 10</a:t>
            </a:r>
          </a:p>
        </p:txBody>
      </p:sp>
      <p:sp>
        <p:nvSpPr>
          <p:cNvPr id="30" name="Хмара 35">
            <a:extLst>
              <a:ext uri="{FF2B5EF4-FFF2-40B4-BE49-F238E27FC236}">
                <a16:creationId xmlns="" xmlns:a16="http://schemas.microsoft.com/office/drawing/2014/main" id="{170363CD-3AB8-E6FC-A24B-0C6CF435888E}"/>
              </a:ext>
            </a:extLst>
          </p:cNvPr>
          <p:cNvSpPr/>
          <p:nvPr/>
        </p:nvSpPr>
        <p:spPr>
          <a:xfrm>
            <a:off x="9712627" y="2967335"/>
            <a:ext cx="2344742" cy="923330"/>
          </a:xfrm>
          <a:prstGeom prst="clou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40 + 20</a:t>
            </a:r>
          </a:p>
        </p:txBody>
      </p:sp>
      <p:cxnSp>
        <p:nvCxnSpPr>
          <p:cNvPr id="31" name="Пряма сполучна лінія 37">
            <a:extLst>
              <a:ext uri="{FF2B5EF4-FFF2-40B4-BE49-F238E27FC236}">
                <a16:creationId xmlns="" xmlns:a16="http://schemas.microsoft.com/office/drawing/2014/main" id="{09FE20DB-A50A-A334-740A-C5C8A1409564}"/>
              </a:ext>
            </a:extLst>
          </p:cNvPr>
          <p:cNvCxnSpPr>
            <a:stCxn id="23" idx="1"/>
          </p:cNvCxnSpPr>
          <p:nvPr/>
        </p:nvCxnSpPr>
        <p:spPr>
          <a:xfrm>
            <a:off x="1175013" y="2872140"/>
            <a:ext cx="1225319" cy="2097212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 сполучна лінія 38">
            <a:extLst>
              <a:ext uri="{FF2B5EF4-FFF2-40B4-BE49-F238E27FC236}">
                <a16:creationId xmlns="" xmlns:a16="http://schemas.microsoft.com/office/drawing/2014/main" id="{6E0ACBA3-BB80-C80A-C1AC-8A1484863475}"/>
              </a:ext>
            </a:extLst>
          </p:cNvPr>
          <p:cNvCxnSpPr>
            <a:cxnSpLocks/>
          </p:cNvCxnSpPr>
          <p:nvPr/>
        </p:nvCxnSpPr>
        <p:spPr>
          <a:xfrm>
            <a:off x="2401358" y="4065275"/>
            <a:ext cx="8483640" cy="78690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 сполучна лінія 40">
            <a:extLst>
              <a:ext uri="{FF2B5EF4-FFF2-40B4-BE49-F238E27FC236}">
                <a16:creationId xmlns="" xmlns:a16="http://schemas.microsoft.com/office/drawing/2014/main" id="{0344F68C-9D61-700D-77E4-19D7FDDEDE02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3914500" y="2700917"/>
            <a:ext cx="3116198" cy="2151258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 сполучна лінія 42">
            <a:extLst>
              <a:ext uri="{FF2B5EF4-FFF2-40B4-BE49-F238E27FC236}">
                <a16:creationId xmlns="" xmlns:a16="http://schemas.microsoft.com/office/drawing/2014/main" id="{38B96ADD-1181-9F54-61B0-CF2C0053F405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5208982" y="3903453"/>
            <a:ext cx="4503645" cy="948722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 сполучна лінія 44">
            <a:extLst>
              <a:ext uri="{FF2B5EF4-FFF2-40B4-BE49-F238E27FC236}">
                <a16:creationId xmlns="" xmlns:a16="http://schemas.microsoft.com/office/drawing/2014/main" id="{F9F9B3A8-6340-2622-F973-2224057661A6}"/>
              </a:ext>
            </a:extLst>
          </p:cNvPr>
          <p:cNvCxnSpPr>
            <a:cxnSpLocks/>
            <a:endCxn id="18" idx="0"/>
          </p:cNvCxnSpPr>
          <p:nvPr/>
        </p:nvCxnSpPr>
        <p:spPr>
          <a:xfrm flipH="1">
            <a:off x="8342877" y="2653981"/>
            <a:ext cx="1678667" cy="2221998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 сполучна лінія 46">
            <a:extLst>
              <a:ext uri="{FF2B5EF4-FFF2-40B4-BE49-F238E27FC236}">
                <a16:creationId xmlns="" xmlns:a16="http://schemas.microsoft.com/office/drawing/2014/main" id="{9EA26D40-EDDF-0C5D-6DFE-BC46F09B0371}"/>
              </a:ext>
            </a:extLst>
          </p:cNvPr>
          <p:cNvCxnSpPr>
            <a:cxnSpLocks/>
            <a:endCxn id="8" idx="0"/>
          </p:cNvCxnSpPr>
          <p:nvPr/>
        </p:nvCxnSpPr>
        <p:spPr>
          <a:xfrm flipH="1">
            <a:off x="5517512" y="3879472"/>
            <a:ext cx="2320777" cy="889414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 сполучна лінія 48">
            <a:extLst>
              <a:ext uri="{FF2B5EF4-FFF2-40B4-BE49-F238E27FC236}">
                <a16:creationId xmlns="" xmlns:a16="http://schemas.microsoft.com/office/drawing/2014/main" id="{4FE4D21E-FC92-8148-8D40-57DD49DFC4EE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3958477" y="2678235"/>
            <a:ext cx="3011845" cy="2173940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 сполучна лінія 50">
            <a:extLst>
              <a:ext uri="{FF2B5EF4-FFF2-40B4-BE49-F238E27FC236}">
                <a16:creationId xmlns="" xmlns:a16="http://schemas.microsoft.com/office/drawing/2014/main" id="{0AB69DF1-150B-4586-86DA-9CC6C6E48B02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1276548" y="3879472"/>
            <a:ext cx="9622231" cy="972703"/>
          </a:xfrm>
          <a:prstGeom prst="line">
            <a:avLst/>
          </a:prstGeom>
          <a:ln w="3810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63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TextBox 16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1" name="Прямоугольник 11">
            <a:extLst>
              <a:ext uri="{FF2B5EF4-FFF2-40B4-BE49-F238E27FC236}">
                <a16:creationId xmlns="" xmlns:a16="http://schemas.microsoft.com/office/drawing/2014/main" id="{5218CE5B-6837-9594-B41C-2E5B884656FB}"/>
              </a:ext>
            </a:extLst>
          </p:cNvPr>
          <p:cNvSpPr/>
          <p:nvPr/>
        </p:nvSpPr>
        <p:spPr>
          <a:xfrm>
            <a:off x="2299125" y="365985"/>
            <a:ext cx="8732066" cy="694231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Гра </a:t>
            </a:r>
            <a:r>
              <a:rPr lang="uk-UA" sz="4000" b="1" dirty="0">
                <a:solidFill>
                  <a:schemeClr val="bg1"/>
                </a:solidFill>
              </a:rPr>
              <a:t>«Веселка»  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5C7E1F69-A15A-CB22-9BE1-D045966CE820}"/>
              </a:ext>
            </a:extLst>
          </p:cNvPr>
          <p:cNvSpPr/>
          <p:nvPr/>
        </p:nvSpPr>
        <p:spPr>
          <a:xfrm>
            <a:off x="3693559" y="1060217"/>
            <a:ext cx="6383044" cy="5504820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Овал 22">
            <a:extLst>
              <a:ext uri="{FF2B5EF4-FFF2-40B4-BE49-F238E27FC236}">
                <a16:creationId xmlns="" xmlns:a16="http://schemas.microsoft.com/office/drawing/2014/main" id="{CA215B33-A9A5-A4E5-DE39-B1B31DBBE839}"/>
              </a:ext>
            </a:extLst>
          </p:cNvPr>
          <p:cNvSpPr/>
          <p:nvPr/>
        </p:nvSpPr>
        <p:spPr>
          <a:xfrm>
            <a:off x="4003828" y="1278384"/>
            <a:ext cx="5734973" cy="5543118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8D37A026-5CB1-B7C6-CE41-DE608C62C9D1}"/>
              </a:ext>
            </a:extLst>
          </p:cNvPr>
          <p:cNvSpPr/>
          <p:nvPr/>
        </p:nvSpPr>
        <p:spPr>
          <a:xfrm>
            <a:off x="4230207" y="1573147"/>
            <a:ext cx="5282213" cy="5504820"/>
          </a:xfrm>
          <a:prstGeom prst="ellipse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5" name="Овал 24">
            <a:extLst>
              <a:ext uri="{FF2B5EF4-FFF2-40B4-BE49-F238E27FC236}">
                <a16:creationId xmlns="" xmlns:a16="http://schemas.microsoft.com/office/drawing/2014/main" id="{E004AB6F-4C1D-B7B9-60A7-12E45FF91F13}"/>
              </a:ext>
            </a:extLst>
          </p:cNvPr>
          <p:cNvSpPr/>
          <p:nvPr/>
        </p:nvSpPr>
        <p:spPr>
          <a:xfrm>
            <a:off x="4492097" y="1884355"/>
            <a:ext cx="4758431" cy="5504820"/>
          </a:xfrm>
          <a:prstGeom prst="ellipse">
            <a:avLst/>
          </a:prstGeom>
          <a:solidFill>
            <a:srgbClr val="00C76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Овал 25">
            <a:extLst>
              <a:ext uri="{FF2B5EF4-FFF2-40B4-BE49-F238E27FC236}">
                <a16:creationId xmlns="" xmlns:a16="http://schemas.microsoft.com/office/drawing/2014/main" id="{A3CB2A1F-E70B-8FB6-D76D-A2DBC5068F03}"/>
              </a:ext>
            </a:extLst>
          </p:cNvPr>
          <p:cNvSpPr/>
          <p:nvPr/>
        </p:nvSpPr>
        <p:spPr>
          <a:xfrm>
            <a:off x="4674088" y="2142087"/>
            <a:ext cx="4394448" cy="5504820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34501431-ECBA-8B05-00D5-FF0EA1C9A57E}"/>
              </a:ext>
            </a:extLst>
          </p:cNvPr>
          <p:cNvSpPr/>
          <p:nvPr/>
        </p:nvSpPr>
        <p:spPr>
          <a:xfrm>
            <a:off x="4838778" y="2428671"/>
            <a:ext cx="4092606" cy="5504820"/>
          </a:xfrm>
          <a:prstGeom prst="ellipse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Овал 27">
            <a:extLst>
              <a:ext uri="{FF2B5EF4-FFF2-40B4-BE49-F238E27FC236}">
                <a16:creationId xmlns="" xmlns:a16="http://schemas.microsoft.com/office/drawing/2014/main" id="{20C1FB42-8589-F4E9-DEC6-CF7BD347CC55}"/>
              </a:ext>
            </a:extLst>
          </p:cNvPr>
          <p:cNvSpPr/>
          <p:nvPr/>
        </p:nvSpPr>
        <p:spPr>
          <a:xfrm>
            <a:off x="4998128" y="2715255"/>
            <a:ext cx="3861787" cy="5504820"/>
          </a:xfrm>
          <a:prstGeom prst="ellipse">
            <a:avLst/>
          </a:prstGeom>
          <a:solidFill>
            <a:srgbClr val="9900CC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C0DD4EB5-559B-C5A5-34C6-C437A0C7DDF5}"/>
              </a:ext>
            </a:extLst>
          </p:cNvPr>
          <p:cNvSpPr/>
          <p:nvPr/>
        </p:nvSpPr>
        <p:spPr>
          <a:xfrm>
            <a:off x="5104435" y="3045373"/>
            <a:ext cx="3666703" cy="55048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0" name="Picture 4" descr="Клипарт солнышко (63 фото) » Рисунки для срисовки и не только">
            <a:extLst>
              <a:ext uri="{FF2B5EF4-FFF2-40B4-BE49-F238E27FC236}">
                <a16:creationId xmlns="" xmlns:a16="http://schemas.microsoft.com/office/drawing/2014/main" id="{B785A840-6F2D-B625-69F7-DFAF263D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1521" y="1060216"/>
            <a:ext cx="2600410" cy="26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Бульбашка думок: хмарка 15">
            <a:extLst>
              <a:ext uri="{FF2B5EF4-FFF2-40B4-BE49-F238E27FC236}">
                <a16:creationId xmlns="" xmlns:a16="http://schemas.microsoft.com/office/drawing/2014/main" id="{5223274D-24E3-5207-A92F-D9122598F4AA}"/>
              </a:ext>
            </a:extLst>
          </p:cNvPr>
          <p:cNvSpPr/>
          <p:nvPr/>
        </p:nvSpPr>
        <p:spPr>
          <a:xfrm>
            <a:off x="213009" y="5169487"/>
            <a:ext cx="3480550" cy="1147350"/>
          </a:xfrm>
          <a:prstGeom prst="cloudCallout">
            <a:avLst>
              <a:gd name="adj1" fmla="val -7518"/>
              <a:gd name="adj2" fmla="val -153377"/>
            </a:avLst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Обчисли вирази. Намалюй веселку.</a:t>
            </a:r>
            <a:endParaRPr lang="x-none" sz="2000" b="1" dirty="0">
              <a:solidFill>
                <a:srgbClr val="7030A0"/>
              </a:solidFill>
            </a:endParaRPr>
          </a:p>
        </p:txBody>
      </p:sp>
      <p:sp>
        <p:nvSpPr>
          <p:cNvPr id="32" name="Хмара 13">
            <a:extLst>
              <a:ext uri="{FF2B5EF4-FFF2-40B4-BE49-F238E27FC236}">
                <a16:creationId xmlns="" xmlns:a16="http://schemas.microsoft.com/office/drawing/2014/main" id="{BED898F5-F8E5-ECA4-9E94-47DCE9122989}"/>
              </a:ext>
            </a:extLst>
          </p:cNvPr>
          <p:cNvSpPr/>
          <p:nvPr/>
        </p:nvSpPr>
        <p:spPr>
          <a:xfrm>
            <a:off x="2869703" y="5385763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56 + 3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3" name="Хмара 16">
            <a:extLst>
              <a:ext uri="{FF2B5EF4-FFF2-40B4-BE49-F238E27FC236}">
                <a16:creationId xmlns="" xmlns:a16="http://schemas.microsoft.com/office/drawing/2014/main" id="{0E572455-9D40-EC8E-A339-EEB632267FCD}"/>
              </a:ext>
            </a:extLst>
          </p:cNvPr>
          <p:cNvSpPr/>
          <p:nvPr/>
        </p:nvSpPr>
        <p:spPr>
          <a:xfrm>
            <a:off x="6862438" y="5351542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15 + 3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C79428C5-2A05-9C85-0B64-C0498F64BBA5}"/>
              </a:ext>
            </a:extLst>
          </p:cNvPr>
          <p:cNvSpPr txBox="1"/>
          <p:nvPr/>
        </p:nvSpPr>
        <p:spPr>
          <a:xfrm>
            <a:off x="5557420" y="5714330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59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41916A37-3278-6E2B-CF28-B9159D428573}"/>
              </a:ext>
            </a:extLst>
          </p:cNvPr>
          <p:cNvSpPr txBox="1"/>
          <p:nvPr/>
        </p:nvSpPr>
        <p:spPr>
          <a:xfrm>
            <a:off x="9491347" y="5658812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18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6" name="Хмара 23">
            <a:extLst>
              <a:ext uri="{FF2B5EF4-FFF2-40B4-BE49-F238E27FC236}">
                <a16:creationId xmlns="" xmlns:a16="http://schemas.microsoft.com/office/drawing/2014/main" id="{CDD41FF7-E4BE-9B28-93AA-137F4E117588}"/>
              </a:ext>
            </a:extLst>
          </p:cNvPr>
          <p:cNvSpPr/>
          <p:nvPr/>
        </p:nvSpPr>
        <p:spPr>
          <a:xfrm>
            <a:off x="2869703" y="5385763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66 – 6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7" name="Хмара 24">
            <a:extLst>
              <a:ext uri="{FF2B5EF4-FFF2-40B4-BE49-F238E27FC236}">
                <a16:creationId xmlns="" xmlns:a16="http://schemas.microsoft.com/office/drawing/2014/main" id="{B9F5B15F-26E8-B58C-CBEA-CC8B9F0FC6CC}"/>
              </a:ext>
            </a:extLst>
          </p:cNvPr>
          <p:cNvSpPr/>
          <p:nvPr/>
        </p:nvSpPr>
        <p:spPr>
          <a:xfrm>
            <a:off x="6862438" y="5351542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 + 5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5E368C9B-C31C-4219-87C3-FFD8BF68D753}"/>
              </a:ext>
            </a:extLst>
          </p:cNvPr>
          <p:cNvSpPr txBox="1"/>
          <p:nvPr/>
        </p:nvSpPr>
        <p:spPr>
          <a:xfrm>
            <a:off x="5525787" y="5729357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29992966-4838-8B0E-AC12-B3DDEF51E065}"/>
              </a:ext>
            </a:extLst>
          </p:cNvPr>
          <p:cNvSpPr txBox="1"/>
          <p:nvPr/>
        </p:nvSpPr>
        <p:spPr>
          <a:xfrm>
            <a:off x="9521521" y="5702292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" name="Хмара 1">
            <a:extLst>
              <a:ext uri="{FF2B5EF4-FFF2-40B4-BE49-F238E27FC236}">
                <a16:creationId xmlns="" xmlns:a16="http://schemas.microsoft.com/office/drawing/2014/main" id="{94B6324A-E7C3-41BD-B823-0AD03BB45675}"/>
              </a:ext>
            </a:extLst>
          </p:cNvPr>
          <p:cNvSpPr/>
          <p:nvPr/>
        </p:nvSpPr>
        <p:spPr>
          <a:xfrm>
            <a:off x="2867484" y="5388040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+ 3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1" name="Хмара 3">
            <a:extLst>
              <a:ext uri="{FF2B5EF4-FFF2-40B4-BE49-F238E27FC236}">
                <a16:creationId xmlns="" xmlns:a16="http://schemas.microsoft.com/office/drawing/2014/main" id="{DA55D207-1C4D-27FF-D240-3D5CA3EFC6A6}"/>
              </a:ext>
            </a:extLst>
          </p:cNvPr>
          <p:cNvSpPr/>
          <p:nvPr/>
        </p:nvSpPr>
        <p:spPr>
          <a:xfrm>
            <a:off x="6860219" y="5353819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55 + 3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CB81F86-4185-75FF-6772-47DFD6167724}"/>
              </a:ext>
            </a:extLst>
          </p:cNvPr>
          <p:cNvSpPr txBox="1"/>
          <p:nvPr/>
        </p:nvSpPr>
        <p:spPr>
          <a:xfrm>
            <a:off x="5527462" y="5729357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13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3386E0D3-0A73-4CF8-A457-D0C3E44ED700}"/>
              </a:ext>
            </a:extLst>
          </p:cNvPr>
          <p:cNvSpPr txBox="1"/>
          <p:nvPr/>
        </p:nvSpPr>
        <p:spPr>
          <a:xfrm>
            <a:off x="9511762" y="5674784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58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Хмара 22">
            <a:extLst>
              <a:ext uri="{FF2B5EF4-FFF2-40B4-BE49-F238E27FC236}">
                <a16:creationId xmlns="" xmlns:a16="http://schemas.microsoft.com/office/drawing/2014/main" id="{45EDE47A-252C-38AF-5FDA-2622EB286175}"/>
              </a:ext>
            </a:extLst>
          </p:cNvPr>
          <p:cNvSpPr/>
          <p:nvPr/>
        </p:nvSpPr>
        <p:spPr>
          <a:xfrm>
            <a:off x="2887899" y="5398251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 + 8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Хмара 28">
            <a:extLst>
              <a:ext uri="{FF2B5EF4-FFF2-40B4-BE49-F238E27FC236}">
                <a16:creationId xmlns="" xmlns:a16="http://schemas.microsoft.com/office/drawing/2014/main" id="{3DF3779D-9B91-9B06-1DEC-47D5D06CCF53}"/>
              </a:ext>
            </a:extLst>
          </p:cNvPr>
          <p:cNvSpPr/>
          <p:nvPr/>
        </p:nvSpPr>
        <p:spPr>
          <a:xfrm>
            <a:off x="6862438" y="5365164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– 3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03D86798-BCB9-6E10-B2F2-29861D1E7ACF}"/>
              </a:ext>
            </a:extLst>
          </p:cNvPr>
          <p:cNvSpPr txBox="1"/>
          <p:nvPr/>
        </p:nvSpPr>
        <p:spPr>
          <a:xfrm>
            <a:off x="5555201" y="5719146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60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FE49713E-48A0-9338-580E-ED8FF072A1CA}"/>
              </a:ext>
            </a:extLst>
          </p:cNvPr>
          <p:cNvSpPr txBox="1"/>
          <p:nvPr/>
        </p:nvSpPr>
        <p:spPr>
          <a:xfrm>
            <a:off x="9720786" y="5678601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97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8" name="Хмара 35">
            <a:extLst>
              <a:ext uri="{FF2B5EF4-FFF2-40B4-BE49-F238E27FC236}">
                <a16:creationId xmlns="" xmlns:a16="http://schemas.microsoft.com/office/drawing/2014/main" id="{6B75E87F-07B0-51FF-AC7B-48490AF72544}"/>
              </a:ext>
            </a:extLst>
          </p:cNvPr>
          <p:cNvSpPr/>
          <p:nvPr/>
        </p:nvSpPr>
        <p:spPr>
          <a:xfrm>
            <a:off x="2892337" y="5398251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+ 10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Хмара 36">
            <a:extLst>
              <a:ext uri="{FF2B5EF4-FFF2-40B4-BE49-F238E27FC236}">
                <a16:creationId xmlns="" xmlns:a16="http://schemas.microsoft.com/office/drawing/2014/main" id="{10CDCC54-936B-3949-2013-FA0A256F2F3B}"/>
              </a:ext>
            </a:extLst>
          </p:cNvPr>
          <p:cNvSpPr/>
          <p:nvPr/>
        </p:nvSpPr>
        <p:spPr>
          <a:xfrm>
            <a:off x="6866876" y="5365164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21 + 3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="" xmlns:a16="http://schemas.microsoft.com/office/drawing/2014/main" id="{C6D3149D-E68F-F60D-68C0-3D84A55E545B}"/>
              </a:ext>
            </a:extLst>
          </p:cNvPr>
          <p:cNvSpPr txBox="1"/>
          <p:nvPr/>
        </p:nvSpPr>
        <p:spPr>
          <a:xfrm>
            <a:off x="5526624" y="5727902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="" xmlns:a16="http://schemas.microsoft.com/office/drawing/2014/main" id="{E0F18994-0524-3203-6DA3-22A46D6F85EA}"/>
              </a:ext>
            </a:extLst>
          </p:cNvPr>
          <p:cNvSpPr txBox="1"/>
          <p:nvPr/>
        </p:nvSpPr>
        <p:spPr>
          <a:xfrm>
            <a:off x="9530622" y="5688670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2" name="Хмара 40">
            <a:extLst>
              <a:ext uri="{FF2B5EF4-FFF2-40B4-BE49-F238E27FC236}">
                <a16:creationId xmlns="" xmlns:a16="http://schemas.microsoft.com/office/drawing/2014/main" id="{467788D3-E310-7C13-92D1-CB1CC9C1F9AF}"/>
              </a:ext>
            </a:extLst>
          </p:cNvPr>
          <p:cNvSpPr/>
          <p:nvPr/>
        </p:nvSpPr>
        <p:spPr>
          <a:xfrm>
            <a:off x="2900326" y="5408639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+ 10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" name="Хмара 41">
            <a:extLst>
              <a:ext uri="{FF2B5EF4-FFF2-40B4-BE49-F238E27FC236}">
                <a16:creationId xmlns="" xmlns:a16="http://schemas.microsoft.com/office/drawing/2014/main" id="{83D01CFA-B48E-34B0-31C3-66E102F4E324}"/>
              </a:ext>
            </a:extLst>
          </p:cNvPr>
          <p:cNvSpPr/>
          <p:nvPr/>
        </p:nvSpPr>
        <p:spPr>
          <a:xfrm>
            <a:off x="6874865" y="5375552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+ 30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="" xmlns:a16="http://schemas.microsoft.com/office/drawing/2014/main" id="{A9344577-020D-1F84-4E0F-27DD1E92DA94}"/>
              </a:ext>
            </a:extLst>
          </p:cNvPr>
          <p:cNvSpPr txBox="1"/>
          <p:nvPr/>
        </p:nvSpPr>
        <p:spPr>
          <a:xfrm>
            <a:off x="5668831" y="5735911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="" xmlns:a16="http://schemas.microsoft.com/office/drawing/2014/main" id="{57CEA803-F5C6-7DE5-280D-BF677018DE5E}"/>
              </a:ext>
            </a:extLst>
          </p:cNvPr>
          <p:cNvSpPr txBox="1"/>
          <p:nvPr/>
        </p:nvSpPr>
        <p:spPr>
          <a:xfrm>
            <a:off x="9597481" y="5706109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50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6" name="Хмара 44">
            <a:extLst>
              <a:ext uri="{FF2B5EF4-FFF2-40B4-BE49-F238E27FC236}">
                <a16:creationId xmlns="" xmlns:a16="http://schemas.microsoft.com/office/drawing/2014/main" id="{86D2B06F-903C-8297-B99C-76ED7503332B}"/>
              </a:ext>
            </a:extLst>
          </p:cNvPr>
          <p:cNvSpPr/>
          <p:nvPr/>
        </p:nvSpPr>
        <p:spPr>
          <a:xfrm>
            <a:off x="2908314" y="5392534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 – 100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7" name="Хмара 45">
            <a:extLst>
              <a:ext uri="{FF2B5EF4-FFF2-40B4-BE49-F238E27FC236}">
                <a16:creationId xmlns="" xmlns:a16="http://schemas.microsoft.com/office/drawing/2014/main" id="{898340F5-5F6E-0CE5-886D-F8F105F7529A}"/>
              </a:ext>
            </a:extLst>
          </p:cNvPr>
          <p:cNvSpPr/>
          <p:nvPr/>
        </p:nvSpPr>
        <p:spPr>
          <a:xfrm>
            <a:off x="6882853" y="5359447"/>
            <a:ext cx="3994954" cy="1433462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90 + 10 =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0FFE0363-7F8B-8842-2144-50AF7525E432}"/>
              </a:ext>
            </a:extLst>
          </p:cNvPr>
          <p:cNvSpPr txBox="1"/>
          <p:nvPr/>
        </p:nvSpPr>
        <p:spPr>
          <a:xfrm>
            <a:off x="5956466" y="5748551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="" xmlns:a16="http://schemas.microsoft.com/office/drawing/2014/main" id="{EB1CB475-6502-6604-A400-9A5D8810EF03}"/>
              </a:ext>
            </a:extLst>
          </p:cNvPr>
          <p:cNvSpPr txBox="1"/>
          <p:nvPr/>
        </p:nvSpPr>
        <p:spPr>
          <a:xfrm>
            <a:off x="9613458" y="5697162"/>
            <a:ext cx="12162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</a:t>
            </a:r>
            <a:endParaRPr lang="x-none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60" name="Пряма сполучна лінія 49">
            <a:extLst>
              <a:ext uri="{FF2B5EF4-FFF2-40B4-BE49-F238E27FC236}">
                <a16:creationId xmlns="" xmlns:a16="http://schemas.microsoft.com/office/drawing/2014/main" id="{019B84A9-4975-E087-36F3-5A257FE39822}"/>
              </a:ext>
            </a:extLst>
          </p:cNvPr>
          <p:cNvCxnSpPr/>
          <p:nvPr/>
        </p:nvCxnSpPr>
        <p:spPr>
          <a:xfrm>
            <a:off x="5226875" y="6825996"/>
            <a:ext cx="3874712" cy="0"/>
          </a:xfrm>
          <a:prstGeom prst="line">
            <a:avLst/>
          </a:prstGeom>
          <a:ln w="57150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Скругленный прямоугольник 60">
            <a:extLst>
              <a:ext uri="{FF2B5EF4-FFF2-40B4-BE49-F238E27FC236}">
                <a16:creationId xmlns="" xmlns:a16="http://schemas.microsoft.com/office/drawing/2014/main" id="{437BE5EB-94EF-F2CB-B013-7AC1B9040660}"/>
              </a:ext>
            </a:extLst>
          </p:cNvPr>
          <p:cNvSpPr/>
          <p:nvPr/>
        </p:nvSpPr>
        <p:spPr>
          <a:xfrm>
            <a:off x="2140142" y="3079681"/>
            <a:ext cx="1517613" cy="580945"/>
          </a:xfrm>
          <a:prstGeom prst="roundRect">
            <a:avLst/>
          </a:prstGeom>
          <a:ln w="38100"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Веселка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="" xmlns:a16="http://schemas.microsoft.com/office/drawing/2014/main" id="{8CE0D5B5-8D5E-376D-DAD1-FDEF41371527}"/>
              </a:ext>
            </a:extLst>
          </p:cNvPr>
          <p:cNvSpPr txBox="1"/>
          <p:nvPr/>
        </p:nvSpPr>
        <p:spPr>
          <a:xfrm>
            <a:off x="478970" y="1134971"/>
            <a:ext cx="3214589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000" b="1" i="0" dirty="0">
                <a:solidFill>
                  <a:schemeClr val="bg1"/>
                </a:solidFill>
                <a:effectLst/>
              </a:rPr>
              <a:t>Дивувались довго ми —</a:t>
            </a:r>
            <a:r>
              <a:rPr lang="uk-UA" sz="2000" b="1" dirty="0">
                <a:solidFill>
                  <a:schemeClr val="bg1"/>
                </a:solidFill>
              </a:rPr>
              <a:t/>
            </a:r>
            <a:br>
              <a:rPr lang="uk-UA" sz="2000" b="1" dirty="0">
                <a:solidFill>
                  <a:schemeClr val="bg1"/>
                </a:solidFill>
              </a:rPr>
            </a:br>
            <a:r>
              <a:rPr lang="uk-UA" sz="2000" b="1" i="0" dirty="0">
                <a:solidFill>
                  <a:schemeClr val="bg1"/>
                </a:solidFill>
                <a:effectLst/>
              </a:rPr>
              <a:t>Збудували міст громи.</a:t>
            </a:r>
            <a:r>
              <a:rPr lang="uk-UA" sz="2000" b="1" dirty="0">
                <a:solidFill>
                  <a:schemeClr val="bg1"/>
                </a:solidFill>
              </a:rPr>
              <a:t/>
            </a:r>
            <a:br>
              <a:rPr lang="uk-UA" sz="2000" b="1" dirty="0">
                <a:solidFill>
                  <a:schemeClr val="bg1"/>
                </a:solidFill>
              </a:rPr>
            </a:br>
            <a:r>
              <a:rPr lang="uk-UA" sz="2000" b="1" i="0" dirty="0">
                <a:solidFill>
                  <a:schemeClr val="bg1"/>
                </a:solidFill>
                <a:effectLst/>
              </a:rPr>
              <a:t>Та по ньому я і ти</a:t>
            </a:r>
            <a:r>
              <a:rPr lang="uk-UA" sz="2000" b="1" dirty="0">
                <a:solidFill>
                  <a:schemeClr val="bg1"/>
                </a:solidFill>
              </a:rPr>
              <a:t/>
            </a:r>
            <a:br>
              <a:rPr lang="uk-UA" sz="2000" b="1" dirty="0">
                <a:solidFill>
                  <a:schemeClr val="bg1"/>
                </a:solidFill>
              </a:rPr>
            </a:br>
            <a:r>
              <a:rPr lang="uk-UA" sz="2000" b="1" i="0" dirty="0">
                <a:solidFill>
                  <a:schemeClr val="bg1"/>
                </a:solidFill>
                <a:effectLst/>
              </a:rPr>
              <a:t>Не зуміємо пройти:</a:t>
            </a:r>
            <a:r>
              <a:rPr lang="uk-UA" sz="2000" b="1" dirty="0">
                <a:solidFill>
                  <a:schemeClr val="bg1"/>
                </a:solidFill>
              </a:rPr>
              <a:t/>
            </a:r>
            <a:br>
              <a:rPr lang="uk-UA" sz="2000" b="1" dirty="0">
                <a:solidFill>
                  <a:schemeClr val="bg1"/>
                </a:solidFill>
              </a:rPr>
            </a:br>
            <a:r>
              <a:rPr lang="uk-UA" sz="2000" b="1" i="0" dirty="0">
                <a:solidFill>
                  <a:schemeClr val="bg1"/>
                </a:solidFill>
                <a:effectLst/>
              </a:rPr>
              <a:t>Він далеко і високо,</a:t>
            </a:r>
            <a:r>
              <a:rPr lang="uk-UA" sz="2000" b="1" dirty="0">
                <a:solidFill>
                  <a:schemeClr val="bg1"/>
                </a:solidFill>
              </a:rPr>
              <a:t/>
            </a:r>
            <a:br>
              <a:rPr lang="uk-UA" sz="2000" b="1" dirty="0">
                <a:solidFill>
                  <a:schemeClr val="bg1"/>
                </a:solidFill>
              </a:rPr>
            </a:br>
            <a:r>
              <a:rPr lang="uk-UA" sz="2000" b="1" i="0" dirty="0">
                <a:solidFill>
                  <a:schemeClr val="bg1"/>
                </a:solidFill>
                <a:effectLst/>
              </a:rPr>
              <a:t>Досягне його лиш око.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63" name="Picture 6" descr="Наклейка радуга PNG - AVATAN PLUS">
            <a:extLst>
              <a:ext uri="{FF2B5EF4-FFF2-40B4-BE49-F238E27FC236}">
                <a16:creationId xmlns="" xmlns:a16="http://schemas.microsoft.com/office/drawing/2014/main" id="{730DF2FE-4362-B7D7-989F-96C492FBF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131" y="3245163"/>
            <a:ext cx="1927133" cy="16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46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3" grpId="0" animBg="1"/>
      <p:bldP spid="34" grpId="0"/>
      <p:bldP spid="35" grpId="0"/>
      <p:bldP spid="36" grpId="0" animBg="1"/>
      <p:bldP spid="37" grpId="0" animBg="1"/>
      <p:bldP spid="38" grpId="0"/>
      <p:bldP spid="39" grpId="0"/>
      <p:bldP spid="40" grpId="0" animBg="1"/>
      <p:bldP spid="41" grpId="0" animBg="1"/>
      <p:bldP spid="42" grpId="0"/>
      <p:bldP spid="43" grpId="0"/>
      <p:bldP spid="44" grpId="0" animBg="1"/>
      <p:bldP spid="45" grpId="0" animBg="1"/>
      <p:bldP spid="46" grpId="0"/>
      <p:bldP spid="47" grpId="0"/>
      <p:bldP spid="48" grpId="0" animBg="1"/>
      <p:bldP spid="49" grpId="0" animBg="1"/>
      <p:bldP spid="50" grpId="0"/>
      <p:bldP spid="51" grpId="0"/>
      <p:bldP spid="52" grpId="0" animBg="1"/>
      <p:bldP spid="53" grpId="0" animBg="1"/>
      <p:bldP spid="54" grpId="0"/>
      <p:bldP spid="55" grpId="0"/>
      <p:bldP spid="56" grpId="0" animBg="1"/>
      <p:bldP spid="57" grpId="0" animBg="1"/>
      <p:bldP spid="58" grpId="0"/>
      <p:bldP spid="59" grpId="0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BanPlayz (banplayz) - Profile | Pintere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76" b="4656"/>
          <a:stretch/>
        </p:blipFill>
        <p:spPr bwMode="auto">
          <a:xfrm>
            <a:off x="-1" y="1198485"/>
            <a:ext cx="12148457" cy="5619347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2095130" y="422212"/>
            <a:ext cx="8732066" cy="6554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Цікаві факти про веселку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60111" y="5132459"/>
            <a:ext cx="7386934" cy="13791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000" b="1" dirty="0">
                <a:solidFill>
                  <a:srgbClr val="7030A0"/>
                </a:solidFill>
              </a:rPr>
              <a:t>Веселка – найпрекрасніше і захоплююче природне явище. Зазвичай воно виникає тоді, коли промені сонця проходять крізь краплі води (якщо одночасно йде дощ і світить сонце). Через заломлення світла ми бачимо різнобарвну арку.</a:t>
            </a:r>
          </a:p>
        </p:txBody>
      </p:sp>
      <p:pic>
        <p:nvPicPr>
          <p:cNvPr id="15" name="Picture 28" descr="Пибоди и Шерман">
            <a:extLst>
              <a:ext uri="{FF2B5EF4-FFF2-40B4-BE49-F238E27FC236}">
                <a16:creationId xmlns="" xmlns:a16="http://schemas.microsoft.com/office/drawing/2014/main" id="{73A779E6-7CA7-EAB8-2C44-D53843602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" y="4112693"/>
            <a:ext cx="1332495" cy="2039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B88BC072-125B-C848-3EFB-4D7FB0C5ED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60" r="30584" b="32351"/>
          <a:stretch/>
        </p:blipFill>
        <p:spPr bwMode="auto">
          <a:xfrm>
            <a:off x="10277613" y="3795205"/>
            <a:ext cx="1870842" cy="1864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ая прямоугольная выноска 18">
            <a:extLst>
              <a:ext uri="{FF2B5EF4-FFF2-40B4-BE49-F238E27FC236}">
                <a16:creationId xmlns="" xmlns:a16="http://schemas.microsoft.com/office/drawing/2014/main" id="{B8815CA0-2252-79ED-7C09-EF556176F140}"/>
              </a:ext>
            </a:extLst>
          </p:cNvPr>
          <p:cNvSpPr/>
          <p:nvPr/>
        </p:nvSpPr>
        <p:spPr>
          <a:xfrm>
            <a:off x="2767696" y="5113991"/>
            <a:ext cx="7386934" cy="137918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/>
            <a:r>
              <a:rPr lang="uk-UA" sz="2000" b="1" dirty="0">
                <a:solidFill>
                  <a:srgbClr val="7030A0"/>
                </a:solidFill>
              </a:rPr>
              <a:t>Насправді веселка утворює не арку, а замкнене коло. Людина бачить лише півколо, адже вона спостерігає за нею із землі. Якщо подивитися на веселку з літака, то вона буде у вигляді кола.</a:t>
            </a:r>
          </a:p>
        </p:txBody>
      </p:sp>
      <p:pic>
        <p:nvPicPr>
          <p:cNvPr id="18" name="Picture 2" descr="Природа (анимационные картинки) - clipartis Jimdo-Page! Скачать бесплатно  фото, картинки, обои, рисунки, иконки, клипарты, шаблоны, открытки,  анимашки, рамки, орнаменты, бэкграунды">
            <a:extLst>
              <a:ext uri="{FF2B5EF4-FFF2-40B4-BE49-F238E27FC236}">
                <a16:creationId xmlns="" xmlns:a16="http://schemas.microsoft.com/office/drawing/2014/main" id="{62F23B98-5822-8320-2436-C0D1671A70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36"/>
          <a:stretch/>
        </p:blipFill>
        <p:spPr bwMode="auto">
          <a:xfrm>
            <a:off x="3692977" y="1651246"/>
            <a:ext cx="4762500" cy="2984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322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0" y="2604300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0" y="4325495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1639049" y="389866"/>
            <a:ext cx="8732066" cy="74224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Мотивація навчальної діяльності </a:t>
            </a:r>
          </a:p>
        </p:txBody>
      </p:sp>
      <p:sp>
        <p:nvSpPr>
          <p:cNvPr id="19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D587C36-A98E-0298-DE33-5C1D109AC33B}"/>
              </a:ext>
            </a:extLst>
          </p:cNvPr>
          <p:cNvSpPr/>
          <p:nvPr/>
        </p:nvSpPr>
        <p:spPr>
          <a:xfrm>
            <a:off x="798380" y="1402554"/>
            <a:ext cx="2739477" cy="834667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Хто зайвий на малюнку? </a:t>
            </a:r>
          </a:p>
        </p:txBody>
      </p:sp>
      <p:pic>
        <p:nvPicPr>
          <p:cNvPr id="20" name="Picture 2" descr="Загадки про одуванчик">
            <a:extLst>
              <a:ext uri="{FF2B5EF4-FFF2-40B4-BE49-F238E27FC236}">
                <a16:creationId xmlns="" xmlns:a16="http://schemas.microsoft.com/office/drawing/2014/main" id="{03672875-5B9B-C9FD-8A42-05C63EE92E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788" y="1402554"/>
            <a:ext cx="1552173" cy="1596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розовые цветы, цветы, красивые цветущие ветви, травянистое растение,  фотография, клипарт png | PNGWing">
            <a:extLst>
              <a:ext uri="{FF2B5EF4-FFF2-40B4-BE49-F238E27FC236}">
                <a16:creationId xmlns="" xmlns:a16="http://schemas.microsoft.com/office/drawing/2014/main" id="{8AB40657-AD44-DC0A-DE10-EDF61534E3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37" b="100000" l="0" r="997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9874" y="2992137"/>
            <a:ext cx="1123919" cy="1777207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3" name="Picture 6" descr="Комнатные растения.&quot; - Клипарт пнг.. Обсуждение на LiveInternet -  Российский Сервис Онлайн-Дневников | Plantas en maceta, Imagenes de  plantas, Plantas">
            <a:extLst>
              <a:ext uri="{FF2B5EF4-FFF2-40B4-BE49-F238E27FC236}">
                <a16:creationId xmlns="" xmlns:a16="http://schemas.microsoft.com/office/drawing/2014/main" id="{AB1B03E4-6371-A85E-8FE3-8A1E1C052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119" y="1402553"/>
            <a:ext cx="1328065" cy="158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лилии ПНГ на Прозрачном Фоне • Скачать PNG лилии">
            <a:extLst>
              <a:ext uri="{FF2B5EF4-FFF2-40B4-BE49-F238E27FC236}">
                <a16:creationId xmlns="" xmlns:a16="http://schemas.microsoft.com/office/drawing/2014/main" id="{3A8E62C7-0D3F-38F9-A1FF-0ED4DD7A1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348" y="3106638"/>
            <a:ext cx="2067606" cy="1662706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35" name="Picture 12" descr="Vasinho Suculenta Mini - Cacto Verde Escuro no Elo7 | HP Decor (1282442)">
            <a:extLst>
              <a:ext uri="{FF2B5EF4-FFF2-40B4-BE49-F238E27FC236}">
                <a16:creationId xmlns="" xmlns:a16="http://schemas.microsoft.com/office/drawing/2014/main" id="{BAE2C84D-6475-561D-D8FC-89BA70D83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086" y="1402553"/>
            <a:ext cx="1908593" cy="1589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4" descr="Ёжик – серенький клубок.&quot; - Клипарт пнг.. Обсуждение на LiveInternet -  Российский Сервис Онлайн-Дневников | Ежики, Медвежата, Ежонок">
            <a:extLst>
              <a:ext uri="{FF2B5EF4-FFF2-40B4-BE49-F238E27FC236}">
                <a16:creationId xmlns="" xmlns:a16="http://schemas.microsoft.com/office/drawing/2014/main" id="{5D0C9973-666C-6ED3-8D81-8849A4A19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90" y="3465029"/>
            <a:ext cx="2011737" cy="117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Овал 36">
            <a:extLst>
              <a:ext uri="{FF2B5EF4-FFF2-40B4-BE49-F238E27FC236}">
                <a16:creationId xmlns="" xmlns:a16="http://schemas.microsoft.com/office/drawing/2014/main" id="{6DE4AE39-CDD2-75FB-BF14-86236857E35F}"/>
              </a:ext>
            </a:extLst>
          </p:cNvPr>
          <p:cNvSpPr/>
          <p:nvPr/>
        </p:nvSpPr>
        <p:spPr>
          <a:xfrm>
            <a:off x="6350020" y="3159562"/>
            <a:ext cx="2336724" cy="1662706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8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2061AC21-F922-AEF3-54FC-29A4286B438B}"/>
              </a:ext>
            </a:extLst>
          </p:cNvPr>
          <p:cNvSpPr/>
          <p:nvPr/>
        </p:nvSpPr>
        <p:spPr>
          <a:xfrm>
            <a:off x="3570494" y="5079406"/>
            <a:ext cx="7895776" cy="124162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>
                <a:solidFill>
                  <a:srgbClr val="7030A0"/>
                </a:solidFill>
              </a:rPr>
              <a:t>До якої частини природи належать тварини? Назвіть ознаки предметів живої природи. Чи відповідають вони тваринам? 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Назвіть відомих вам тварин.</a:t>
            </a:r>
          </a:p>
        </p:txBody>
      </p:sp>
    </p:spTree>
    <p:extLst>
      <p:ext uri="{BB962C8B-B14F-4D97-AF65-F5344CB8AC3E}">
        <p14:creationId xmlns:p14="http://schemas.microsoft.com/office/powerpoint/2010/main" val="3311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D7F8ECF7-0611-F2C9-8E73-66835CA4AE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212"/>
          <a:stretch/>
        </p:blipFill>
        <p:spPr bwMode="auto">
          <a:xfrm flipH="1">
            <a:off x="466083" y="2361744"/>
            <a:ext cx="4011008" cy="200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Transparent Cartoon Desk Png - Transparent Background Desk Cartoon Png, Png  Download , Transparent Png Image - PNGitem">
            <a:extLst>
              <a:ext uri="{FF2B5EF4-FFF2-40B4-BE49-F238E27FC236}">
                <a16:creationId xmlns="" xmlns:a16="http://schemas.microsoft.com/office/drawing/2014/main" id="{ED187978-7D78-897C-2928-0E92DBD55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0" b="89881" l="667" r="100000"/>
                    </a14:imgEffect>
                    <a14:imgEffect>
                      <a14:sharpenSoften amount="250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890" y="4042081"/>
            <a:ext cx="2661712" cy="211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7">
            <a:extLst>
              <a:ext uri="{FF2B5EF4-FFF2-40B4-BE49-F238E27FC236}">
                <a16:creationId xmlns="" xmlns:a16="http://schemas.microsoft.com/office/drawing/2014/main" id="{84196B2B-A369-D8F2-8123-2FCB91BE35C8}"/>
              </a:ext>
            </a:extLst>
          </p:cNvPr>
          <p:cNvSpPr/>
          <p:nvPr/>
        </p:nvSpPr>
        <p:spPr>
          <a:xfrm>
            <a:off x="1737706" y="520494"/>
            <a:ext cx="8732066" cy="650946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Мотивація навчальної діяльності </a:t>
            </a:r>
          </a:p>
        </p:txBody>
      </p:sp>
      <p:sp>
        <p:nvSpPr>
          <p:cNvPr id="15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8D587C36-A98E-0298-DE33-5C1D109AC33B}"/>
              </a:ext>
            </a:extLst>
          </p:cNvPr>
          <p:cNvSpPr/>
          <p:nvPr/>
        </p:nvSpPr>
        <p:spPr>
          <a:xfrm>
            <a:off x="614598" y="1344659"/>
            <a:ext cx="3713978" cy="892908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зайве? Поясніть свій вибір.</a:t>
            </a:r>
          </a:p>
        </p:txBody>
      </p:sp>
      <p:pic>
        <p:nvPicPr>
          <p:cNvPr id="16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A62C149E-4AB0-2ED3-1149-7D918CAF7F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6357675" y="1344659"/>
            <a:ext cx="1417214" cy="15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D8254A6-4729-2D61-9FF3-1F0A3CAEC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6533668" y="2992385"/>
            <a:ext cx="1418167" cy="143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7F4081CE-ACD8-843C-F3CF-6F8AD6E836A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51" t="-3296" r="-1672" b="55635"/>
          <a:stretch/>
        </p:blipFill>
        <p:spPr bwMode="auto">
          <a:xfrm>
            <a:off x="7795160" y="1291294"/>
            <a:ext cx="1418167" cy="143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232C36E5-E626-91DF-0F9A-76ABFDE50F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4703264" y="2981190"/>
            <a:ext cx="1418167" cy="143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04E2017A-1053-481E-D562-3E4371489C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68" t="47973" r="33011" b="4366"/>
          <a:stretch/>
        </p:blipFill>
        <p:spPr bwMode="auto">
          <a:xfrm>
            <a:off x="8504243" y="2938761"/>
            <a:ext cx="1418167" cy="143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3035039B-61EC-0C27-8872-21EE8932D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02" t="47608" r="-1923" b="4731"/>
          <a:stretch/>
        </p:blipFill>
        <p:spPr bwMode="auto">
          <a:xfrm>
            <a:off x="9884913" y="1326583"/>
            <a:ext cx="1418167" cy="143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ADF8F510-D2F8-FEB8-15BB-8D85A1FB389E}"/>
              </a:ext>
            </a:extLst>
          </p:cNvPr>
          <p:cNvSpPr txBox="1"/>
          <p:nvPr/>
        </p:nvSpPr>
        <p:spPr>
          <a:xfrm>
            <a:off x="6634513" y="1530747"/>
            <a:ext cx="9320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C0A3FC4-014E-F197-6404-4088E629F90F}"/>
              </a:ext>
            </a:extLst>
          </p:cNvPr>
          <p:cNvSpPr txBox="1"/>
          <p:nvPr/>
        </p:nvSpPr>
        <p:spPr>
          <a:xfrm>
            <a:off x="8066062" y="1564619"/>
            <a:ext cx="17397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67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5612F765-296D-A34B-E405-9EE726CDE3F6}"/>
              </a:ext>
            </a:extLst>
          </p:cNvPr>
          <p:cNvSpPr txBox="1"/>
          <p:nvPr/>
        </p:nvSpPr>
        <p:spPr>
          <a:xfrm>
            <a:off x="5107853" y="3211084"/>
            <a:ext cx="605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FCD08F0-936A-3A49-0786-D24C1E390A6D}"/>
              </a:ext>
            </a:extLst>
          </p:cNvPr>
          <p:cNvSpPr txBox="1"/>
          <p:nvPr/>
        </p:nvSpPr>
        <p:spPr>
          <a:xfrm>
            <a:off x="10128670" y="1579149"/>
            <a:ext cx="1001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80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26D3385C-38AC-42A1-BA4F-6CD337541B25}"/>
              </a:ext>
            </a:extLst>
          </p:cNvPr>
          <p:cNvSpPr txBox="1"/>
          <p:nvPr/>
        </p:nvSpPr>
        <p:spPr>
          <a:xfrm>
            <a:off x="6870288" y="3195111"/>
            <a:ext cx="981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518B4984-88D6-F3CD-0DEC-84A2386F3190}"/>
              </a:ext>
            </a:extLst>
          </p:cNvPr>
          <p:cNvSpPr txBox="1"/>
          <p:nvPr/>
        </p:nvSpPr>
        <p:spPr>
          <a:xfrm>
            <a:off x="8889290" y="3131580"/>
            <a:ext cx="1067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91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E91F67B2-4072-18D2-8FEC-226A42A0A1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1" t="-1465" r="67852" b="51349"/>
          <a:stretch/>
        </p:blipFill>
        <p:spPr bwMode="auto">
          <a:xfrm>
            <a:off x="10629585" y="2918688"/>
            <a:ext cx="1417214" cy="150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C51576C1-ACDA-C722-A517-1E28E6224C8D}"/>
              </a:ext>
            </a:extLst>
          </p:cNvPr>
          <p:cNvSpPr txBox="1"/>
          <p:nvPr/>
        </p:nvSpPr>
        <p:spPr>
          <a:xfrm>
            <a:off x="10906422" y="3104776"/>
            <a:ext cx="14112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="" xmlns:a16="http://schemas.microsoft.com/office/drawing/2014/main" id="{A688D8F2-2232-977B-5026-32B3F104827C}"/>
              </a:ext>
            </a:extLst>
          </p:cNvPr>
          <p:cNvSpPr/>
          <p:nvPr/>
        </p:nvSpPr>
        <p:spPr>
          <a:xfrm>
            <a:off x="4540980" y="2849125"/>
            <a:ext cx="1736840" cy="1574029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1" name="Скругленная прямоугольная выноска 17">
            <a:extLst>
              <a:ext uri="{FF2B5EF4-FFF2-40B4-BE49-F238E27FC236}">
                <a16:creationId xmlns="" xmlns:a16="http://schemas.microsoft.com/office/drawing/2014/main" id="{72217967-ADE8-5B19-05EB-C905C7981EEE}"/>
              </a:ext>
            </a:extLst>
          </p:cNvPr>
          <p:cNvSpPr/>
          <p:nvPr/>
        </p:nvSpPr>
        <p:spPr>
          <a:xfrm>
            <a:off x="3847272" y="4701477"/>
            <a:ext cx="6907814" cy="92957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Знайдіть тепер зайве число. Назвіть у порядку зростання числа, що залишилися.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868B873B-3616-20F5-5B4F-02CC91413C09}"/>
              </a:ext>
            </a:extLst>
          </p:cNvPr>
          <p:cNvSpPr/>
          <p:nvPr/>
        </p:nvSpPr>
        <p:spPr>
          <a:xfrm>
            <a:off x="9601352" y="1171440"/>
            <a:ext cx="1736840" cy="1574029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3" name="Picture 2" descr="Математический диктант &quot;Числа от 1 до 100. Внетабличное умножение и  деление&quot;; 3 класс - Математика - Начальные классы - Pedsovet.su">
            <a:extLst>
              <a:ext uri="{FF2B5EF4-FFF2-40B4-BE49-F238E27FC236}">
                <a16:creationId xmlns="" xmlns:a16="http://schemas.microsoft.com/office/drawing/2014/main" id="{5D8254A6-4729-2D61-9FF3-1F0A3CAEC0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09" r="34770" b="52339"/>
          <a:stretch/>
        </p:blipFill>
        <p:spPr bwMode="auto">
          <a:xfrm>
            <a:off x="4493240" y="1366876"/>
            <a:ext cx="1418167" cy="1430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26D3385C-38AC-42A1-BA4F-6CD337541B25}"/>
              </a:ext>
            </a:extLst>
          </p:cNvPr>
          <p:cNvSpPr txBox="1"/>
          <p:nvPr/>
        </p:nvSpPr>
        <p:spPr>
          <a:xfrm>
            <a:off x="4829860" y="1569602"/>
            <a:ext cx="9819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uk-UA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ru-RU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42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573018" y="603385"/>
            <a:ext cx="8732066" cy="71378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482766" y="1636202"/>
            <a:ext cx="4975434" cy="25545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Сьогодні на уроці ми будемо тренуватися швидко додавати та віднімати числа, розв’язувати задачі.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8944844" y="1624862"/>
            <a:ext cx="2557929" cy="395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16" y="1636202"/>
            <a:ext cx="1974183" cy="4364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Прямокутник: округлені кути 86">
            <a:extLst>
              <a:ext uri="{FF2B5EF4-FFF2-40B4-BE49-F238E27FC236}">
                <a16:creationId xmlns="" xmlns:a16="http://schemas.microsoft.com/office/drawing/2014/main" id="{C63A1612-0CDA-E4D1-5EA3-0E34281CA004}"/>
              </a:ext>
            </a:extLst>
          </p:cNvPr>
          <p:cNvSpPr/>
          <p:nvPr/>
        </p:nvSpPr>
        <p:spPr>
          <a:xfrm>
            <a:off x="7071801" y="2312155"/>
            <a:ext cx="1508613" cy="274718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66FF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11037" y="494529"/>
            <a:ext cx="8732066" cy="70577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Розглянь схему та поясни обчислення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20" name="Picture 4" descr="Мистер Пибоди, картинка без фона - Приключения мистера Пибоди и Шермана -  YouLoveIt.ru">
            <a:extLst>
              <a:ext uri="{FF2B5EF4-FFF2-40B4-BE49-F238E27FC236}">
                <a16:creationId xmlns="" xmlns:a16="http://schemas.microsoft.com/office/drawing/2014/main" id="{F06E9FCE-8A13-FD25-5F49-4D481A6C0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 flipH="1">
            <a:off x="145395" y="1275604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37BC942-2C88-3BF5-EB05-75422B3E9D43}"/>
              </a:ext>
            </a:extLst>
          </p:cNvPr>
          <p:cNvSpPr txBox="1"/>
          <p:nvPr/>
        </p:nvSpPr>
        <p:spPr>
          <a:xfrm>
            <a:off x="9353935" y="3342068"/>
            <a:ext cx="2152265" cy="70788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3" name="Групувати 29">
            <a:extLst>
              <a:ext uri="{FF2B5EF4-FFF2-40B4-BE49-F238E27FC236}">
                <a16:creationId xmlns="" xmlns:a16="http://schemas.microsoft.com/office/drawing/2014/main" id="{36C51FD4-4F18-4E0C-86C4-0B9FE60FFB67}"/>
              </a:ext>
            </a:extLst>
          </p:cNvPr>
          <p:cNvGrpSpPr/>
          <p:nvPr/>
        </p:nvGrpSpPr>
        <p:grpSpPr>
          <a:xfrm>
            <a:off x="2417076" y="2816477"/>
            <a:ext cx="952996" cy="2086250"/>
            <a:chOff x="4060600" y="1874998"/>
            <a:chExt cx="952996" cy="2086250"/>
          </a:xfrm>
        </p:grpSpPr>
        <p:sp>
          <p:nvSpPr>
            <p:cNvPr id="24" name="Прямокутник 4">
              <a:extLst>
                <a:ext uri="{FF2B5EF4-FFF2-40B4-BE49-F238E27FC236}">
                  <a16:creationId xmlns="" xmlns:a16="http://schemas.microsoft.com/office/drawing/2014/main" id="{5DAB737A-CFD6-9DB5-2238-AA4CFA4D588F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6" name="Прямокутник 20">
              <a:extLst>
                <a:ext uri="{FF2B5EF4-FFF2-40B4-BE49-F238E27FC236}">
                  <a16:creationId xmlns="" xmlns:a16="http://schemas.microsoft.com/office/drawing/2014/main" id="{390FBC16-73DA-97CA-66A1-49F18F02F810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0" name="Прямокутник 21">
              <a:extLst>
                <a:ext uri="{FF2B5EF4-FFF2-40B4-BE49-F238E27FC236}">
                  <a16:creationId xmlns="" xmlns:a16="http://schemas.microsoft.com/office/drawing/2014/main" id="{E08B3E14-CB95-D164-0F1F-A09941A0D60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1" name="Прямокутник 22">
              <a:extLst>
                <a:ext uri="{FF2B5EF4-FFF2-40B4-BE49-F238E27FC236}">
                  <a16:creationId xmlns="" xmlns:a16="http://schemas.microsoft.com/office/drawing/2014/main" id="{1E3DA3EE-4598-A104-D35B-8DB2D31FBAF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2" name="Прямокутник 23">
              <a:extLst>
                <a:ext uri="{FF2B5EF4-FFF2-40B4-BE49-F238E27FC236}">
                  <a16:creationId xmlns="" xmlns:a16="http://schemas.microsoft.com/office/drawing/2014/main" id="{038688AF-332C-23AF-1ADB-F897C8ED928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3" name="Прямокутник 24">
              <a:extLst>
                <a:ext uri="{FF2B5EF4-FFF2-40B4-BE49-F238E27FC236}">
                  <a16:creationId xmlns="" xmlns:a16="http://schemas.microsoft.com/office/drawing/2014/main" id="{E41DC7A1-1060-1DF2-1B80-658044C609ED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4" name="Прямокутник 25">
              <a:extLst>
                <a:ext uri="{FF2B5EF4-FFF2-40B4-BE49-F238E27FC236}">
                  <a16:creationId xmlns="" xmlns:a16="http://schemas.microsoft.com/office/drawing/2014/main" id="{0BE1E3E0-5F66-07D0-D235-3696AF8894BA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5" name="Прямокутник 26">
              <a:extLst>
                <a:ext uri="{FF2B5EF4-FFF2-40B4-BE49-F238E27FC236}">
                  <a16:creationId xmlns="" xmlns:a16="http://schemas.microsoft.com/office/drawing/2014/main" id="{DB05EAF0-7C00-8326-B1A8-833AAC30C503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6" name="Прямокутник 27">
              <a:extLst>
                <a:ext uri="{FF2B5EF4-FFF2-40B4-BE49-F238E27FC236}">
                  <a16:creationId xmlns="" xmlns:a16="http://schemas.microsoft.com/office/drawing/2014/main" id="{3976D525-BBBB-98F3-766D-80357DE5451E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37" name="Прямокутник 28">
              <a:extLst>
                <a:ext uri="{FF2B5EF4-FFF2-40B4-BE49-F238E27FC236}">
                  <a16:creationId xmlns="" xmlns:a16="http://schemas.microsoft.com/office/drawing/2014/main" id="{18B713DB-55E1-C525-63D0-4F20C470F33A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38" name="Групувати 30">
            <a:extLst>
              <a:ext uri="{FF2B5EF4-FFF2-40B4-BE49-F238E27FC236}">
                <a16:creationId xmlns="" xmlns:a16="http://schemas.microsoft.com/office/drawing/2014/main" id="{A232E0CB-789B-0A49-3BF0-44B7726533E2}"/>
              </a:ext>
            </a:extLst>
          </p:cNvPr>
          <p:cNvGrpSpPr/>
          <p:nvPr/>
        </p:nvGrpSpPr>
        <p:grpSpPr>
          <a:xfrm>
            <a:off x="3569044" y="2824200"/>
            <a:ext cx="952996" cy="2086250"/>
            <a:chOff x="4060600" y="1874998"/>
            <a:chExt cx="952996" cy="2086250"/>
          </a:xfrm>
        </p:grpSpPr>
        <p:sp>
          <p:nvSpPr>
            <p:cNvPr id="39" name="Прямокутник 31">
              <a:extLst>
                <a:ext uri="{FF2B5EF4-FFF2-40B4-BE49-F238E27FC236}">
                  <a16:creationId xmlns="" xmlns:a16="http://schemas.microsoft.com/office/drawing/2014/main" id="{BADF8C95-C47F-1CDB-89FC-CC083E73AE6D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0" name="Прямокутник 32">
              <a:extLst>
                <a:ext uri="{FF2B5EF4-FFF2-40B4-BE49-F238E27FC236}">
                  <a16:creationId xmlns="" xmlns:a16="http://schemas.microsoft.com/office/drawing/2014/main" id="{64F83996-9898-0FEE-09A8-2CC726B2401B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1" name="Прямокутник 33">
              <a:extLst>
                <a:ext uri="{FF2B5EF4-FFF2-40B4-BE49-F238E27FC236}">
                  <a16:creationId xmlns="" xmlns:a16="http://schemas.microsoft.com/office/drawing/2014/main" id="{65E806CD-DB97-DE3D-8C7F-2075026B99AC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2" name="Прямокутник 34">
              <a:extLst>
                <a:ext uri="{FF2B5EF4-FFF2-40B4-BE49-F238E27FC236}">
                  <a16:creationId xmlns="" xmlns:a16="http://schemas.microsoft.com/office/drawing/2014/main" id="{C5FEF7E7-8B57-5239-B2C3-09AE3C341CCF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3" name="Прямокутник 35">
              <a:extLst>
                <a:ext uri="{FF2B5EF4-FFF2-40B4-BE49-F238E27FC236}">
                  <a16:creationId xmlns="" xmlns:a16="http://schemas.microsoft.com/office/drawing/2014/main" id="{1001DB94-8BF6-55CA-5636-D62CF1802E0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4" name="Прямокутник 36">
              <a:extLst>
                <a:ext uri="{FF2B5EF4-FFF2-40B4-BE49-F238E27FC236}">
                  <a16:creationId xmlns="" xmlns:a16="http://schemas.microsoft.com/office/drawing/2014/main" id="{A6E55BFD-FBF6-55B3-46F2-6E61516DF50C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5" name="Прямокутник 37">
              <a:extLst>
                <a:ext uri="{FF2B5EF4-FFF2-40B4-BE49-F238E27FC236}">
                  <a16:creationId xmlns="" xmlns:a16="http://schemas.microsoft.com/office/drawing/2014/main" id="{17EE1B6E-0BF3-79B1-9DA1-586F1E0D9461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6" name="Прямокутник 38">
              <a:extLst>
                <a:ext uri="{FF2B5EF4-FFF2-40B4-BE49-F238E27FC236}">
                  <a16:creationId xmlns="" xmlns:a16="http://schemas.microsoft.com/office/drawing/2014/main" id="{988AE1D8-D9D6-79AF-E468-ABC4F1E178CB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7" name="Прямокутник 39">
              <a:extLst>
                <a:ext uri="{FF2B5EF4-FFF2-40B4-BE49-F238E27FC236}">
                  <a16:creationId xmlns="" xmlns:a16="http://schemas.microsoft.com/office/drawing/2014/main" id="{E0A4BFE8-96AD-6C72-DBD5-C670469DDCD5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8" name="Прямокутник 40">
              <a:extLst>
                <a:ext uri="{FF2B5EF4-FFF2-40B4-BE49-F238E27FC236}">
                  <a16:creationId xmlns="" xmlns:a16="http://schemas.microsoft.com/office/drawing/2014/main" id="{BBE6AA3E-172E-3F0B-4351-6079B3E3EC11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49" name="Групувати 41">
            <a:extLst>
              <a:ext uri="{FF2B5EF4-FFF2-40B4-BE49-F238E27FC236}">
                <a16:creationId xmlns="" xmlns:a16="http://schemas.microsoft.com/office/drawing/2014/main" id="{560DAD7E-3F0B-5F39-E1FD-A897780EE753}"/>
              </a:ext>
            </a:extLst>
          </p:cNvPr>
          <p:cNvGrpSpPr/>
          <p:nvPr/>
        </p:nvGrpSpPr>
        <p:grpSpPr>
          <a:xfrm>
            <a:off x="4729944" y="2824200"/>
            <a:ext cx="952996" cy="2086250"/>
            <a:chOff x="4060600" y="1874998"/>
            <a:chExt cx="952996" cy="2086250"/>
          </a:xfrm>
        </p:grpSpPr>
        <p:sp>
          <p:nvSpPr>
            <p:cNvPr id="50" name="Прямокутник 42">
              <a:extLst>
                <a:ext uri="{FF2B5EF4-FFF2-40B4-BE49-F238E27FC236}">
                  <a16:creationId xmlns="" xmlns:a16="http://schemas.microsoft.com/office/drawing/2014/main" id="{2370DB03-69CD-3DEF-368E-FB59670E375A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1" name="Прямокутник 44">
              <a:extLst>
                <a:ext uri="{FF2B5EF4-FFF2-40B4-BE49-F238E27FC236}">
                  <a16:creationId xmlns="" xmlns:a16="http://schemas.microsoft.com/office/drawing/2014/main" id="{43FE4327-BFBB-972B-A9E0-CF98A648FB56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2" name="Прямокутник 45">
              <a:extLst>
                <a:ext uri="{FF2B5EF4-FFF2-40B4-BE49-F238E27FC236}">
                  <a16:creationId xmlns="" xmlns:a16="http://schemas.microsoft.com/office/drawing/2014/main" id="{CAC7B1C7-F306-999C-EC77-0432FA6518EA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3" name="Прямокутник 46">
              <a:extLst>
                <a:ext uri="{FF2B5EF4-FFF2-40B4-BE49-F238E27FC236}">
                  <a16:creationId xmlns="" xmlns:a16="http://schemas.microsoft.com/office/drawing/2014/main" id="{6ACD71E1-FC39-21EB-A8DC-38E4F0F77921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4" name="Прямокутник 47">
              <a:extLst>
                <a:ext uri="{FF2B5EF4-FFF2-40B4-BE49-F238E27FC236}">
                  <a16:creationId xmlns="" xmlns:a16="http://schemas.microsoft.com/office/drawing/2014/main" id="{7AC7659C-D490-367D-BD5E-D6D34B232D6C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5" name="Прямокутник 48">
              <a:extLst>
                <a:ext uri="{FF2B5EF4-FFF2-40B4-BE49-F238E27FC236}">
                  <a16:creationId xmlns="" xmlns:a16="http://schemas.microsoft.com/office/drawing/2014/main" id="{AD070CBE-8401-9C7A-5CCF-1515D5BC75D3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6" name="Прямокутник 49">
              <a:extLst>
                <a:ext uri="{FF2B5EF4-FFF2-40B4-BE49-F238E27FC236}">
                  <a16:creationId xmlns="" xmlns:a16="http://schemas.microsoft.com/office/drawing/2014/main" id="{C4DCEDFB-7D76-F277-FDAE-8443CF9D8A2F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7" name="Прямокутник 50">
              <a:extLst>
                <a:ext uri="{FF2B5EF4-FFF2-40B4-BE49-F238E27FC236}">
                  <a16:creationId xmlns="" xmlns:a16="http://schemas.microsoft.com/office/drawing/2014/main" id="{39A94FEF-5935-A409-0F85-9F3CEF910266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8" name="Прямокутник 51">
              <a:extLst>
                <a:ext uri="{FF2B5EF4-FFF2-40B4-BE49-F238E27FC236}">
                  <a16:creationId xmlns="" xmlns:a16="http://schemas.microsoft.com/office/drawing/2014/main" id="{D81AC2B2-BAA4-38BF-F26B-C38954B669A6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9" name="Прямокутник 52">
              <a:extLst>
                <a:ext uri="{FF2B5EF4-FFF2-40B4-BE49-F238E27FC236}">
                  <a16:creationId xmlns="" xmlns:a16="http://schemas.microsoft.com/office/drawing/2014/main" id="{D2C823D3-6C70-950A-463B-6E4CAEAF17C0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grpSp>
        <p:nvGrpSpPr>
          <p:cNvPr id="60" name="Групувати 53">
            <a:extLst>
              <a:ext uri="{FF2B5EF4-FFF2-40B4-BE49-F238E27FC236}">
                <a16:creationId xmlns="" xmlns:a16="http://schemas.microsoft.com/office/drawing/2014/main" id="{F8C26625-ADD3-3723-E970-F805FC00BD82}"/>
              </a:ext>
            </a:extLst>
          </p:cNvPr>
          <p:cNvGrpSpPr/>
          <p:nvPr/>
        </p:nvGrpSpPr>
        <p:grpSpPr>
          <a:xfrm>
            <a:off x="5878926" y="2816477"/>
            <a:ext cx="952996" cy="2086250"/>
            <a:chOff x="4060600" y="1874998"/>
            <a:chExt cx="952996" cy="2086250"/>
          </a:xfrm>
        </p:grpSpPr>
        <p:sp>
          <p:nvSpPr>
            <p:cNvPr id="61" name="Прямокутник 54">
              <a:extLst>
                <a:ext uri="{FF2B5EF4-FFF2-40B4-BE49-F238E27FC236}">
                  <a16:creationId xmlns="" xmlns:a16="http://schemas.microsoft.com/office/drawing/2014/main" id="{E103151A-4E3C-EEBA-833C-58AF3F5DC36C}"/>
                </a:ext>
              </a:extLst>
            </p:cNvPr>
            <p:cNvSpPr/>
            <p:nvPr/>
          </p:nvSpPr>
          <p:spPr>
            <a:xfrm>
              <a:off x="4060600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2" name="Прямокутник 55">
              <a:extLst>
                <a:ext uri="{FF2B5EF4-FFF2-40B4-BE49-F238E27FC236}">
                  <a16:creationId xmlns="" xmlns:a16="http://schemas.microsoft.com/office/drawing/2014/main" id="{D16A767C-6A5F-D6AE-556B-4FD312D0E874}"/>
                </a:ext>
              </a:extLst>
            </p:cNvPr>
            <p:cNvSpPr/>
            <p:nvPr/>
          </p:nvSpPr>
          <p:spPr>
            <a:xfrm>
              <a:off x="4534202" y="1874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3" name="Прямокутник 56">
              <a:extLst>
                <a:ext uri="{FF2B5EF4-FFF2-40B4-BE49-F238E27FC236}">
                  <a16:creationId xmlns="" xmlns:a16="http://schemas.microsoft.com/office/drawing/2014/main" id="{A602CB5F-186A-41BA-A8A0-9DECDF877613}"/>
                </a:ext>
              </a:extLst>
            </p:cNvPr>
            <p:cNvSpPr/>
            <p:nvPr/>
          </p:nvSpPr>
          <p:spPr>
            <a:xfrm>
              <a:off x="4060600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4" name="Прямокутник 57">
              <a:extLst>
                <a:ext uri="{FF2B5EF4-FFF2-40B4-BE49-F238E27FC236}">
                  <a16:creationId xmlns="" xmlns:a16="http://schemas.microsoft.com/office/drawing/2014/main" id="{92D4D881-DBC0-191A-D405-691E0F4698AC}"/>
                </a:ext>
              </a:extLst>
            </p:cNvPr>
            <p:cNvSpPr/>
            <p:nvPr/>
          </p:nvSpPr>
          <p:spPr>
            <a:xfrm>
              <a:off x="4534202" y="22922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5" name="Прямокутник 58">
              <a:extLst>
                <a:ext uri="{FF2B5EF4-FFF2-40B4-BE49-F238E27FC236}">
                  <a16:creationId xmlns="" xmlns:a16="http://schemas.microsoft.com/office/drawing/2014/main" id="{CE017690-1710-DAF8-59EC-77F4B306F469}"/>
                </a:ext>
              </a:extLst>
            </p:cNvPr>
            <p:cNvSpPr/>
            <p:nvPr/>
          </p:nvSpPr>
          <p:spPr>
            <a:xfrm>
              <a:off x="4060600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6" name="Прямокутник 59">
              <a:extLst>
                <a:ext uri="{FF2B5EF4-FFF2-40B4-BE49-F238E27FC236}">
                  <a16:creationId xmlns="" xmlns:a16="http://schemas.microsoft.com/office/drawing/2014/main" id="{BF47B069-C9E2-FC2D-B464-C6864A17C303}"/>
                </a:ext>
              </a:extLst>
            </p:cNvPr>
            <p:cNvSpPr/>
            <p:nvPr/>
          </p:nvSpPr>
          <p:spPr>
            <a:xfrm>
              <a:off x="4534202" y="27094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7" name="Прямокутник 60">
              <a:extLst>
                <a:ext uri="{FF2B5EF4-FFF2-40B4-BE49-F238E27FC236}">
                  <a16:creationId xmlns="" xmlns:a16="http://schemas.microsoft.com/office/drawing/2014/main" id="{BCEF5C34-D20A-83C4-C32F-CC968226296C}"/>
                </a:ext>
              </a:extLst>
            </p:cNvPr>
            <p:cNvSpPr/>
            <p:nvPr/>
          </p:nvSpPr>
          <p:spPr>
            <a:xfrm>
              <a:off x="4060600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8" name="Прямокутник 61">
              <a:extLst>
                <a:ext uri="{FF2B5EF4-FFF2-40B4-BE49-F238E27FC236}">
                  <a16:creationId xmlns="" xmlns:a16="http://schemas.microsoft.com/office/drawing/2014/main" id="{1AE3D05F-18DC-C21F-B65D-8A95008C112A}"/>
                </a:ext>
              </a:extLst>
            </p:cNvPr>
            <p:cNvSpPr/>
            <p:nvPr/>
          </p:nvSpPr>
          <p:spPr>
            <a:xfrm>
              <a:off x="4534202" y="312674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69" name="Прямокутник 62">
              <a:extLst>
                <a:ext uri="{FF2B5EF4-FFF2-40B4-BE49-F238E27FC236}">
                  <a16:creationId xmlns="" xmlns:a16="http://schemas.microsoft.com/office/drawing/2014/main" id="{EF709982-C06B-9C9A-7D00-322B2089DADC}"/>
                </a:ext>
              </a:extLst>
            </p:cNvPr>
            <p:cNvSpPr/>
            <p:nvPr/>
          </p:nvSpPr>
          <p:spPr>
            <a:xfrm>
              <a:off x="4060600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0" name="Прямокутник 63">
              <a:extLst>
                <a:ext uri="{FF2B5EF4-FFF2-40B4-BE49-F238E27FC236}">
                  <a16:creationId xmlns="" xmlns:a16="http://schemas.microsoft.com/office/drawing/2014/main" id="{30182F11-2B89-3DED-83C9-8700F618B197}"/>
                </a:ext>
              </a:extLst>
            </p:cNvPr>
            <p:cNvSpPr/>
            <p:nvPr/>
          </p:nvSpPr>
          <p:spPr>
            <a:xfrm>
              <a:off x="4534202" y="3543998"/>
              <a:ext cx="479394" cy="417250"/>
            </a:xfrm>
            <a:prstGeom prst="rect">
              <a:avLst/>
            </a:prstGeom>
            <a:solidFill>
              <a:srgbClr val="00D25F"/>
            </a:solidFill>
            <a:ln w="19050">
              <a:solidFill>
                <a:schemeClr val="tx2">
                  <a:lumMod val="5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</p:grpSp>
      <p:sp>
        <p:nvSpPr>
          <p:cNvPr id="71" name="Прямокутник 9">
            <a:extLst>
              <a:ext uri="{FF2B5EF4-FFF2-40B4-BE49-F238E27FC236}">
                <a16:creationId xmlns="" xmlns:a16="http://schemas.microsoft.com/office/drawing/2014/main" id="{45455AB5-1BBE-2463-A1F0-FFB796CC1F97}"/>
              </a:ext>
            </a:extLst>
          </p:cNvPr>
          <p:cNvSpPr/>
          <p:nvPr/>
        </p:nvSpPr>
        <p:spPr>
          <a:xfrm>
            <a:off x="7363185" y="3059839"/>
            <a:ext cx="322337" cy="31573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Прямокутник 10">
            <a:extLst>
              <a:ext uri="{FF2B5EF4-FFF2-40B4-BE49-F238E27FC236}">
                <a16:creationId xmlns="" xmlns:a16="http://schemas.microsoft.com/office/drawing/2014/main" id="{FCA1869F-A87E-70EC-A4CE-151BA6AA7FBC}"/>
              </a:ext>
            </a:extLst>
          </p:cNvPr>
          <p:cNvSpPr/>
          <p:nvPr/>
        </p:nvSpPr>
        <p:spPr>
          <a:xfrm>
            <a:off x="7363185" y="3563419"/>
            <a:ext cx="322337" cy="31573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Прямокутник 11">
            <a:extLst>
              <a:ext uri="{FF2B5EF4-FFF2-40B4-BE49-F238E27FC236}">
                <a16:creationId xmlns="" xmlns:a16="http://schemas.microsoft.com/office/drawing/2014/main" id="{4ECB9FED-2172-99C4-9691-5D6560BCDD61}"/>
              </a:ext>
            </a:extLst>
          </p:cNvPr>
          <p:cNvSpPr/>
          <p:nvPr/>
        </p:nvSpPr>
        <p:spPr>
          <a:xfrm>
            <a:off x="7363185" y="4094117"/>
            <a:ext cx="322337" cy="31573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4" name="Прямокутник 14">
            <a:extLst>
              <a:ext uri="{FF2B5EF4-FFF2-40B4-BE49-F238E27FC236}">
                <a16:creationId xmlns="" xmlns:a16="http://schemas.microsoft.com/office/drawing/2014/main" id="{B267E3EB-B404-6CD5-7F1E-757BDB275A61}"/>
              </a:ext>
            </a:extLst>
          </p:cNvPr>
          <p:cNvSpPr/>
          <p:nvPr/>
        </p:nvSpPr>
        <p:spPr>
          <a:xfrm>
            <a:off x="7363185" y="4602294"/>
            <a:ext cx="322337" cy="31573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5" name="Прямокутник 8">
            <a:extLst>
              <a:ext uri="{FF2B5EF4-FFF2-40B4-BE49-F238E27FC236}">
                <a16:creationId xmlns="" xmlns:a16="http://schemas.microsoft.com/office/drawing/2014/main" id="{8F497D63-FBCD-7173-2D36-07255DA2BBAE}"/>
              </a:ext>
            </a:extLst>
          </p:cNvPr>
          <p:cNvSpPr/>
          <p:nvPr/>
        </p:nvSpPr>
        <p:spPr>
          <a:xfrm>
            <a:off x="7363184" y="2604610"/>
            <a:ext cx="322337" cy="31573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6" name="Прямокутник 15">
            <a:extLst>
              <a:ext uri="{FF2B5EF4-FFF2-40B4-BE49-F238E27FC236}">
                <a16:creationId xmlns="" xmlns:a16="http://schemas.microsoft.com/office/drawing/2014/main" id="{9F690CD0-7A1E-DCBB-33FF-B65B44E5E2CC}"/>
              </a:ext>
            </a:extLst>
          </p:cNvPr>
          <p:cNvSpPr/>
          <p:nvPr/>
        </p:nvSpPr>
        <p:spPr>
          <a:xfrm>
            <a:off x="7961757" y="3555836"/>
            <a:ext cx="322337" cy="31573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7" name="Прямокутник 16">
            <a:extLst>
              <a:ext uri="{FF2B5EF4-FFF2-40B4-BE49-F238E27FC236}">
                <a16:creationId xmlns="" xmlns:a16="http://schemas.microsoft.com/office/drawing/2014/main" id="{A6BC2304-9E27-5341-E9E8-82F0CAD0DD65}"/>
              </a:ext>
            </a:extLst>
          </p:cNvPr>
          <p:cNvSpPr/>
          <p:nvPr/>
        </p:nvSpPr>
        <p:spPr>
          <a:xfrm>
            <a:off x="7961757" y="4086534"/>
            <a:ext cx="322337" cy="31573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8" name="Прямокутник 43">
            <a:extLst>
              <a:ext uri="{FF2B5EF4-FFF2-40B4-BE49-F238E27FC236}">
                <a16:creationId xmlns="" xmlns:a16="http://schemas.microsoft.com/office/drawing/2014/main" id="{A69126F2-EC65-B2A3-7AA0-C7423D629F7C}"/>
              </a:ext>
            </a:extLst>
          </p:cNvPr>
          <p:cNvSpPr/>
          <p:nvPr/>
        </p:nvSpPr>
        <p:spPr>
          <a:xfrm>
            <a:off x="7961757" y="4594711"/>
            <a:ext cx="322337" cy="315739"/>
          </a:xfrm>
          <a:prstGeom prst="rect">
            <a:avLst/>
          </a:prstGeom>
          <a:solidFill>
            <a:srgbClr val="FFC000"/>
          </a:solidFill>
          <a:ln w="19050">
            <a:solidFill>
              <a:schemeClr val="tx2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9" name="Стрілка: вліво 75">
            <a:extLst>
              <a:ext uri="{FF2B5EF4-FFF2-40B4-BE49-F238E27FC236}">
                <a16:creationId xmlns="" xmlns:a16="http://schemas.microsoft.com/office/drawing/2014/main" id="{9CF14BFC-8371-1978-BDF6-8AD943987838}"/>
              </a:ext>
            </a:extLst>
          </p:cNvPr>
          <p:cNvSpPr/>
          <p:nvPr/>
        </p:nvSpPr>
        <p:spPr>
          <a:xfrm>
            <a:off x="8685300" y="3444731"/>
            <a:ext cx="612559" cy="666265"/>
          </a:xfrm>
          <a:prstGeom prst="leftArrow">
            <a:avLst/>
          </a:prstGeom>
          <a:solidFill>
            <a:srgbClr val="FF3399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Права фігурна дужка 88">
            <a:extLst>
              <a:ext uri="{FF2B5EF4-FFF2-40B4-BE49-F238E27FC236}">
                <a16:creationId xmlns="" xmlns:a16="http://schemas.microsoft.com/office/drawing/2014/main" id="{7E88EAA1-5FFB-D7F9-361D-AF228048AF94}"/>
              </a:ext>
            </a:extLst>
          </p:cNvPr>
          <p:cNvSpPr/>
          <p:nvPr/>
        </p:nvSpPr>
        <p:spPr>
          <a:xfrm rot="16200000">
            <a:off x="4838971" y="-345486"/>
            <a:ext cx="519262" cy="5455010"/>
          </a:xfrm>
          <a:prstGeom prst="rightBrac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TextBox 81">
            <a:extLst>
              <a:ext uri="{FF2B5EF4-FFF2-40B4-BE49-F238E27FC236}">
                <a16:creationId xmlns="" xmlns:a16="http://schemas.microsoft.com/office/drawing/2014/main" id="{3EAEA70D-24D3-37E9-3E9C-F2E4762CAEAD}"/>
              </a:ext>
            </a:extLst>
          </p:cNvPr>
          <p:cNvSpPr txBox="1"/>
          <p:nvPr/>
        </p:nvSpPr>
        <p:spPr>
          <a:xfrm>
            <a:off x="9172509" y="4102187"/>
            <a:ext cx="2469759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+ 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4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4</a:t>
            </a:r>
            <a:r>
              <a:rPr lang="ru-RU" sz="4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x-none" sz="4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="" xmlns:a16="http://schemas.microsoft.com/office/drawing/2014/main" id="{2F1BE346-4601-E044-1A3C-DC89E0995C15}"/>
              </a:ext>
            </a:extLst>
          </p:cNvPr>
          <p:cNvSpPr txBox="1"/>
          <p:nvPr/>
        </p:nvSpPr>
        <p:spPr>
          <a:xfrm>
            <a:off x="4712647" y="1275604"/>
            <a:ext cx="730395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45</a:t>
            </a:r>
            <a:endParaRPr lang="x-non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4" name="Права фігурна дужка 91">
            <a:extLst>
              <a:ext uri="{FF2B5EF4-FFF2-40B4-BE49-F238E27FC236}">
                <a16:creationId xmlns="" xmlns:a16="http://schemas.microsoft.com/office/drawing/2014/main" id="{E8AB3A45-C8C5-A276-CDFB-F6A1B1D57369}"/>
              </a:ext>
            </a:extLst>
          </p:cNvPr>
          <p:cNvSpPr/>
          <p:nvPr/>
        </p:nvSpPr>
        <p:spPr>
          <a:xfrm rot="5400000">
            <a:off x="5272171" y="2083709"/>
            <a:ext cx="472357" cy="6444400"/>
          </a:xfrm>
          <a:prstGeom prst="rightBrace">
            <a:avLst/>
          </a:prstGeom>
          <a:ln w="571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 b="1"/>
          </a:p>
        </p:txBody>
      </p:sp>
      <p:sp>
        <p:nvSpPr>
          <p:cNvPr id="85" name="TextBox 84">
            <a:extLst>
              <a:ext uri="{FF2B5EF4-FFF2-40B4-BE49-F238E27FC236}">
                <a16:creationId xmlns="" xmlns:a16="http://schemas.microsoft.com/office/drawing/2014/main" id="{AB295812-CD1B-5632-CB29-3D3EE6F6D5B5}"/>
              </a:ext>
            </a:extLst>
          </p:cNvPr>
          <p:cNvSpPr txBox="1"/>
          <p:nvPr/>
        </p:nvSpPr>
        <p:spPr>
          <a:xfrm>
            <a:off x="5112329" y="5869872"/>
            <a:ext cx="766597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</a:t>
            </a:r>
            <a:endParaRPr lang="x-none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Скругленная прямоугольная выноска 19">
            <a:extLst>
              <a:ext uri="{FF2B5EF4-FFF2-40B4-BE49-F238E27FC236}">
                <a16:creationId xmlns="" xmlns:a16="http://schemas.microsoft.com/office/drawing/2014/main" id="{3976923F-7303-DADA-FD85-E2FCDE98676B}"/>
              </a:ext>
            </a:extLst>
          </p:cNvPr>
          <p:cNvSpPr/>
          <p:nvPr/>
        </p:nvSpPr>
        <p:spPr>
          <a:xfrm>
            <a:off x="8893629" y="1446957"/>
            <a:ext cx="2796082" cy="900652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Одиниці додаємо до </a:t>
            </a:r>
            <a:r>
              <a:rPr lang="uk-UA" sz="2400" b="1" dirty="0" smtClean="0">
                <a:solidFill>
                  <a:srgbClr val="7030A0"/>
                </a:solidFill>
              </a:rPr>
              <a:t>одиниць </a:t>
            </a:r>
            <a:endParaRPr lang="uk-UA" sz="2400" b="1" dirty="0">
              <a:solidFill>
                <a:srgbClr val="7030A0"/>
              </a:solidFill>
            </a:endParaRPr>
          </a:p>
        </p:txBody>
      </p:sp>
      <p:sp>
        <p:nvSpPr>
          <p:cNvPr id="87" name="Дуга 86">
            <a:extLst>
              <a:ext uri="{FF2B5EF4-FFF2-40B4-BE49-F238E27FC236}">
                <a16:creationId xmlns="" xmlns:a16="http://schemas.microsoft.com/office/drawing/2014/main" id="{30B9E6CA-49F5-7FB7-D874-92A8B7573BC1}"/>
              </a:ext>
            </a:extLst>
          </p:cNvPr>
          <p:cNvSpPr/>
          <p:nvPr/>
        </p:nvSpPr>
        <p:spPr>
          <a:xfrm rot="8236976">
            <a:off x="9430126" y="3678979"/>
            <a:ext cx="1204954" cy="1230723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8" name="Овал 87">
            <a:extLst>
              <a:ext uri="{FF2B5EF4-FFF2-40B4-BE49-F238E27FC236}">
                <a16:creationId xmlns="" xmlns:a16="http://schemas.microsoft.com/office/drawing/2014/main" id="{FD66CA1B-5E5C-FFB2-6F6F-6815ABD5869C}"/>
              </a:ext>
            </a:extLst>
          </p:cNvPr>
          <p:cNvSpPr/>
          <p:nvPr/>
        </p:nvSpPr>
        <p:spPr>
          <a:xfrm>
            <a:off x="11227336" y="4154545"/>
            <a:ext cx="414932" cy="6018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9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781124"/>
            <a:ext cx="1054100" cy="110115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 smtClean="0">
                <a:solidFill>
                  <a:schemeClr val="bg1"/>
                </a:solidFill>
              </a:rPr>
              <a:t>Підручник</a:t>
            </a:r>
            <a:r>
              <a:rPr lang="uk-UA" sz="1200" b="1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115</a:t>
            </a:r>
            <a:endParaRPr lang="uk-UA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3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animBg="1"/>
      <p:bldP spid="22" grpId="0" animBg="1"/>
      <p:bldP spid="76" grpId="0" animBg="1"/>
      <p:bldP spid="77" grpId="0" animBg="1"/>
      <p:bldP spid="78" grpId="0" animBg="1"/>
      <p:bldP spid="79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13777</TotalTime>
  <Words>749</Words>
  <Application>Microsoft Office PowerPoint</Application>
  <PresentationFormat>Произвольный</PresentationFormat>
  <Paragraphs>230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1415</cp:revision>
  <dcterms:created xsi:type="dcterms:W3CDTF">2018-01-05T16:38:53Z</dcterms:created>
  <dcterms:modified xsi:type="dcterms:W3CDTF">2024-04-25T07:03:48Z</dcterms:modified>
</cp:coreProperties>
</file>