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068" r:id="rId3"/>
    <p:sldId id="1115" r:id="rId4"/>
    <p:sldId id="1119" r:id="rId5"/>
    <p:sldId id="1109" r:id="rId6"/>
    <p:sldId id="1117" r:id="rId7"/>
    <p:sldId id="1111" r:id="rId8"/>
    <p:sldId id="1113" r:id="rId9"/>
    <p:sldId id="1055" r:id="rId10"/>
    <p:sldId id="1112" r:id="rId11"/>
    <p:sldId id="1118" r:id="rId12"/>
    <p:sldId id="1114" r:id="rId13"/>
    <p:sldId id="1121" r:id="rId14"/>
    <p:sldId id="794" r:id="rId15"/>
    <p:sldId id="1116" r:id="rId16"/>
    <p:sldId id="85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295FFF"/>
    <a:srgbClr val="EF71CE"/>
    <a:srgbClr val="463EDE"/>
    <a:srgbClr val="322ADA"/>
    <a:srgbClr val="FF3300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hib9du53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0160" y="4291457"/>
            <a:ext cx="9566910" cy="194095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«</a:t>
            </a:r>
            <a:r>
              <a:rPr lang="ru-RU" sz="5400" b="1" dirty="0">
                <a:solidFill>
                  <a:schemeClr val="bg1"/>
                </a:solidFill>
              </a:rPr>
              <a:t>Казка про </a:t>
            </a:r>
            <a:r>
              <a:rPr lang="ru-RU" sz="5400" b="1" dirty="0" err="1">
                <a:solidFill>
                  <a:schemeClr val="bg1"/>
                </a:solidFill>
              </a:rPr>
              <a:t>ґудзик</a:t>
            </a:r>
            <a:r>
              <a:rPr lang="ru-RU" sz="5400" b="1" dirty="0">
                <a:solidFill>
                  <a:schemeClr val="bg1"/>
                </a:solidFill>
              </a:rPr>
              <a:t>» 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err="1" smtClean="0">
                <a:solidFill>
                  <a:schemeClr val="bg1"/>
                </a:solidFill>
              </a:rPr>
              <a:t>Марії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Солтис-Смирнової</a:t>
            </a:r>
            <a:endParaRPr lang="uk-UA" sz="5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6570" y="1434849"/>
            <a:ext cx="400050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2" name="Picture 2" descr="Що може означати відірваний ґудз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312214"/>
            <a:ext cx="3792398" cy="252826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5760" y="1133030"/>
            <a:ext cx="11464290" cy="44012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Наступного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ранку мама почала пошуки. Шукала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серед іграшок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біля ліжечка і під столиком. Але ґудзичка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було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Ґудзичок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вже перестав вірити, що його хтось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знайде. Та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матуся взяла віника й почала замітати. Коли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замітала коло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дивана, за віником відразу ж викотився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загублений ґудзичок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Через якусь годинку його легенько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лоскотали голка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 ниткою. То мама Артемка пришивала ґудзика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 сорочечки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Який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же радий був хлопчик, коли одягнув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улюблену сорочечку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Усі зелененькі ґудзички були на місці.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Тепер він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навіть не крутив їх, а тільки легенько погладжував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0452" y="5760720"/>
            <a:ext cx="1576362" cy="1097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123-124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434703"/>
            <a:ext cx="10544612" cy="735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«Казка </a:t>
            </a:r>
            <a:r>
              <a:rPr lang="uk-UA" sz="4000" b="1" dirty="0"/>
              <a:t>про </a:t>
            </a:r>
            <a:r>
              <a:rPr lang="uk-UA" sz="4000" b="1" dirty="0" smtClean="0"/>
              <a:t>ґудзик»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Солтис-Смирнової</a:t>
            </a:r>
            <a:endParaRPr lang="uk-UA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01" t="659" r="3633" b="17468"/>
          <a:stretch/>
        </p:blipFill>
        <p:spPr>
          <a:xfrm>
            <a:off x="9683625" y="5086350"/>
            <a:ext cx="2295015" cy="153001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22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8503" y="1582086"/>
            <a:ext cx="7328638" cy="39090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400" dirty="0"/>
              <a:t>Про кого </a:t>
            </a:r>
            <a:r>
              <a:rPr lang="ru-RU" sz="2400" dirty="0" err="1"/>
              <a:t>розповідається</a:t>
            </a:r>
            <a:r>
              <a:rPr lang="ru-RU" sz="2400" dirty="0"/>
              <a:t> в </a:t>
            </a:r>
            <a:r>
              <a:rPr lang="ru-RU" sz="2400" dirty="0" err="1"/>
              <a:t>тексті</a:t>
            </a:r>
            <a:r>
              <a:rPr lang="ru-RU" sz="2400" dirty="0"/>
              <a:t>?</a:t>
            </a:r>
          </a:p>
          <a:p>
            <a:pPr marL="446088" indent="-446088">
              <a:buAutoNum type="arabicPeriod"/>
            </a:pPr>
            <a:r>
              <a:rPr lang="ru-RU" sz="2400" dirty="0"/>
              <a:t>Яка </a:t>
            </a:r>
            <a:r>
              <a:rPr lang="ru-RU" sz="2400" dirty="0" err="1"/>
              <a:t>пригода</a:t>
            </a:r>
            <a:r>
              <a:rPr lang="ru-RU" sz="2400" dirty="0"/>
              <a:t> </a:t>
            </a:r>
            <a:r>
              <a:rPr lang="ru-RU" sz="2400" dirty="0" err="1"/>
              <a:t>сталася</a:t>
            </a:r>
            <a:r>
              <a:rPr lang="ru-RU" sz="2400" dirty="0"/>
              <a:t> з </a:t>
            </a:r>
            <a:r>
              <a:rPr lang="ru-RU" sz="2400" dirty="0" err="1"/>
              <a:t>Артемком</a:t>
            </a:r>
            <a:r>
              <a:rPr lang="ru-RU" sz="2400" dirty="0"/>
              <a:t>?</a:t>
            </a:r>
          </a:p>
          <a:p>
            <a:pPr marL="446088" indent="-446088">
              <a:buAutoNum type="arabicPeriod"/>
            </a:pP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знайшов</a:t>
            </a:r>
            <a:r>
              <a:rPr lang="ru-RU" sz="2400" dirty="0"/>
              <a:t> </a:t>
            </a:r>
            <a:r>
              <a:rPr lang="ru-RU" sz="2400" dirty="0" err="1"/>
              <a:t>ґудзика</a:t>
            </a:r>
            <a:r>
              <a:rPr lang="ru-RU" sz="2400" dirty="0"/>
              <a:t>?</a:t>
            </a:r>
          </a:p>
          <a:p>
            <a:pPr marL="446088" indent="-446088">
              <a:buAutoNum type="arabicPeriod"/>
            </a:pPr>
            <a:r>
              <a:rPr lang="ru-RU" sz="2400" dirty="0" err="1"/>
              <a:t>Що</a:t>
            </a:r>
            <a:r>
              <a:rPr lang="ru-RU" sz="2400" dirty="0"/>
              <a:t> мама </a:t>
            </a:r>
            <a:r>
              <a:rPr lang="ru-RU" sz="2400" dirty="0" err="1"/>
              <a:t>зробила</a:t>
            </a:r>
            <a:r>
              <a:rPr lang="ru-RU" sz="2400" dirty="0"/>
              <a:t> з </a:t>
            </a:r>
            <a:r>
              <a:rPr lang="ru-RU" sz="2400" dirty="0" err="1"/>
              <a:t>ґудзиком</a:t>
            </a:r>
            <a:r>
              <a:rPr lang="ru-RU" sz="2400" dirty="0"/>
              <a:t>? </a:t>
            </a:r>
          </a:p>
          <a:p>
            <a:pPr marL="446088" indent="-446088">
              <a:buAutoNum type="arabicPeriod"/>
            </a:pPr>
            <a:r>
              <a:rPr lang="ru-RU" sz="2400" dirty="0"/>
              <a:t>Як </a:t>
            </a:r>
            <a:r>
              <a:rPr lang="ru-RU" sz="2400" dirty="0" err="1"/>
              <a:t>по-іншому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текст</a:t>
            </a:r>
            <a:r>
              <a:rPr lang="ru-RU" sz="2400" dirty="0" smtClean="0"/>
              <a:t>?</a:t>
            </a:r>
          </a:p>
          <a:p>
            <a:pPr marL="446088" indent="-446088">
              <a:buFontTx/>
              <a:buAutoNum type="arabicPeriod"/>
            </a:pPr>
            <a:r>
              <a:rPr lang="ru-RU" sz="2400" dirty="0"/>
              <a:t>Як </a:t>
            </a:r>
            <a:r>
              <a:rPr lang="ru-RU" sz="2400" dirty="0" err="1"/>
              <a:t>ставився</a:t>
            </a:r>
            <a:r>
              <a:rPr lang="ru-RU" sz="2400" dirty="0"/>
              <a:t> </a:t>
            </a:r>
            <a:r>
              <a:rPr lang="ru-RU" sz="2400" dirty="0" err="1"/>
              <a:t>Артемко</a:t>
            </a:r>
            <a:r>
              <a:rPr lang="ru-RU" sz="2400" dirty="0"/>
              <a:t> до </a:t>
            </a:r>
            <a:r>
              <a:rPr lang="ru-RU" sz="2400" dirty="0" err="1"/>
              <a:t>ґудзиків</a:t>
            </a:r>
            <a:r>
              <a:rPr lang="ru-RU" sz="2400" dirty="0"/>
              <a:t> на початку тексту і в </a:t>
            </a:r>
            <a:r>
              <a:rPr lang="ru-RU" sz="2400" dirty="0" err="1"/>
              <a:t>кінці</a:t>
            </a:r>
            <a:r>
              <a:rPr lang="ru-RU" sz="2400" dirty="0"/>
              <a:t>? Поясни,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</a:t>
            </a:r>
            <a:r>
              <a:rPr lang="ru-RU" sz="2400" dirty="0" err="1"/>
              <a:t>змінилось</a:t>
            </a:r>
            <a:r>
              <a:rPr lang="ru-RU" sz="2400" dirty="0"/>
              <a:t>.</a:t>
            </a:r>
          </a:p>
          <a:p>
            <a:pPr marL="354013" indent="-182563"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 smtClean="0"/>
              <a:t>Знайди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тексті</a:t>
            </a:r>
            <a:r>
              <a:rPr lang="ru-RU" sz="2400" dirty="0"/>
              <a:t> і прочитай, як </a:t>
            </a:r>
            <a:r>
              <a:rPr lang="ru-RU" sz="2400" dirty="0" err="1"/>
              <a:t>ґудзик</a:t>
            </a:r>
            <a:r>
              <a:rPr lang="ru-RU" sz="2400" dirty="0"/>
              <a:t> </a:t>
            </a:r>
            <a:r>
              <a:rPr lang="ru-RU" sz="2400" dirty="0" err="1"/>
              <a:t>відірвався</a:t>
            </a:r>
            <a:r>
              <a:rPr lang="ru-RU" sz="2400" dirty="0"/>
              <a:t>, як </a:t>
            </a:r>
            <a:r>
              <a:rPr lang="ru-RU" sz="2400" dirty="0" err="1"/>
              <a:t>ґудзик</a:t>
            </a:r>
            <a:r>
              <a:rPr lang="ru-RU" sz="2400" dirty="0"/>
              <a:t> </a:t>
            </a:r>
            <a:r>
              <a:rPr lang="ru-RU" sz="2400" dirty="0" err="1"/>
              <a:t>знайшовся</a:t>
            </a:r>
            <a:r>
              <a:rPr lang="ru-RU" sz="2400" dirty="0"/>
              <a:t>.</a:t>
            </a:r>
          </a:p>
          <a:p>
            <a:pPr marL="354013" indent="-182563">
              <a:buAutoNum type="arabicPeriod"/>
            </a:pPr>
            <a:r>
              <a:rPr lang="ru-RU" sz="2400" dirty="0" err="1"/>
              <a:t>Чи</a:t>
            </a:r>
            <a:r>
              <a:rPr lang="ru-RU" sz="2400" dirty="0"/>
              <a:t> є в тебе </a:t>
            </a:r>
            <a:r>
              <a:rPr lang="ru-RU" sz="2400" dirty="0" err="1"/>
              <a:t>улюблений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? </a:t>
            </a:r>
            <a:r>
              <a:rPr lang="ru-RU" sz="2400" dirty="0" err="1"/>
              <a:t>Розкажи</a:t>
            </a:r>
            <a:r>
              <a:rPr lang="ru-RU" sz="2400" dirty="0"/>
              <a:t> про </a:t>
            </a:r>
            <a:r>
              <a:rPr lang="ru-RU" sz="2400" dirty="0" err="1"/>
              <a:t>нього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2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720" y="531883"/>
            <a:ext cx="9749790" cy="1114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Розглянь </a:t>
            </a:r>
            <a:r>
              <a:rPr lang="ru-RU" sz="3600" b="1" dirty="0" err="1">
                <a:solidFill>
                  <a:schemeClr val="bg1"/>
                </a:solidFill>
              </a:rPr>
              <a:t>малюнок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</a:rPr>
              <a:t>Розкажи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історію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ґудзика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1501" t="659" r="3633" b="17468"/>
          <a:stretch/>
        </p:blipFill>
        <p:spPr>
          <a:xfrm>
            <a:off x="1188720" y="2040030"/>
            <a:ext cx="4968000" cy="3312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527992" y="2040030"/>
            <a:ext cx="4410517" cy="30719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траплялися</a:t>
            </a:r>
            <a:r>
              <a:rPr lang="ru-RU" sz="2800" b="1" dirty="0" smtClean="0"/>
              <a:t> </a:t>
            </a:r>
            <a:r>
              <a:rPr lang="ru-RU" sz="2800" b="1" dirty="0"/>
              <a:t>в </a:t>
            </a:r>
            <a:r>
              <a:rPr lang="ru-RU" sz="2800" b="1" dirty="0" err="1" smtClean="0"/>
              <a:t>твоєму</a:t>
            </a:r>
            <a:r>
              <a:rPr lang="ru-RU" sz="2800" b="1" dirty="0" smtClean="0"/>
              <a:t> </a:t>
            </a:r>
            <a:r>
              <a:rPr lang="ru-RU" sz="2800" b="1" dirty="0" err="1"/>
              <a:t>житті</a:t>
            </a:r>
            <a:r>
              <a:rPr lang="ru-RU" sz="2800" b="1" dirty="0"/>
              <a:t> </a:t>
            </a:r>
            <a:r>
              <a:rPr lang="ru-RU" sz="2800" b="1" dirty="0" err="1" smtClean="0"/>
              <a:t>такі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випадки</a:t>
            </a:r>
            <a:r>
              <a:rPr lang="ru-RU" sz="2800" b="1" dirty="0" smtClean="0"/>
              <a:t>, </a:t>
            </a:r>
            <a:r>
              <a:rPr lang="ru-RU" sz="2800" b="1" dirty="0"/>
              <a:t>коли </a:t>
            </a:r>
            <a:r>
              <a:rPr lang="ru-RU" sz="2800" b="1" dirty="0" err="1" smtClean="0"/>
              <a:t>доводилося</a:t>
            </a:r>
            <a:r>
              <a:rPr lang="ru-RU" sz="2800" b="1" dirty="0" smtClean="0"/>
              <a:t> </a:t>
            </a:r>
            <a:r>
              <a:rPr lang="ru-RU" sz="2800" b="1" dirty="0" err="1"/>
              <a:t>щось</a:t>
            </a:r>
            <a:r>
              <a:rPr lang="ru-RU" sz="2800" b="1" dirty="0"/>
              <a:t> </a:t>
            </a:r>
            <a:r>
              <a:rPr lang="ru-RU" sz="2800" b="1" dirty="0" err="1"/>
              <a:t>губити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 err="1"/>
              <a:t>потім</a:t>
            </a:r>
            <a:r>
              <a:rPr lang="ru-RU" sz="2800" b="1" dirty="0"/>
              <a:t> </a:t>
            </a:r>
            <a:r>
              <a:rPr lang="ru-RU" sz="2800" b="1" dirty="0" err="1" smtClean="0"/>
              <a:t>знаходити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почуття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</a:t>
            </a:r>
            <a:r>
              <a:rPr lang="ru-RU" sz="2800" b="1" dirty="0"/>
              <a:t>при </a:t>
            </a:r>
            <a:r>
              <a:rPr lang="ru-RU" sz="2800" b="1" dirty="0" err="1"/>
              <a:t>цьому</a:t>
            </a:r>
            <a:r>
              <a:rPr lang="ru-RU" sz="2800" b="1" dirty="0"/>
              <a:t> </a:t>
            </a:r>
            <a:r>
              <a:rPr lang="ru-RU" sz="2800" b="1" dirty="0" smtClean="0"/>
              <a:t>переживав/ла?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75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720" y="531883"/>
            <a:ext cx="9749790" cy="6796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Робота в </a:t>
            </a:r>
            <a:r>
              <a:rPr lang="ru-RU" sz="4000" b="1" dirty="0" err="1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8720" y="1240915"/>
            <a:ext cx="9749789" cy="8229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Гра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Чарівні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слова»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слова,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відрізняються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однією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буквою.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питання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відповідають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слова? 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Розподіли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 в дві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колонки.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1 клас\1. Навчання грамоти\Чарівні слова\к_т-ки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11371" r="2451" b="14158"/>
          <a:stretch/>
        </p:blipFill>
        <p:spPr bwMode="auto">
          <a:xfrm>
            <a:off x="1136989" y="2143886"/>
            <a:ext cx="2440609" cy="133935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клас\1. Навчання грамоти\Чарівні слова\бак-б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16338" r="2630" b="14156"/>
          <a:stretch/>
        </p:blipFill>
        <p:spPr bwMode="auto">
          <a:xfrm>
            <a:off x="3993609" y="2155900"/>
            <a:ext cx="2522521" cy="130797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 клас\1. Навчання грамоти\Чарівні слова\н_с-л_с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12252" r="2653" b="8455"/>
          <a:stretch/>
        </p:blipFill>
        <p:spPr bwMode="auto">
          <a:xfrm>
            <a:off x="1190722" y="4246718"/>
            <a:ext cx="2275952" cy="13727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9035" y="3594172"/>
            <a:ext cx="24460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Бак – бик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08439" y="3594172"/>
            <a:ext cx="21015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Кіт - кит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11099" y="5719230"/>
            <a:ext cx="19273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Ніс – ліс 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01444" y="5719230"/>
            <a:ext cx="29765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Майка – чайка  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2576" y="2155900"/>
            <a:ext cx="146774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Хто?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23217" y="2143887"/>
            <a:ext cx="146774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Що?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23217" y="2844659"/>
            <a:ext cx="14677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Бак 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72576" y="2837455"/>
            <a:ext cx="16224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Кіт </a:t>
            </a:r>
            <a:endParaRPr lang="ru-RU" sz="2800" b="1" dirty="0"/>
          </a:p>
        </p:txBody>
      </p:sp>
      <p:pic>
        <p:nvPicPr>
          <p:cNvPr id="3077" name="Picture 5" descr="D:\1 клас\1. Навчання грамоти\Чарівні слова\майка-чай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2342" r="4372" b="10447"/>
          <a:stretch/>
        </p:blipFill>
        <p:spPr bwMode="auto">
          <a:xfrm>
            <a:off x="4088045" y="4267116"/>
            <a:ext cx="2268000" cy="1332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05965" y="3483246"/>
            <a:ext cx="16224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кит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86302" y="4144792"/>
            <a:ext cx="16224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бик 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5965" y="4808346"/>
            <a:ext cx="16224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чайка 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423217" y="3483246"/>
            <a:ext cx="14677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ніс 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70768" y="4144792"/>
            <a:ext cx="14677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ліс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535165" y="4808346"/>
            <a:ext cx="14677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майка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05966" y="5505214"/>
            <a:ext cx="399694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Склади речення з одним із слів.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506" y="640682"/>
            <a:ext cx="9729574" cy="7962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720" y="1734215"/>
            <a:ext cx="5389722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</a:t>
            </a: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скоромовку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напам’ять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скоромовці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«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Казці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ґудзик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  <a:endParaRPr lang="ru-RU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цінного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узяв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/ла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себе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уроку? </a:t>
            </a:r>
            <a:endParaRPr lang="uk-UA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349703" y="1734216"/>
            <a:ext cx="2538695" cy="3062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489857" y="1734216"/>
            <a:ext cx="2391143" cy="31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208317" y="581244"/>
            <a:ext cx="957017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89773" y="5271473"/>
            <a:ext cx="6280361" cy="96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Багато завдань </a:t>
            </a:r>
            <a:r>
              <a:rPr lang="uk-UA" sz="2400" b="1" dirty="0"/>
              <a:t>виконав/ла </a:t>
            </a:r>
            <a:r>
              <a:rPr lang="uk-UA" sz="2400" b="1" dirty="0" smtClean="0"/>
              <a:t>неправильно.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r>
              <a:rPr lang="uk-UA" sz="2400" b="1" dirty="0" smtClean="0"/>
              <a:t>Маю </a:t>
            </a:r>
            <a:r>
              <a:rPr lang="uk-UA" sz="2400" b="1" dirty="0"/>
              <a:t>ще </a:t>
            </a:r>
            <a:r>
              <a:rPr lang="uk-UA" sz="2400" b="1" dirty="0" smtClean="0"/>
              <a:t>попрацювати з ними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89774" y="3781486"/>
            <a:ext cx="6280360" cy="98951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Деякі </a:t>
            </a:r>
            <a:r>
              <a:rPr lang="uk-UA" sz="2400" b="1" dirty="0"/>
              <a:t>завдання виконав/ла </a:t>
            </a:r>
            <a:r>
              <a:rPr lang="uk-UA" sz="2400" b="1" dirty="0" smtClean="0"/>
              <a:t>неправильно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289774" y="2288027"/>
            <a:ext cx="6280360" cy="1043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Всі завдання виконав/ла правильно. </a:t>
            </a:r>
            <a:endParaRPr lang="uk-UA" sz="2400" b="1" dirty="0"/>
          </a:p>
          <a:p>
            <a:r>
              <a:rPr lang="uk-UA" sz="2400" b="1" dirty="0" smtClean="0"/>
              <a:t>Йду вперед впевнено</a:t>
            </a:r>
          </a:p>
        </p:txBody>
      </p:sp>
      <p:pic>
        <p:nvPicPr>
          <p:cNvPr id="15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4" y="1988820"/>
            <a:ext cx="2786244" cy="1515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3413029"/>
            <a:ext cx="2744083" cy="154354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4970445"/>
            <a:ext cx="2795875" cy="157065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08317" y="1363570"/>
            <a:ext cx="9570173" cy="625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дорогу, якою визначиш свої знання і вміння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544724"/>
            <a:ext cx="8811364" cy="7950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0692" y="2178376"/>
            <a:ext cx="1262408" cy="12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4480" y="526143"/>
            <a:ext cx="9137493" cy="879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8817" y="1805362"/>
            <a:ext cx="583627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Ось знову лунає дзвінок,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Запрошує всіх на урок.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Будемо дружно ми працювати,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Створювати та фантазувати. </a:t>
            </a:r>
          </a:p>
        </p:txBody>
      </p:sp>
      <p:pic>
        <p:nvPicPr>
          <p:cNvPr id="1026" name="Picture 2" descr="D:\Картинки до тестів\Людина\6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6" y="1817370"/>
            <a:ext cx="4796791" cy="40133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263157" y="1440387"/>
            <a:ext cx="9721241" cy="9084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Дороги можуть бути різноманітними. Переглянь ілюстрації. Яка дорога передає твій стан зараз? Поясни, чому?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01199" y="422941"/>
            <a:ext cx="10645155" cy="8687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Психологічне налаштування «Дорога»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8" y="2348881"/>
            <a:ext cx="4015320" cy="200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2356143"/>
            <a:ext cx="3594133" cy="202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4437113"/>
            <a:ext cx="4066719" cy="208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97" y="4554747"/>
            <a:ext cx="3533732" cy="198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42" y="2420816"/>
            <a:ext cx="3594133" cy="203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99" y="4475963"/>
            <a:ext cx="3643053" cy="204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2566" y="491853"/>
            <a:ext cx="8732066" cy="766383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 «Додай  слово»</a:t>
            </a:r>
          </a:p>
        </p:txBody>
      </p:sp>
      <p:sp>
        <p:nvSpPr>
          <p:cNvPr id="8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209193" y="1676220"/>
            <a:ext cx="6563957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 </a:t>
            </a:r>
            <a:r>
              <a:rPr lang="uk-UA" sz="3200" b="1" dirty="0" err="1" smtClean="0"/>
              <a:t>О</a:t>
            </a:r>
            <a:r>
              <a:rPr lang="uk-UA" sz="3200" dirty="0" err="1" smtClean="0"/>
              <a:t>к-ок-ок</a:t>
            </a:r>
            <a:r>
              <a:rPr lang="uk-UA" sz="3200" dirty="0" smtClean="0"/>
              <a:t> – розпочався </a:t>
            </a:r>
            <a:r>
              <a:rPr lang="uk-UA" sz="3200" dirty="0"/>
              <a:t>наш </a:t>
            </a:r>
            <a:r>
              <a:rPr lang="en-US" sz="3200" b="1" dirty="0" smtClean="0"/>
              <a:t>_____</a:t>
            </a:r>
            <a:endParaRPr lang="uk-UA" sz="3200" b="1" dirty="0"/>
          </a:p>
        </p:txBody>
      </p:sp>
      <p:pic>
        <p:nvPicPr>
          <p:cNvPr id="4098" name="Picture 2" descr="Нова-стара школа: чому батькам не подобаються зміни в українській освіті |  iod.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491360"/>
            <a:ext cx="3156247" cy="347443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6099968" y="1625143"/>
            <a:ext cx="1360449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500" b="1" dirty="0" smtClean="0">
                <a:solidFill>
                  <a:srgbClr val="FFFF00"/>
                </a:solidFill>
              </a:rPr>
              <a:t>урок.</a:t>
            </a:r>
            <a:endParaRPr lang="uk-UA" sz="3500" b="1" dirty="0">
              <a:solidFill>
                <a:srgbClr val="FFFF00"/>
              </a:solidFill>
            </a:endParaRPr>
          </a:p>
        </p:txBody>
      </p:sp>
      <p:sp>
        <p:nvSpPr>
          <p:cNvPr id="11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181832" y="2581591"/>
            <a:ext cx="664041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err="1" smtClean="0"/>
              <a:t>Ен-ен-ен</a:t>
            </a:r>
            <a:r>
              <a:rPr lang="uk-UA" sz="3200" dirty="0" smtClean="0"/>
              <a:t> – за </a:t>
            </a:r>
            <a:r>
              <a:rPr lang="uk-UA" sz="3200" dirty="0"/>
              <a:t>вікном весняний </a:t>
            </a:r>
            <a:r>
              <a:rPr lang="en-US" sz="3200" b="1" dirty="0" smtClean="0"/>
              <a:t>_____</a:t>
            </a:r>
            <a:endParaRPr lang="uk-UA" sz="3200" b="1" dirty="0"/>
          </a:p>
        </p:txBody>
      </p:sp>
      <p:sp>
        <p:nvSpPr>
          <p:cNvPr id="12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6504144" y="2484612"/>
            <a:ext cx="1364805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500" b="1" dirty="0" smtClean="0">
                <a:solidFill>
                  <a:srgbClr val="FFFF00"/>
                </a:solidFill>
              </a:rPr>
              <a:t>день.</a:t>
            </a:r>
            <a:endParaRPr lang="uk-UA" sz="3500" b="1" dirty="0">
              <a:solidFill>
                <a:srgbClr val="FFFF00"/>
              </a:solidFill>
            </a:endParaRPr>
          </a:p>
        </p:txBody>
      </p:sp>
      <p:sp>
        <p:nvSpPr>
          <p:cNvPr id="13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223403" y="3547662"/>
            <a:ext cx="6549747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Ас-ас-ас – у нас дуже гарний </a:t>
            </a:r>
            <a:r>
              <a:rPr lang="en-US" sz="3200" b="1" dirty="0" smtClean="0"/>
              <a:t>______</a:t>
            </a:r>
            <a:endParaRPr lang="uk-UA" sz="3200" b="1" dirty="0"/>
          </a:p>
        </p:txBody>
      </p:sp>
      <p:sp>
        <p:nvSpPr>
          <p:cNvPr id="14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6398769" y="3496585"/>
            <a:ext cx="1374382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500" b="1" dirty="0" smtClean="0">
                <a:solidFill>
                  <a:srgbClr val="FFFF00"/>
                </a:solidFill>
              </a:rPr>
              <a:t>клас.</a:t>
            </a:r>
            <a:endParaRPr lang="uk-UA" sz="3500" b="1" dirty="0">
              <a:solidFill>
                <a:srgbClr val="FFFF00"/>
              </a:solidFill>
            </a:endParaRPr>
          </a:p>
        </p:txBody>
      </p:sp>
      <p:sp>
        <p:nvSpPr>
          <p:cNvPr id="15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1209193" y="4543677"/>
            <a:ext cx="6563957" cy="646986"/>
          </a:xfrm>
          <a:prstGeom prst="round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dirty="0" err="1"/>
              <a:t>Уть-уть-уть</a:t>
            </a:r>
            <a:r>
              <a:rPr lang="uk-UA" sz="3200" dirty="0"/>
              <a:t> – вирішаємо </a:t>
            </a:r>
            <a:r>
              <a:rPr lang="uk-UA" sz="3200" dirty="0" smtClean="0"/>
              <a:t>ми</a:t>
            </a:r>
            <a:r>
              <a:rPr lang="en-US" sz="3200" b="1" dirty="0" smtClean="0"/>
              <a:t> _____</a:t>
            </a:r>
            <a:endParaRPr lang="uk-UA" sz="3200" b="1" dirty="0"/>
          </a:p>
        </p:txBody>
      </p:sp>
      <p:sp>
        <p:nvSpPr>
          <p:cNvPr id="16" name="Прямокутник: округлені кути 9">
            <a:extLst>
              <a:ext uri="{FF2B5EF4-FFF2-40B4-BE49-F238E27FC236}">
                <a16:creationId xmlns="" xmlns:a16="http://schemas.microsoft.com/office/drawing/2014/main" id="{A90A4261-5343-4FA7-B695-EA0189377B73}"/>
              </a:ext>
            </a:extLst>
          </p:cNvPr>
          <p:cNvSpPr/>
          <p:nvPr/>
        </p:nvSpPr>
        <p:spPr>
          <a:xfrm>
            <a:off x="6030079" y="4420547"/>
            <a:ext cx="1444548" cy="69806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500" b="1" dirty="0" smtClean="0">
                <a:solidFill>
                  <a:srgbClr val="FFFF00"/>
                </a:solidFill>
              </a:rPr>
              <a:t>в путь</a:t>
            </a:r>
            <a:endParaRPr lang="uk-UA" sz="3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8486" y="531656"/>
            <a:ext cx="9037113" cy="9313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9917" y="1689548"/>
            <a:ext cx="435460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Ледь помітний він,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маленький…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То квадратний,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то кругленький…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Як його ти відірвеш,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то штани не застібнеш.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9813" y="4970931"/>
            <a:ext cx="19247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ґудзик</a:t>
            </a:r>
            <a:r>
              <a:rPr lang="ru-RU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ᐈ Ґу'дзи-му'дзи – Королева Країни загублених Ґудзиків — казка Лана Ра |  Читати на Дерево 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4" y="1689548"/>
            <a:ext cx="4098925" cy="30741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1754141"/>
            <a:ext cx="658368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Казкою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ґудзик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Солтис-Смирнової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сталася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ґудзиком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головного героя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Повторимо і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розподілимо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колонки слова-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предметів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3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86358" y="445746"/>
            <a:ext cx="8756193" cy="794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скоромовку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86358" y="1615818"/>
            <a:ext cx="4761063" cy="24834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Ґава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ґудзика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ґанку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загубила на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світанку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Ґава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ґудзика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шукала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ґерґотіла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ґерґотала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924" y="1615818"/>
            <a:ext cx="2244327" cy="25649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686358" y="4494782"/>
            <a:ext cx="8641893" cy="1723957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 smtClean="0"/>
              <a:t>Яку картину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уявляєш</a:t>
            </a:r>
            <a:r>
              <a:rPr lang="ru-RU" sz="2400" dirty="0" smtClean="0"/>
              <a:t>, </a:t>
            </a:r>
            <a:r>
              <a:rPr lang="ru-RU" sz="2400" dirty="0"/>
              <a:t>коли </a:t>
            </a:r>
            <a:r>
              <a:rPr lang="ru-RU" sz="2400" dirty="0" err="1" smtClean="0"/>
              <a:t>читаєш</a:t>
            </a:r>
            <a:r>
              <a:rPr lang="ru-RU" sz="2400" dirty="0" smtClean="0"/>
              <a:t> </a:t>
            </a:r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 smtClean="0"/>
              <a:t>скоромовку</a:t>
            </a:r>
            <a:r>
              <a:rPr lang="ru-RU" sz="2400" dirty="0" smtClean="0"/>
              <a:t>?</a:t>
            </a:r>
          </a:p>
          <a:p>
            <a:pPr marL="354013" indent="-354013">
              <a:buAutoNum type="arabicPeriod"/>
            </a:pPr>
            <a:r>
              <a:rPr lang="ru-RU" sz="2400" dirty="0" smtClean="0"/>
              <a:t>Придумай заголовок </a:t>
            </a:r>
            <a:r>
              <a:rPr lang="ru-RU" sz="2400" dirty="0"/>
              <a:t>до </a:t>
            </a:r>
            <a:r>
              <a:rPr lang="ru-RU" sz="2400" dirty="0" err="1"/>
              <a:t>скоромовки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54013" indent="-354013">
              <a:buAutoNum type="arabicPeriod"/>
            </a:pPr>
            <a:r>
              <a:rPr lang="uk-UA" sz="2400" dirty="0" smtClean="0"/>
              <a:t>Розкажи скоромовку напам’ять</a:t>
            </a:r>
            <a:endParaRPr lang="ru-RU" sz="2400" dirty="0" smtClean="0"/>
          </a:p>
          <a:p>
            <a:pPr marL="354013" indent="-354013">
              <a:buAutoNum type="arabicPeriod"/>
            </a:pPr>
            <a:r>
              <a:rPr lang="uk-UA" sz="2400" dirty="0" smtClean="0"/>
              <a:t>Як думаєш, що станеться з ґудзиком в «Казці про ґудзик»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060" y="3164288"/>
            <a:ext cx="1062837" cy="10790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8438" y="405925"/>
            <a:ext cx="8995740" cy="778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Читаємо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2373" y="264245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34691" y="1450967"/>
            <a:ext cx="3474720" cy="4926973"/>
          </a:xfrm>
          <a:prstGeom prst="rect">
            <a:avLst/>
          </a:prstGeom>
          <a:ln w="3810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сорочечка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тепленька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зручна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найчастіше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улюблена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маленький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пальчики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м’ячик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          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029450" y="1450967"/>
            <a:ext cx="3514728" cy="4926973"/>
          </a:xfrm>
          <a:prstGeom prst="rect">
            <a:avLst/>
          </a:prstGeom>
          <a:ln w="3810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найчастіше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</a:t>
            </a: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зачепив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закотився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відірвався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позіхаючи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викотився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лоскотали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пришивала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8851" y="1170501"/>
            <a:ext cx="11739789" cy="526297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У малого Артемка була сорочечка. Така тепленька і зручна, що хлопчик носив її найчастіше. І мала вона ґудзики на рукавах. Малюк їх не дуже любив. Тому часто ті ґудзики крутив.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Одного разу Артемко знову одягнув улюблену сорочечку. Узяв він ґудзика на рукаві, щоб покрутити. Та раптом маленький зелений кружечок залишився у нього між пальчиками. Хлопчик розтулив долоньку, і ґудзик упав на підлогу.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За мить малюк уже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забув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про пригоду. Він побіг по свого смугастого м’ячика. Зачепив ніжкою відірваного ґудзика, і той закотився під диван.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Увечері матуся помітила згубу.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— У тебе ґудзичок відірвався. Ти його не бачив?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— Ні, — сказав Артемко, позіхаючи.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434703"/>
            <a:ext cx="10544612" cy="735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«Казка </a:t>
            </a:r>
            <a:r>
              <a:rPr lang="uk-UA" sz="4000" b="1" dirty="0"/>
              <a:t>про </a:t>
            </a:r>
            <a:r>
              <a:rPr lang="uk-UA" sz="4000" b="1" dirty="0" smtClean="0"/>
              <a:t>ґудзик»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Солтис-Смирнової</a:t>
            </a:r>
            <a:endParaRPr lang="uk-UA" sz="4000" b="1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0452" y="5474970"/>
            <a:ext cx="1199171" cy="13830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123-124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01" t="659" r="3633" b="17468"/>
          <a:stretch/>
        </p:blipFill>
        <p:spPr>
          <a:xfrm>
            <a:off x="9683625" y="5086350"/>
            <a:ext cx="2295015" cy="153001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53886</TotalTime>
  <Words>712</Words>
  <Application>Microsoft Office PowerPoint</Application>
  <PresentationFormat>Произвольный</PresentationFormat>
  <Paragraphs>118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3530</cp:revision>
  <dcterms:created xsi:type="dcterms:W3CDTF">2018-01-05T16:38:53Z</dcterms:created>
  <dcterms:modified xsi:type="dcterms:W3CDTF">2024-05-15T07:43:59Z</dcterms:modified>
</cp:coreProperties>
</file>