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122" r:id="rId3"/>
    <p:sldId id="1123" r:id="rId4"/>
    <p:sldId id="1115" r:id="rId5"/>
    <p:sldId id="1118" r:id="rId6"/>
    <p:sldId id="1121" r:id="rId7"/>
    <p:sldId id="1119" r:id="rId8"/>
    <p:sldId id="1113" r:id="rId9"/>
    <p:sldId id="1055" r:id="rId10"/>
    <p:sldId id="1120" r:id="rId11"/>
    <p:sldId id="1124" r:id="rId12"/>
    <p:sldId id="1114" r:id="rId13"/>
    <p:sldId id="1126" r:id="rId14"/>
    <p:sldId id="794" r:id="rId15"/>
    <p:sldId id="1127" r:id="rId16"/>
    <p:sldId id="85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295FFF"/>
    <a:srgbClr val="EF71CE"/>
    <a:srgbClr val="463EDE"/>
    <a:srgbClr val="322ADA"/>
    <a:srgbClr val="FF3300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9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view12152234" TargetMode="External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2922" y="4402426"/>
            <a:ext cx="10144853" cy="163449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4500" b="1" dirty="0" smtClean="0">
                <a:solidFill>
                  <a:schemeClr val="bg1"/>
                </a:solidFill>
              </a:rPr>
              <a:t> «</a:t>
            </a:r>
            <a:r>
              <a:rPr lang="ru-RU" sz="4500" b="1" dirty="0" err="1" smtClean="0">
                <a:solidFill>
                  <a:schemeClr val="bg1"/>
                </a:solidFill>
              </a:rPr>
              <a:t>Кольоровий</a:t>
            </a:r>
            <a:r>
              <a:rPr lang="ru-RU" sz="4500" b="1" dirty="0" smtClean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дощик</a:t>
            </a:r>
            <a:r>
              <a:rPr lang="ru-RU" sz="4500" b="1" dirty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4500" b="1" dirty="0" err="1">
                <a:solidFill>
                  <a:schemeClr val="bg1"/>
                </a:solidFill>
              </a:rPr>
              <a:t>Марії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Солтис-Смирнової</a:t>
            </a:r>
            <a:endParaRPr lang="uk-UA" sz="45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74" y="1216553"/>
            <a:ext cx="4058986" cy="2722227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46570" y="1434849"/>
            <a:ext cx="400050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262" y="1151752"/>
            <a:ext cx="11218984" cy="48320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</a:rPr>
              <a:t>Давай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клей! — сказала мама. Тепер робота кипіла в чотирьох руках. Жанночка подавала, матуся клеїла.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— Ура, хмарка! — зраділа дівчинка. — А дощик буде? </a:t>
            </a:r>
            <a:endParaRPr lang="uk-UA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Тепер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кольорові смужечки перетворювались на спіральки-краплинки і клеїлись під хмаркою. Три жовтенькі крапельки, дві блакитні, три оранжеві,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дві зелені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і стільки ж фіолетових лягали дощовими цівками.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— Який гарний і веселий дощик! — вигукнула дівчинка.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— А сонечко збоку зробимо? Чи квіточку? Може, метелика? — запитувала мама.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Тільки Жанночка вже не чула. Вона взяла свій дощик і понесла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його до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вікна. Може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, й там уже йде такий яскравий.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670" y="388979"/>
            <a:ext cx="10458449" cy="762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Марією </a:t>
            </a:r>
            <a:r>
              <a:rPr lang="uk-UA" sz="3600" b="1" dirty="0" smtClean="0">
                <a:solidFill>
                  <a:schemeClr val="bg1"/>
                </a:solidFill>
              </a:rPr>
              <a:t>Солтис-</a:t>
            </a:r>
            <a:r>
              <a:rPr lang="uk-UA" sz="3600" b="1" dirty="0" err="1" smtClean="0">
                <a:solidFill>
                  <a:schemeClr val="bg1"/>
                </a:solidFill>
              </a:rPr>
              <a:t>Смирновою</a:t>
            </a:r>
            <a:r>
              <a:rPr lang="uk-UA" sz="3600" b="1" dirty="0" smtClean="0">
                <a:solidFill>
                  <a:schemeClr val="bg1"/>
                </a:solidFill>
              </a:rPr>
              <a:t>. Кольоровий </a:t>
            </a:r>
            <a:r>
              <a:rPr lang="uk-UA" sz="3600" b="1" dirty="0">
                <a:solidFill>
                  <a:schemeClr val="bg1"/>
                </a:solidFill>
              </a:rPr>
              <a:t>дощик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809" y="5914530"/>
            <a:ext cx="2000837" cy="9434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125-127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2803" y="1642658"/>
            <a:ext cx="7534377" cy="35419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/>
              <a:t>Про кого </a:t>
            </a:r>
            <a:r>
              <a:rPr lang="ru-RU" sz="2400" dirty="0" err="1"/>
              <a:t>розповідається</a:t>
            </a:r>
            <a:r>
              <a:rPr lang="ru-RU" sz="2400" dirty="0"/>
              <a:t> в </a:t>
            </a:r>
            <a:r>
              <a:rPr lang="ru-RU" sz="2400" dirty="0" err="1"/>
              <a:t>тексті</a:t>
            </a:r>
            <a:r>
              <a:rPr lang="ru-RU" sz="2400" dirty="0"/>
              <a:t>?</a:t>
            </a:r>
          </a:p>
          <a:p>
            <a:pPr marL="354013" indent="-354013">
              <a:buFontTx/>
              <a:buAutoNum type="arabicPeriod"/>
            </a:pPr>
            <a:r>
              <a:rPr lang="ru-RU" sz="2400" dirty="0"/>
              <a:t>Чим </a:t>
            </a:r>
            <a:r>
              <a:rPr lang="ru-RU" sz="2400" dirty="0" err="1"/>
              <a:t>займалися</a:t>
            </a:r>
            <a:r>
              <a:rPr lang="ru-RU" sz="2400" dirty="0"/>
              <a:t> мама з </a:t>
            </a:r>
            <a:r>
              <a:rPr lang="ru-RU" sz="2400" dirty="0" err="1"/>
              <a:t>донечкою</a:t>
            </a:r>
            <a:r>
              <a:rPr lang="ru-RU" sz="2400" dirty="0" smtClean="0"/>
              <a:t>?</a:t>
            </a:r>
            <a:r>
              <a:rPr lang="ru-RU" sz="2400" dirty="0"/>
              <a:t> </a:t>
            </a:r>
            <a:endParaRPr lang="ru-RU" sz="2400" dirty="0" smtClean="0"/>
          </a:p>
          <a:p>
            <a:pPr marL="354013" indent="-354013">
              <a:buFontTx/>
              <a:buAutoNum type="arabicPeriod"/>
            </a:pP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/>
              <a:t>мама з </a:t>
            </a:r>
            <a:r>
              <a:rPr lang="ru-RU" sz="2400" dirty="0" err="1"/>
              <a:t>донечкою</a:t>
            </a:r>
            <a:r>
              <a:rPr lang="ru-RU" sz="2400" dirty="0"/>
              <a:t> </a:t>
            </a:r>
            <a:r>
              <a:rPr lang="ru-RU" sz="2400" dirty="0" err="1"/>
              <a:t>вирішили</a:t>
            </a:r>
            <a:r>
              <a:rPr lang="ru-RU" sz="2400" dirty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 </a:t>
            </a:r>
            <a:r>
              <a:rPr lang="ru-RU" sz="2400" dirty="0" err="1"/>
              <a:t>дощик</a:t>
            </a:r>
            <a:r>
              <a:rPr lang="ru-RU" sz="2400" dirty="0" smtClean="0"/>
              <a:t>?</a:t>
            </a:r>
            <a:endParaRPr lang="ru-RU" sz="2400" dirty="0"/>
          </a:p>
          <a:p>
            <a:pPr marL="354013" indent="-354013">
              <a:buAutoNum type="arabicPeriod"/>
            </a:pPr>
            <a:r>
              <a:rPr lang="ru-RU" sz="2400" dirty="0"/>
              <a:t>З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 вони </a:t>
            </a:r>
            <a:r>
              <a:rPr lang="ru-RU" sz="2400" dirty="0" err="1"/>
              <a:t>виготовляли</a:t>
            </a:r>
            <a:r>
              <a:rPr lang="ru-RU" sz="2400" dirty="0"/>
              <a:t> </a:t>
            </a:r>
            <a:r>
              <a:rPr lang="ru-RU" sz="2400" dirty="0" err="1"/>
              <a:t>дощик</a:t>
            </a:r>
            <a:r>
              <a:rPr lang="ru-RU" sz="2400" dirty="0"/>
              <a:t>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авторка</a:t>
            </a:r>
            <a:r>
              <a:rPr lang="ru-RU" sz="2400" dirty="0"/>
              <a:t> назвала </a:t>
            </a:r>
            <a:r>
              <a:rPr lang="ru-RU" sz="2400" dirty="0" err="1"/>
              <a:t>свій</a:t>
            </a:r>
            <a:r>
              <a:rPr lang="ru-RU" sz="2400" dirty="0"/>
              <a:t> текст «</a:t>
            </a:r>
            <a:r>
              <a:rPr lang="ru-RU" sz="2400" dirty="0" err="1"/>
              <a:t>Кольоровий</a:t>
            </a:r>
            <a:r>
              <a:rPr lang="ru-RU" sz="2400" dirty="0"/>
              <a:t> </a:t>
            </a:r>
            <a:r>
              <a:rPr lang="ru-RU" sz="2400" dirty="0" err="1"/>
              <a:t>дощик</a:t>
            </a:r>
            <a:r>
              <a:rPr lang="ru-RU" sz="2400" dirty="0"/>
              <a:t>»?</a:t>
            </a:r>
          </a:p>
          <a:p>
            <a:pPr marL="354013" indent="-354013">
              <a:buAutoNum type="arabicPeriod"/>
            </a:pPr>
            <a:r>
              <a:rPr lang="ru-RU" sz="2400" dirty="0"/>
              <a:t>Як </a:t>
            </a:r>
            <a:r>
              <a:rPr lang="ru-RU" sz="2400" dirty="0" err="1"/>
              <a:t>по-іншому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текст</a:t>
            </a:r>
            <a:r>
              <a:rPr lang="ru-RU" sz="2400" dirty="0" smtClean="0"/>
              <a:t>?</a:t>
            </a:r>
          </a:p>
          <a:p>
            <a:pPr marL="354013" indent="-354013">
              <a:buFontTx/>
              <a:buAutoNum type="arabicPeriod"/>
            </a:pPr>
            <a:r>
              <a:rPr lang="ru-RU" sz="2400" dirty="0"/>
              <a:t>Чим </a:t>
            </a:r>
            <a:r>
              <a:rPr lang="ru-RU" sz="2400" dirty="0" err="1"/>
              <a:t>виготовлений</a:t>
            </a:r>
            <a:r>
              <a:rPr lang="ru-RU" sz="2400" dirty="0"/>
              <a:t> </a:t>
            </a:r>
            <a:r>
              <a:rPr lang="ru-RU" sz="2400" dirty="0" err="1"/>
              <a:t>дощик</a:t>
            </a:r>
            <a:r>
              <a:rPr lang="ru-RU" sz="2400" dirty="0"/>
              <a:t> </a:t>
            </a:r>
            <a:r>
              <a:rPr lang="ru-RU" sz="2400" dirty="0" err="1"/>
              <a:t>відрізнявся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справжнього</a:t>
            </a:r>
            <a:r>
              <a:rPr lang="ru-RU" sz="2400" dirty="0" smtClean="0"/>
              <a:t>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264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044430" cy="10142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Розглянь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малюнок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Розкажи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уривок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який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відповідає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ілюстрації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418" y="3796274"/>
            <a:ext cx="1710183" cy="258166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047" t="4273" r="3531" b="432"/>
          <a:stretch/>
        </p:blipFill>
        <p:spPr>
          <a:xfrm>
            <a:off x="1152000" y="1676346"/>
            <a:ext cx="3824394" cy="393578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0452" y="5897880"/>
            <a:ext cx="1199171" cy="96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5701" y="1676346"/>
            <a:ext cx="4867717" cy="238130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любиш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виготовляти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щось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своїми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руками?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вироби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виготовляв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/ла?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Робив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/ла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самостійно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дорослих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допомагав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75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720" y="531883"/>
            <a:ext cx="9749790" cy="6796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Робота в </a:t>
            </a:r>
            <a:r>
              <a:rPr lang="ru-RU" sz="4000" b="1" dirty="0" err="1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8720" y="1240915"/>
            <a:ext cx="9749789" cy="126225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Гра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Знайди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зайве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букви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 кругах.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звуки вони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позначають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голосні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приголосні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голосні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звуки. </a:t>
            </a:r>
          </a:p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Назви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слова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крузі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Визнач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серед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них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зайві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слова.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5452" y="4778911"/>
            <a:ext cx="19579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веселка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9340" y="4787801"/>
            <a:ext cx="21015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Ключ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4586" y="4650368"/>
            <a:ext cx="192739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кепка</a:t>
            </a:r>
          </a:p>
          <a:p>
            <a:pPr algn="ctr"/>
            <a:r>
              <a:rPr lang="uk-UA" sz="3200" b="1" dirty="0" smtClean="0"/>
              <a:t>чайник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418131" y="4778909"/>
            <a:ext cx="22934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сніжинка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22537" y="5850200"/>
            <a:ext cx="816407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Надрукуй «зайві» слова.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Поділи їх на склади.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22654" r="2727" b="14512"/>
          <a:stretch/>
        </p:blipFill>
        <p:spPr bwMode="auto">
          <a:xfrm>
            <a:off x="646119" y="2410967"/>
            <a:ext cx="2367943" cy="236794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2570" r="2243" b="3400"/>
          <a:stretch/>
        </p:blipFill>
        <p:spPr bwMode="auto">
          <a:xfrm>
            <a:off x="3547497" y="2410967"/>
            <a:ext cx="2335943" cy="22617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:\1 клас\1. Навчання грамоти\Алфавіт Знайди зайве\авфавит 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/>
          <a:stretch/>
        </p:blipFill>
        <p:spPr bwMode="auto">
          <a:xfrm>
            <a:off x="6397227" y="2471402"/>
            <a:ext cx="2244749" cy="22470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 клас\1. Навчання грамоти\Алфавіт Знайди зайве\алфавит у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26" b="2529"/>
          <a:stretch/>
        </p:blipFill>
        <p:spPr bwMode="auto">
          <a:xfrm>
            <a:off x="9186608" y="2410967"/>
            <a:ext cx="2309908" cy="22617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186608" y="1610432"/>
            <a:ext cx="1589818" cy="52322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а о у е и і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7983" y="526709"/>
            <a:ext cx="8755124" cy="7305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1569" y="1606868"/>
            <a:ext cx="476661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уроці?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621587" y="1886947"/>
            <a:ext cx="3116722" cy="3759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935627" y="1886947"/>
            <a:ext cx="2469645" cy="32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208317" y="581244"/>
            <a:ext cx="957017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89773" y="5271473"/>
            <a:ext cx="6280361" cy="96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Багато завдань </a:t>
            </a:r>
            <a:r>
              <a:rPr lang="uk-UA" sz="2400" b="1" dirty="0"/>
              <a:t>виконав/ла </a:t>
            </a:r>
            <a:r>
              <a:rPr lang="uk-UA" sz="2400" b="1" dirty="0" smtClean="0"/>
              <a:t>неправильно.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r>
              <a:rPr lang="uk-UA" sz="2400" b="1" dirty="0" smtClean="0"/>
              <a:t>Маю </a:t>
            </a:r>
            <a:r>
              <a:rPr lang="uk-UA" sz="2400" b="1" dirty="0"/>
              <a:t>ще </a:t>
            </a:r>
            <a:r>
              <a:rPr lang="uk-UA" sz="2400" b="1" dirty="0" smtClean="0"/>
              <a:t>попрацювати з ними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89774" y="3781486"/>
            <a:ext cx="6280360" cy="98951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Деякі </a:t>
            </a:r>
            <a:r>
              <a:rPr lang="uk-UA" sz="2400" b="1" dirty="0"/>
              <a:t>завдання виконав/ла </a:t>
            </a:r>
            <a:r>
              <a:rPr lang="uk-UA" sz="2400" b="1" dirty="0" smtClean="0"/>
              <a:t>неправильно.</a:t>
            </a:r>
            <a:endParaRPr lang="uk-UA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289774" y="2288027"/>
            <a:ext cx="6280360" cy="1043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Всі завдання виконав/ла правильно. </a:t>
            </a:r>
            <a:endParaRPr lang="uk-UA" sz="2400" b="1" dirty="0"/>
          </a:p>
          <a:p>
            <a:r>
              <a:rPr lang="uk-UA" sz="2400" b="1" dirty="0" smtClean="0"/>
              <a:t>Йду вперед впевнено</a:t>
            </a:r>
          </a:p>
        </p:txBody>
      </p:sp>
      <p:pic>
        <p:nvPicPr>
          <p:cNvPr id="15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4" y="1988820"/>
            <a:ext cx="2786244" cy="1515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3413029"/>
            <a:ext cx="2744083" cy="154354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" y="4970445"/>
            <a:ext cx="2795875" cy="157065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08317" y="1363570"/>
            <a:ext cx="9570173" cy="625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дорогу, якою визначиш свої знання і вміння на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111906" y="407564"/>
            <a:ext cx="8811364" cy="7582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1077" y="2194415"/>
            <a:ext cx="1183268" cy="11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4480" y="526143"/>
            <a:ext cx="9137493" cy="879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8817" y="1805362"/>
            <a:ext cx="583627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Ось знову лунає дзвінок,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Запрошує всіх на урок.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Будемо дружно ми працювати,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Створювати та фантазувати. </a:t>
            </a:r>
          </a:p>
        </p:txBody>
      </p:sp>
      <p:pic>
        <p:nvPicPr>
          <p:cNvPr id="1026" name="Picture 2" descr="D:\Картинки до тестів\Людина\6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6" y="1817370"/>
            <a:ext cx="4796791" cy="40133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263157" y="1440387"/>
            <a:ext cx="9721241" cy="9084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Дороги можуть бути різноманітними. Переглянь ілюстрації. Яка дорога передає твій стан зараз? Поясни, чому?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01199" y="422941"/>
            <a:ext cx="10645155" cy="8687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Психологічне налаштування «Дорога»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8" y="2348881"/>
            <a:ext cx="4015320" cy="200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2356143"/>
            <a:ext cx="3594133" cy="202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4437113"/>
            <a:ext cx="4066719" cy="208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97" y="4554747"/>
            <a:ext cx="3533732" cy="198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42" y="2420816"/>
            <a:ext cx="3594133" cy="203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99" y="4475963"/>
            <a:ext cx="3643053" cy="204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5920" y="494528"/>
            <a:ext cx="8732066" cy="734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 чистомовкою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1120140" y="1457815"/>
            <a:ext cx="2331720" cy="456836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4028640" y="1352999"/>
            <a:ext cx="6589829" cy="7205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Па-па-па – розсипана крупа.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C59A1651-FD8A-4372-BE56-FA757739FF7D}"/>
              </a:ext>
            </a:extLst>
          </p:cNvPr>
          <p:cNvSpPr/>
          <p:nvPr/>
        </p:nvSpPr>
        <p:spPr>
          <a:xfrm>
            <a:off x="4028641" y="2123305"/>
            <a:ext cx="6589829" cy="5931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Пе-пе-пе</a:t>
            </a:r>
            <a:r>
              <a:rPr lang="uk-UA" sz="3200" b="1" dirty="0"/>
              <a:t> – кошеня </a:t>
            </a:r>
            <a:r>
              <a:rPr lang="uk-UA" sz="3200" b="1" dirty="0" smtClean="0"/>
              <a:t>іще сліпе</a:t>
            </a:r>
            <a:r>
              <a:rPr lang="uk-UA" sz="3200" b="1" dirty="0"/>
              <a:t>.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421F980-FEF3-4B6D-B243-05B2637F54C7}"/>
              </a:ext>
            </a:extLst>
          </p:cNvPr>
          <p:cNvSpPr/>
          <p:nvPr/>
        </p:nvSpPr>
        <p:spPr>
          <a:xfrm>
            <a:off x="4028639" y="2773515"/>
            <a:ext cx="6589829" cy="6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По-по-по – </a:t>
            </a:r>
            <a:r>
              <a:rPr lang="uk-UA" sz="3200" b="1" dirty="0" smtClean="0"/>
              <a:t>де та річка Лімпопо?</a:t>
            </a:r>
            <a:endParaRPr lang="uk-UA" sz="3200" b="1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D8609BDE-5712-4F49-91B5-22C0866E885D}"/>
              </a:ext>
            </a:extLst>
          </p:cNvPr>
          <p:cNvSpPr/>
          <p:nvPr/>
        </p:nvSpPr>
        <p:spPr>
          <a:xfrm>
            <a:off x="4034791" y="4778868"/>
            <a:ext cx="6583679" cy="5931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Іп-іп-іп</a:t>
            </a:r>
            <a:r>
              <a:rPr lang="uk-UA" sz="3200" b="1" dirty="0"/>
              <a:t> – зеленіє </a:t>
            </a:r>
            <a:r>
              <a:rPr lang="uk-UA" sz="3200" b="1" dirty="0" smtClean="0"/>
              <a:t>в мене кріп</a:t>
            </a:r>
            <a:r>
              <a:rPr lang="uk-UA" sz="3200" b="1" dirty="0"/>
              <a:t>.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B4D3D57-F66E-4202-B8D3-82BDCF9012D0}"/>
              </a:ext>
            </a:extLst>
          </p:cNvPr>
          <p:cNvSpPr/>
          <p:nvPr/>
        </p:nvSpPr>
        <p:spPr>
          <a:xfrm>
            <a:off x="4034791" y="4107886"/>
            <a:ext cx="6583679" cy="61747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Ап-ап-ап – травку </a:t>
            </a:r>
            <a:r>
              <a:rPr lang="uk-UA" sz="3200" b="1" dirty="0" err="1"/>
              <a:t>щипле</a:t>
            </a:r>
            <a:r>
              <a:rPr lang="uk-UA" sz="3200" b="1" dirty="0"/>
              <a:t> </a:t>
            </a:r>
            <a:r>
              <a:rPr lang="uk-UA" sz="3200" b="1" dirty="0" smtClean="0"/>
              <a:t>білий цап</a:t>
            </a:r>
            <a:r>
              <a:rPr lang="uk-UA" sz="3200" b="1" dirty="0"/>
              <a:t>.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C9108545-68E2-44DC-B69F-EC2ADC7EDAC2}"/>
              </a:ext>
            </a:extLst>
          </p:cNvPr>
          <p:cNvSpPr/>
          <p:nvPr/>
        </p:nvSpPr>
        <p:spPr>
          <a:xfrm>
            <a:off x="4034791" y="5428990"/>
            <a:ext cx="6583678" cy="617479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Уп-уп-уп – </a:t>
            </a:r>
            <a:r>
              <a:rPr lang="uk-UA" sz="3200" b="1" dirty="0" smtClean="0"/>
              <a:t>їм поживний </a:t>
            </a:r>
            <a:r>
              <a:rPr lang="uk-UA" sz="3200" b="1" dirty="0"/>
              <a:t>суп.</a:t>
            </a: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9B4D3D57-F66E-4202-B8D3-82BDCF9012D0}"/>
              </a:ext>
            </a:extLst>
          </p:cNvPr>
          <p:cNvSpPr/>
          <p:nvPr/>
        </p:nvSpPr>
        <p:spPr>
          <a:xfrm>
            <a:off x="4028641" y="3433257"/>
            <a:ext cx="6577523" cy="6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Оп-оп-оп – у річці </a:t>
            </a:r>
            <a:r>
              <a:rPr lang="uk-UA" sz="3200" b="1" dirty="0" smtClean="0"/>
              <a:t>пливе короп</a:t>
            </a:r>
            <a:r>
              <a:rPr lang="uk-UA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7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868" y="451646"/>
            <a:ext cx="8732066" cy="748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0227" y="1679535"/>
            <a:ext cx="480918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Оля </a:t>
            </a:r>
            <a:r>
              <a:rPr lang="ru-RU" sz="3200" b="1" dirty="0" err="1">
                <a:solidFill>
                  <a:schemeClr val="bg1"/>
                </a:solidFill>
              </a:rPr>
              <a:t>вийшла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погуляти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дощик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взявся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пустувати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Не </a:t>
            </a:r>
            <a:r>
              <a:rPr lang="ru-RU" sz="3200" b="1" dirty="0" err="1">
                <a:solidFill>
                  <a:schemeClr val="bg1"/>
                </a:solidFill>
              </a:rPr>
              <a:t>злякає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дощик</a:t>
            </a:r>
            <a:r>
              <a:rPr lang="ru-RU" sz="3200" b="1" dirty="0">
                <a:solidFill>
                  <a:schemeClr val="bg1"/>
                </a:solidFill>
              </a:rPr>
              <a:t> Олю,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бо </a:t>
            </a:r>
            <a:r>
              <a:rPr lang="ru-RU" sz="3200" b="1" dirty="0" err="1">
                <a:solidFill>
                  <a:schemeClr val="bg1"/>
                </a:solidFill>
              </a:rPr>
              <a:t>відкрила</a:t>
            </a:r>
            <a:r>
              <a:rPr lang="ru-RU" sz="3200" b="1" dirty="0">
                <a:solidFill>
                  <a:schemeClr val="bg1"/>
                </a:solidFill>
              </a:rPr>
              <a:t> ...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5360" y="3130602"/>
            <a:ext cx="2158588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парасолю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78" y="1807099"/>
            <a:ext cx="3732720" cy="37264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68033" y="4003329"/>
            <a:ext cx="5673571" cy="15645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розумієш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слова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пустувати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54013" indent="-354013"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Яку картину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уявляєш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читаючи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вірш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54013" indent="-354013"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 яку пору року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йде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дощ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54013" indent="-354013">
              <a:buAutoNum type="arabicPeriod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Коли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використовують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парасолю? 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1845581"/>
            <a:ext cx="6252762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Солтис-Смирнової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дощик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коьоровий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дощик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руками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1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719" y="445746"/>
            <a:ext cx="9688630" cy="7544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вірш</a:t>
            </a:r>
            <a:r>
              <a:rPr lang="ru-RU" sz="4000" b="1" dirty="0" smtClean="0">
                <a:solidFill>
                  <a:schemeClr val="bg1"/>
                </a:solidFill>
              </a:rPr>
              <a:t>  </a:t>
            </a:r>
            <a:r>
              <a:rPr lang="ru-RU" sz="4000" b="1" dirty="0" err="1" smtClean="0">
                <a:solidFill>
                  <a:schemeClr val="bg1"/>
                </a:solidFill>
              </a:rPr>
              <a:t>Надії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Кир’ян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50233" y="1320478"/>
            <a:ext cx="4844777" cy="3693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Дощик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чисто,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дощик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чисто</a:t>
            </a:r>
          </a:p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умиває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наше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місто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Умиває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топольки,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травичку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квітки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розкриті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парасольки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барвисті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парасольки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дощем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немов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грибки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Kawanimals Rain Sticker - Kawanimals Rain Rain Or Shine - Discover &amp; Share  GIFs | Cute gif, Cartoon wallpaper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15" y="1320478"/>
            <a:ext cx="2173775" cy="217377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920740" y="3578941"/>
            <a:ext cx="5748655" cy="2158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000" b="1" dirty="0"/>
              <a:t>Як 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розумієш</a:t>
            </a:r>
            <a:r>
              <a:rPr lang="ru-RU" sz="2000" b="1" dirty="0" smtClean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 слова </a:t>
            </a:r>
            <a:r>
              <a:rPr lang="ru-RU" sz="2000" b="1" i="1" dirty="0" err="1">
                <a:solidFill>
                  <a:srgbClr val="FFFF00"/>
                </a:solidFill>
              </a:rPr>
              <a:t>барвистий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/>
              <a:t>Яку картину </a:t>
            </a:r>
            <a:r>
              <a:rPr lang="ru-RU" sz="2000" b="1" dirty="0" err="1" smtClean="0"/>
              <a:t>уявляєш</a:t>
            </a:r>
            <a:r>
              <a:rPr lang="ru-RU" sz="2000" b="1" dirty="0" smtClean="0"/>
              <a:t>, </a:t>
            </a:r>
            <a:r>
              <a:rPr lang="ru-RU" sz="2000" b="1" dirty="0" err="1"/>
              <a:t>читаючи</a:t>
            </a:r>
            <a:r>
              <a:rPr lang="ru-RU" sz="2000" b="1" dirty="0"/>
              <a:t> </a:t>
            </a:r>
            <a:r>
              <a:rPr lang="ru-RU" sz="2000" b="1" dirty="0" err="1"/>
              <a:t>цей</a:t>
            </a:r>
            <a:r>
              <a:rPr lang="ru-RU" sz="2000" b="1" dirty="0"/>
              <a:t> </a:t>
            </a:r>
            <a:r>
              <a:rPr lang="ru-RU" sz="2000" b="1" dirty="0" err="1"/>
              <a:t>вірш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/>
              <a:t>У яку пору року </a:t>
            </a:r>
            <a:r>
              <a:rPr lang="ru-RU" sz="2000" b="1" dirty="0" err="1"/>
              <a:t>йде</a:t>
            </a:r>
            <a:r>
              <a:rPr lang="ru-RU" sz="2000" b="1" dirty="0"/>
              <a:t> </a:t>
            </a:r>
            <a:r>
              <a:rPr lang="ru-RU" sz="2000" b="1" dirty="0" err="1"/>
              <a:t>дощ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/>
              <a:t>Про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гриби</a:t>
            </a:r>
            <a:r>
              <a:rPr lang="ru-RU" sz="2000" b="1" dirty="0"/>
              <a:t> </a:t>
            </a:r>
            <a:r>
              <a:rPr lang="ru-RU" sz="2000" b="1" dirty="0" err="1"/>
              <a:t>розповідає</a:t>
            </a:r>
            <a:r>
              <a:rPr lang="ru-RU" sz="2000" b="1" dirty="0"/>
              <a:t> автор? </a:t>
            </a:r>
          </a:p>
          <a:p>
            <a:pPr marL="354013" indent="-354013">
              <a:buAutoNum type="arabicPeriod"/>
            </a:pPr>
            <a:r>
              <a:rPr lang="ru-RU" sz="2000" b="1" dirty="0"/>
              <a:t>Як, на </a:t>
            </a:r>
            <a:r>
              <a:rPr lang="ru-RU" sz="2000" b="1" dirty="0" smtClean="0"/>
              <a:t>твою </a:t>
            </a:r>
            <a:r>
              <a:rPr lang="ru-RU" sz="2000" b="1" dirty="0"/>
              <a:t>думку, ставиться до </a:t>
            </a:r>
            <a:r>
              <a:rPr lang="ru-RU" sz="2000" b="1" dirty="0" err="1"/>
              <a:t>дощу</a:t>
            </a:r>
            <a:r>
              <a:rPr lang="ru-RU" sz="2000" b="1" dirty="0"/>
              <a:t> </a:t>
            </a:r>
            <a:r>
              <a:rPr lang="ru-RU" sz="2000" b="1" dirty="0" smtClean="0"/>
              <a:t>автор? З </a:t>
            </a:r>
            <a:r>
              <a:rPr lang="ru-RU" sz="2000" b="1" dirty="0" err="1"/>
              <a:t>чого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видно? </a:t>
            </a:r>
            <a:endParaRPr lang="uk-UA" sz="20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0452" y="5897880"/>
            <a:ext cx="1199171" cy="96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3020" y="405925"/>
            <a:ext cx="9475470" cy="88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Читаємо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</a:t>
            </a:r>
            <a:r>
              <a:rPr lang="ru-RU" sz="4000" b="1" dirty="0" smtClean="0">
                <a:solidFill>
                  <a:schemeClr val="bg1"/>
                </a:solidFill>
              </a:rPr>
              <a:t>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8635" y="263102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039385" y="1523006"/>
            <a:ext cx="3601445" cy="501495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донечка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маленька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чепурненька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непосидючий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Жанночка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затягнуте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кольоровий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смужечки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16744" y="1523006"/>
            <a:ext cx="3961746" cy="501495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зайнятись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повідомила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перетворився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розгубилась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усміхнулась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скручувати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зупинилась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спостерігала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5473" y="1151752"/>
            <a:ext cx="11634587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Була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в однієї матусі донечка, маленька і чепурненька. Але мала вона дуже непосидючий характер. І п’ять хвилин Жанночка не сиділа на місці.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Одного ранку з сірого, затягнутого хмарами неба падав дощ. І маленька не знала, чим зайнятись. Тоді мама дістала скриньку і сказала: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— Це чарівна скринька. З її допомогою ми зробимо свій дощик. У скриньці лежали кольоровий папір, ножиці і клей.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— Зараз будемо хмару робити, — повідомила матуся. Але в її руках папір сірого кольору перетворився лише на тоненькі смужечки. 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— Нема хмаринки! — розгубилась Жанночка. Мама усміхнулась і почала скручувати паперові смужки. Одну, другу, третю... Зупинилась лише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тоді,коли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накрутила десяток чи навіть трохи більше. А донечка сиділа  </a:t>
            </a:r>
          </a:p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  тихенько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і заворожено спостерігала.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670" y="388979"/>
            <a:ext cx="10458449" cy="762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Марією </a:t>
            </a:r>
            <a:r>
              <a:rPr lang="uk-UA" sz="3600" b="1" dirty="0" smtClean="0">
                <a:solidFill>
                  <a:schemeClr val="bg1"/>
                </a:solidFill>
              </a:rPr>
              <a:t>Солтис-</a:t>
            </a:r>
            <a:r>
              <a:rPr lang="uk-UA" sz="3600" b="1" dirty="0" err="1" smtClean="0">
                <a:solidFill>
                  <a:schemeClr val="bg1"/>
                </a:solidFill>
              </a:rPr>
              <a:t>Смирновою</a:t>
            </a:r>
            <a:r>
              <a:rPr lang="uk-UA" sz="3600" b="1" dirty="0" smtClean="0">
                <a:solidFill>
                  <a:schemeClr val="bg1"/>
                </a:solidFill>
              </a:rPr>
              <a:t>. Кольоровий </a:t>
            </a:r>
            <a:r>
              <a:rPr lang="uk-UA" sz="3600" b="1" dirty="0">
                <a:solidFill>
                  <a:schemeClr val="bg1"/>
                </a:solidFill>
              </a:rPr>
              <a:t>дощик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0452" y="5897880"/>
            <a:ext cx="1599222" cy="96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125-126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53842</TotalTime>
  <Words>789</Words>
  <Application>Microsoft Office PowerPoint</Application>
  <PresentationFormat>Произвольный</PresentationFormat>
  <Paragraphs>128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3535</cp:revision>
  <dcterms:created xsi:type="dcterms:W3CDTF">2018-01-05T16:38:53Z</dcterms:created>
  <dcterms:modified xsi:type="dcterms:W3CDTF">2024-05-16T18:40:17Z</dcterms:modified>
</cp:coreProperties>
</file>