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1218" r:id="rId3"/>
    <p:sldId id="1212" r:id="rId4"/>
    <p:sldId id="1220" r:id="rId5"/>
    <p:sldId id="1219" r:id="rId6"/>
    <p:sldId id="1090" r:id="rId7"/>
    <p:sldId id="1151" r:id="rId8"/>
    <p:sldId id="1200" r:id="rId9"/>
    <p:sldId id="1201" r:id="rId10"/>
    <p:sldId id="1213" r:id="rId11"/>
    <p:sldId id="1202" r:id="rId12"/>
    <p:sldId id="1217" r:id="rId13"/>
    <p:sldId id="1075" r:id="rId14"/>
    <p:sldId id="1222" r:id="rId15"/>
    <p:sldId id="35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F61BD"/>
    <a:srgbClr val="CC00CC"/>
    <a:srgbClr val="295FFF"/>
    <a:srgbClr val="78B64E"/>
    <a:srgbClr val="F5F6F9"/>
    <a:srgbClr val="F7F8FB"/>
    <a:srgbClr val="FCFCFE"/>
    <a:srgbClr val="FF5050"/>
    <a:srgbClr val="F0F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6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70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18.05.2024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18.05.2024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18.05.2024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rwm6wo0k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04258" y="4483580"/>
            <a:ext cx="9514670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Складання </a:t>
            </a:r>
            <a:r>
              <a:rPr lang="ru-RU" sz="4000" b="1" dirty="0" err="1">
                <a:solidFill>
                  <a:schemeClr val="bg1"/>
                </a:solidFill>
              </a:rPr>
              <a:t>розповіді</a:t>
            </a:r>
            <a:r>
              <a:rPr lang="ru-RU" sz="4000" b="1" dirty="0">
                <a:solidFill>
                  <a:schemeClr val="bg1"/>
                </a:solidFill>
              </a:rPr>
              <a:t> на </a:t>
            </a:r>
            <a:r>
              <a:rPr lang="ru-RU" sz="4000" b="1" dirty="0" err="1">
                <a:solidFill>
                  <a:schemeClr val="bg1"/>
                </a:solidFill>
              </a:rPr>
              <a:t>задану</a:t>
            </a:r>
            <a:r>
              <a:rPr lang="ru-RU" sz="4000" b="1" dirty="0">
                <a:solidFill>
                  <a:schemeClr val="bg1"/>
                </a:solidFill>
              </a:rPr>
              <a:t> тему. </a:t>
            </a:r>
            <a:r>
              <a:rPr lang="ru-RU" sz="4000" b="1" dirty="0" err="1">
                <a:solidFill>
                  <a:schemeClr val="bg1"/>
                </a:solidFill>
              </a:rPr>
              <a:t>Побудова</a:t>
            </a:r>
            <a:r>
              <a:rPr lang="ru-RU" sz="4000" b="1" dirty="0">
                <a:solidFill>
                  <a:schemeClr val="bg1"/>
                </a:solidFill>
              </a:rPr>
              <a:t> і </a:t>
            </a:r>
            <a:r>
              <a:rPr lang="ru-RU" sz="4000" b="1" dirty="0" err="1">
                <a:solidFill>
                  <a:schemeClr val="bg1"/>
                </a:solidFill>
              </a:rPr>
              <a:t>записування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речень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25343" y="1250914"/>
            <a:ext cx="4093584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Післябукварний</a:t>
            </a:r>
            <a:r>
              <a:rPr lang="uk-UA" sz="2800" b="1" dirty="0" smtClean="0">
                <a:solidFill>
                  <a:schemeClr val="bg1"/>
                </a:solidFill>
              </a:rPr>
              <a:t>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121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Картинки до тестів\Людина\Рисунок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" t="3348" r="3268" b="4631"/>
          <a:stretch/>
        </p:blipFill>
        <p:spPr bwMode="auto">
          <a:xfrm>
            <a:off x="1404258" y="1250914"/>
            <a:ext cx="3752619" cy="2994514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t="17188" r="37133" b="66585"/>
          <a:stretch/>
        </p:blipFill>
        <p:spPr>
          <a:xfrm>
            <a:off x="1273630" y="2854681"/>
            <a:ext cx="9601200" cy="200821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273629" y="488172"/>
            <a:ext cx="9433362" cy="12512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Склади і запиши два </a:t>
            </a:r>
            <a:r>
              <a:rPr lang="ru-RU" sz="3600" b="1" dirty="0" err="1">
                <a:solidFill>
                  <a:schemeClr val="bg1"/>
                </a:solidFill>
              </a:rPr>
              <a:t>речення</a:t>
            </a:r>
            <a:r>
              <a:rPr lang="ru-RU" sz="3600" b="1" dirty="0">
                <a:solidFill>
                  <a:schemeClr val="bg1"/>
                </a:solidFill>
              </a:rPr>
              <a:t> з </a:t>
            </a:r>
            <a:r>
              <a:rPr lang="ru-RU" sz="3600" b="1" dirty="0" err="1">
                <a:solidFill>
                  <a:schemeClr val="bg1"/>
                </a:solidFill>
              </a:rPr>
              <a:t>виділеним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у </a:t>
            </a:r>
            <a:r>
              <a:rPr lang="ru-RU" sz="3600" b="1" dirty="0" err="1" smtClean="0">
                <a:solidFill>
                  <a:schemeClr val="bg1"/>
                </a:solidFill>
              </a:rPr>
              <a:t>кросворді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словом</a:t>
            </a:r>
            <a:endParaRPr lang="uk-UA" sz="3600" b="1" dirty="0">
              <a:solidFill>
                <a:srgbClr val="FFFF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17749" y="1739430"/>
            <a:ext cx="5889171" cy="10581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/>
              <a:t>Літо - </a:t>
            </a:r>
            <a:r>
              <a:rPr lang="ru-RU" sz="3200" dirty="0" err="1"/>
              <a:t>це</a:t>
            </a:r>
            <a:r>
              <a:rPr lang="ru-RU" sz="3200" dirty="0"/>
              <a:t> </a:t>
            </a:r>
            <a:r>
              <a:rPr lang="ru-RU" sz="3200" dirty="0" err="1"/>
              <a:t>дивовижна</a:t>
            </a:r>
            <a:r>
              <a:rPr lang="ru-RU" sz="3200" dirty="0"/>
              <a:t> пора року. </a:t>
            </a:r>
            <a:endParaRPr lang="ru-RU" sz="3200" dirty="0" smtClean="0"/>
          </a:p>
          <a:p>
            <a:pPr algn="just"/>
            <a:r>
              <a:rPr lang="ru-RU" sz="3200" dirty="0" err="1" smtClean="0"/>
              <a:t>Діти</a:t>
            </a:r>
            <a:r>
              <a:rPr lang="ru-RU" sz="3200" dirty="0" smtClean="0"/>
              <a:t> </a:t>
            </a:r>
            <a:r>
              <a:rPr lang="ru-RU" sz="3200" dirty="0" err="1" smtClean="0"/>
              <a:t>дуже</a:t>
            </a:r>
            <a:r>
              <a:rPr lang="ru-RU" sz="3200" dirty="0" smtClean="0"/>
              <a:t> </a:t>
            </a:r>
            <a:r>
              <a:rPr lang="ru-RU" sz="3200" dirty="0" err="1" smtClean="0"/>
              <a:t>люблять</a:t>
            </a:r>
            <a:r>
              <a:rPr lang="ru-RU" sz="3200" dirty="0" smtClean="0"/>
              <a:t> </a:t>
            </a:r>
            <a:r>
              <a:rPr lang="ru-RU" sz="3200" dirty="0" err="1" smtClean="0"/>
              <a:t>літо</a:t>
            </a:r>
            <a:r>
              <a:rPr lang="ru-RU" sz="3200" dirty="0" smtClean="0"/>
              <a:t>.</a:t>
            </a:r>
            <a:endParaRPr lang="uk-UA" sz="3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04" t="22118" r="27256" b="65808"/>
          <a:stretch/>
        </p:blipFill>
        <p:spPr>
          <a:xfrm>
            <a:off x="1273629" y="2847433"/>
            <a:ext cx="7796981" cy="11257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04" t="37390" r="65865" b="54082"/>
          <a:stretch/>
        </p:blipFill>
        <p:spPr>
          <a:xfrm>
            <a:off x="9395989" y="3178098"/>
            <a:ext cx="1620320" cy="8276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068" t="33979" r="28097" b="53762"/>
          <a:stretch/>
        </p:blipFill>
        <p:spPr>
          <a:xfrm>
            <a:off x="1417733" y="3858787"/>
            <a:ext cx="6115235" cy="11430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504" t="45798" r="66093" b="45341"/>
          <a:stretch/>
        </p:blipFill>
        <p:spPr>
          <a:xfrm>
            <a:off x="7502103" y="3858787"/>
            <a:ext cx="1519724" cy="826191"/>
          </a:xfrm>
          <a:prstGeom prst="rect">
            <a:avLst/>
          </a:prstGeom>
        </p:spPr>
      </p:pic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900057"/>
            <a:ext cx="1001487" cy="9579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61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Картинки до тестів\Людина\Діти на майданчику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 t="2423" r="3774" b="3861"/>
          <a:stretch/>
        </p:blipFill>
        <p:spPr bwMode="auto">
          <a:xfrm>
            <a:off x="9288000" y="4464000"/>
            <a:ext cx="2592000" cy="2160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86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54100" y="492702"/>
            <a:ext cx="10147300" cy="6893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Намалюй, </a:t>
            </a:r>
            <a:r>
              <a:rPr lang="ru-RU" sz="4000" b="1" dirty="0" err="1">
                <a:solidFill>
                  <a:schemeClr val="bg1"/>
                </a:solidFill>
              </a:rPr>
              <a:t>що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хочеш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робити</a:t>
            </a:r>
            <a:r>
              <a:rPr lang="ru-RU" sz="4000" b="1" dirty="0">
                <a:solidFill>
                  <a:schemeClr val="bg1"/>
                </a:solidFill>
              </a:rPr>
              <a:t> на </a:t>
            </a:r>
            <a:r>
              <a:rPr lang="ru-RU" sz="4000" b="1" dirty="0" err="1">
                <a:solidFill>
                  <a:schemeClr val="bg1"/>
                </a:solidFill>
              </a:rPr>
              <a:t>канікулах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54100" y="1407190"/>
            <a:ext cx="7443857" cy="516834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18440" r="17717"/>
          <a:stretch/>
        </p:blipFill>
        <p:spPr>
          <a:xfrm>
            <a:off x="8817429" y="1603700"/>
            <a:ext cx="2836620" cy="4721178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375" y="1576625"/>
            <a:ext cx="6261306" cy="4775328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900057"/>
            <a:ext cx="1001487" cy="9579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0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4297" y="464182"/>
            <a:ext cx="8732066" cy="7005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Дружи </a:t>
            </a:r>
            <a:r>
              <a:rPr lang="ru-RU" sz="4000" b="1" dirty="0" err="1">
                <a:solidFill>
                  <a:schemeClr val="bg1"/>
                </a:solidFill>
              </a:rPr>
              <a:t>зі</a:t>
            </a:r>
            <a:r>
              <a:rPr lang="ru-RU" sz="4000" b="1" dirty="0">
                <a:solidFill>
                  <a:schemeClr val="bg1"/>
                </a:solidFill>
              </a:rPr>
              <a:t> словом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82886" y="1612033"/>
            <a:ext cx="5993477" cy="436566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</a:rPr>
              <a:t>Продовжуй дружити зі словами і влітку. </a:t>
            </a:r>
            <a:endParaRPr lang="uk-UA" sz="32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Читай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</a:rPr>
              <a:t>, запитуй, розповідай, записуй, грай зі словами.</a:t>
            </a:r>
          </a:p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Завжди використовуй ввічливі слова. </a:t>
            </a:r>
            <a:r>
              <a:rPr lang="uk-UA" sz="3200" b="1" dirty="0" smtClean="0">
                <a:solidFill>
                  <a:srgbClr val="7030A0"/>
                </a:solidFill>
              </a:rPr>
              <a:t>Нехай дружба зі словом приносить тобі користь і задоволення!</a:t>
            </a:r>
            <a:endParaRPr lang="uk-UA" sz="3200" b="1" dirty="0">
              <a:solidFill>
                <a:srgbClr val="7030A0"/>
              </a:solidFill>
            </a:endParaRPr>
          </a:p>
        </p:txBody>
      </p:sp>
      <p:pic>
        <p:nvPicPr>
          <p:cNvPr id="9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76" y="1864100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900057"/>
            <a:ext cx="1001487" cy="9579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8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6024" y="494529"/>
            <a:ext cx="8732066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Вправа </a:t>
            </a:r>
            <a:r>
              <a:rPr lang="uk-UA" sz="4000" b="1" dirty="0" smtClean="0">
                <a:solidFill>
                  <a:schemeClr val="bg1"/>
                </a:solidFill>
              </a:rPr>
              <a:t>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2952" y="1697583"/>
            <a:ext cx="4631597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 smtClean="0">
                <a:solidFill>
                  <a:srgbClr val="FFFF00"/>
                </a:solidFill>
              </a:rPr>
              <a:t>Чого</a:t>
            </a:r>
            <a:r>
              <a:rPr lang="ru-RU" sz="3200" b="1" dirty="0" smtClean="0">
                <a:solidFill>
                  <a:srgbClr val="FFFF00"/>
                </a:solidFill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</a:rPr>
              <a:t>навчилися</a:t>
            </a:r>
            <a:r>
              <a:rPr lang="ru-RU" sz="3200" b="1" dirty="0" smtClean="0">
                <a:solidFill>
                  <a:srgbClr val="FFFF00"/>
                </a:solidFill>
              </a:rPr>
              <a:t> на </a:t>
            </a:r>
            <a:r>
              <a:rPr lang="ru-RU" sz="3200" b="1" dirty="0">
                <a:solidFill>
                  <a:srgbClr val="FFFF00"/>
                </a:solidFill>
              </a:rPr>
              <a:t>уроках </a:t>
            </a:r>
            <a:r>
              <a:rPr lang="ru-RU" sz="3200" b="1" dirty="0" smtClean="0">
                <a:solidFill>
                  <a:srgbClr val="FFFF00"/>
                </a:solidFill>
              </a:rPr>
              <a:t>письма?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 smtClean="0">
                <a:solidFill>
                  <a:srgbClr val="FFFF00"/>
                </a:solidFill>
              </a:rPr>
              <a:t>Які</a:t>
            </a:r>
            <a:r>
              <a:rPr lang="ru-RU" sz="3200" b="1" dirty="0" smtClean="0">
                <a:solidFill>
                  <a:srgbClr val="FFFF00"/>
                </a:solidFill>
              </a:rPr>
              <a:t> уроки </a:t>
            </a:r>
            <a:r>
              <a:rPr lang="ru-RU" sz="3200" b="1" smtClean="0">
                <a:solidFill>
                  <a:srgbClr val="FFFF00"/>
                </a:solidFill>
              </a:rPr>
              <a:t>тобі </a:t>
            </a:r>
            <a:r>
              <a:rPr lang="ru-RU" sz="3200" b="1" dirty="0" err="1" smtClean="0">
                <a:solidFill>
                  <a:srgbClr val="FFFF00"/>
                </a:solidFill>
              </a:rPr>
              <a:t>запам’яталися</a:t>
            </a:r>
            <a:r>
              <a:rPr lang="ru-RU" sz="3200" b="1" dirty="0" smtClean="0">
                <a:solidFill>
                  <a:srgbClr val="FFFF00"/>
                </a:solidFill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smtClean="0">
                <a:solidFill>
                  <a:srgbClr val="FFFF00"/>
                </a:solidFill>
              </a:rPr>
              <a:t>Були </a:t>
            </a:r>
            <a:r>
              <a:rPr lang="ru-RU" sz="3200" b="1" dirty="0" err="1" smtClean="0">
                <a:solidFill>
                  <a:srgbClr val="FFFF00"/>
                </a:solidFill>
              </a:rPr>
              <a:t>найцікавішими</a:t>
            </a:r>
            <a:r>
              <a:rPr lang="ru-RU" sz="3200" b="1" dirty="0" smtClean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632117" y="1697583"/>
            <a:ext cx="3110835" cy="37523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505178" y="1726054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5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1404257" y="476672"/>
            <a:ext cx="9133115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842444" y="1323081"/>
            <a:ext cx="8458200" cy="6690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err="1" smtClean="0">
                <a:solidFill>
                  <a:srgbClr val="0070C0"/>
                </a:solidFill>
              </a:rPr>
              <a:t>Обери</a:t>
            </a:r>
            <a:r>
              <a:rPr lang="uk-UA" sz="2400" dirty="0" smtClean="0">
                <a:solidFill>
                  <a:srgbClr val="0070C0"/>
                </a:solidFill>
              </a:rPr>
              <a:t> </a:t>
            </a:r>
            <a:r>
              <a:rPr lang="uk-UA" sz="2400" dirty="0" err="1" smtClean="0">
                <a:solidFill>
                  <a:srgbClr val="0070C0"/>
                </a:solidFill>
              </a:rPr>
              <a:t>смайл</a:t>
            </a:r>
            <a:r>
              <a:rPr lang="uk-UA" sz="2400" dirty="0" smtClean="0">
                <a:solidFill>
                  <a:srgbClr val="0070C0"/>
                </a:solidFill>
              </a:rPr>
              <a:t>, яким визначиш </a:t>
            </a:r>
            <a:r>
              <a:rPr lang="uk-UA" sz="2400" smtClean="0">
                <a:solidFill>
                  <a:srgbClr val="0070C0"/>
                </a:solidFill>
              </a:rPr>
              <a:t>свої емоції </a:t>
            </a:r>
            <a:r>
              <a:rPr lang="uk-UA" sz="2400" dirty="0" smtClean="0">
                <a:solidFill>
                  <a:srgbClr val="0070C0"/>
                </a:solidFill>
              </a:rPr>
              <a:t>в кінці уроку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892319" y="4609944"/>
            <a:ext cx="2503716" cy="11901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Замріяне очікування кінця уроку</a:t>
            </a:r>
            <a:endParaRPr lang="ru-RU" sz="2400" b="1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335486" y="4649243"/>
            <a:ext cx="2231572" cy="112351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Здивувала інформація </a:t>
            </a:r>
            <a:endParaRPr lang="ru-RU" sz="2400" b="1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086785" y="4621913"/>
            <a:ext cx="2373339" cy="1178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приносили радість</a:t>
            </a:r>
          </a:p>
        </p:txBody>
      </p:sp>
      <p:pic>
        <p:nvPicPr>
          <p:cNvPr id="5124" name="Picture 4" descr="Азбука емоцій. Радість. | Тест з природничих наук – «На Урок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" y="2240530"/>
            <a:ext cx="2718111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Етика та естетика | Вебквест. Ети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109" y="2240529"/>
            <a:ext cx="2473815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Емоції Смайли\Рисунок1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17759" r="19877" b="22526"/>
          <a:stretch/>
        </p:blipFill>
        <p:spPr bwMode="auto">
          <a:xfrm>
            <a:off x="6335485" y="2291976"/>
            <a:ext cx="2231571" cy="210584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pic>
        <p:nvPicPr>
          <p:cNvPr id="10" name="Picture 4" descr="думать emoticon иллюстрация вектора. иллюстрации насчитывающей шарж -  155638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700" y="2291976"/>
            <a:ext cx="2105845" cy="210584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3707559" y="4649243"/>
            <a:ext cx="2373339" cy="1178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принесли втому</a:t>
            </a:r>
          </a:p>
        </p:txBody>
      </p:sp>
    </p:spTree>
    <p:extLst>
      <p:ext uri="{BB962C8B-B14F-4D97-AF65-F5344CB8AC3E}">
        <p14:creationId xmlns:p14="http://schemas.microsoft.com/office/powerpoint/2010/main" val="1105897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628036" y="407565"/>
            <a:ext cx="8811364" cy="7572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8765" y="2223052"/>
            <a:ext cx="1179443" cy="117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59453" y="527776"/>
            <a:ext cx="8732066" cy="7023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="" xmlns:a16="http://schemas.microsoft.com/office/drawing/2014/main" id="{69B8F106-52D3-4E2F-A595-3B4F8D378452}"/>
              </a:ext>
            </a:extLst>
          </p:cNvPr>
          <p:cNvSpPr/>
          <p:nvPr/>
        </p:nvSpPr>
        <p:spPr>
          <a:xfrm>
            <a:off x="916577" y="1614144"/>
            <a:ext cx="6583681" cy="388314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Доброго ранку – </a:t>
            </a:r>
            <a:r>
              <a:rPr lang="ru-RU" sz="3200" b="1" dirty="0" err="1">
                <a:solidFill>
                  <a:schemeClr val="bg1"/>
                </a:solidFill>
              </a:rPr>
              <a:t>сонце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привітне</a:t>
            </a:r>
            <a:r>
              <a:rPr lang="ru-RU" sz="3200" b="1" dirty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Доброго ранку – небо </a:t>
            </a:r>
            <a:r>
              <a:rPr lang="ru-RU" sz="3200" b="1" dirty="0" err="1">
                <a:solidFill>
                  <a:schemeClr val="bg1"/>
                </a:solidFill>
              </a:rPr>
              <a:t>блакитне</a:t>
            </a:r>
            <a:r>
              <a:rPr lang="ru-RU" sz="3200" b="1" dirty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Доброго ранку – в </a:t>
            </a:r>
            <a:r>
              <a:rPr lang="ru-RU" sz="3200" b="1" dirty="0" err="1">
                <a:solidFill>
                  <a:schemeClr val="bg1"/>
                </a:solidFill>
              </a:rPr>
              <a:t>небі</a:t>
            </a:r>
            <a:r>
              <a:rPr lang="ru-RU" sz="3200" b="1" dirty="0">
                <a:solidFill>
                  <a:schemeClr val="bg1"/>
                </a:solidFill>
              </a:rPr>
              <a:t> пташки!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Доброго ранку – </a:t>
            </a:r>
            <a:r>
              <a:rPr lang="ru-RU" sz="3200" b="1" dirty="0" err="1">
                <a:solidFill>
                  <a:schemeClr val="bg1"/>
                </a:solidFill>
              </a:rPr>
              <a:t>зелені</a:t>
            </a:r>
            <a:r>
              <a:rPr lang="ru-RU" sz="3200" b="1" dirty="0">
                <a:solidFill>
                  <a:schemeClr val="bg1"/>
                </a:solidFill>
              </a:rPr>
              <a:t> дубки!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Доброго ранку – люди </a:t>
            </a:r>
            <a:r>
              <a:rPr lang="ru-RU" sz="3200" b="1" dirty="0" err="1">
                <a:solidFill>
                  <a:schemeClr val="bg1"/>
                </a:solidFill>
              </a:rPr>
              <a:t>привітні</a:t>
            </a:r>
            <a:r>
              <a:rPr lang="ru-RU" sz="3200" b="1" dirty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</a:rPr>
              <a:t>Я </a:t>
            </a:r>
            <a:r>
              <a:rPr lang="ru-RU" sz="3200" b="1" dirty="0" err="1">
                <a:solidFill>
                  <a:schemeClr val="bg1"/>
                </a:solidFill>
              </a:rPr>
              <a:t>всім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бажаю</a:t>
            </a:r>
            <a:r>
              <a:rPr lang="ru-RU" sz="3200" b="1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щоб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посмішки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квітли</a:t>
            </a:r>
            <a:r>
              <a:rPr lang="ru-RU" sz="3200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2" name="Picture 2" descr="Головна - Сайт ДНЗ №2 &amp;quot;Сонечко&amp;quot; м.Моршин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14" y="1312434"/>
            <a:ext cx="3988690" cy="410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090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30086" y="494529"/>
            <a:ext cx="9594833" cy="7573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Психологічна настанова – </a:t>
            </a:r>
            <a:r>
              <a:rPr lang="uk-UA" sz="4000" b="1" dirty="0" smtClean="0">
                <a:solidFill>
                  <a:schemeClr val="bg1"/>
                </a:solidFill>
              </a:rPr>
              <a:t>«Золота рибка»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Прямокутник: округлені кути 11">
            <a:extLst>
              <a:ext uri="{FF2B5EF4-FFF2-40B4-BE49-F238E27FC236}">
                <a16:creationId xmlns="" xmlns:a16="http://schemas.microsoft.com/office/drawing/2014/main" id="{4CB1A838-0F8E-457D-A2C3-133F69AC06B6}"/>
              </a:ext>
            </a:extLst>
          </p:cNvPr>
          <p:cNvSpPr/>
          <p:nvPr/>
        </p:nvSpPr>
        <p:spPr>
          <a:xfrm>
            <a:off x="1230086" y="1683906"/>
            <a:ext cx="4419599" cy="4081417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Загадай </a:t>
            </a:r>
            <a:r>
              <a:rPr lang="ru-RU" sz="2800" b="1" dirty="0" err="1">
                <a:solidFill>
                  <a:srgbClr val="0070C0"/>
                </a:solidFill>
              </a:rPr>
              <a:t>бажання</a:t>
            </a:r>
            <a:r>
              <a:rPr lang="ru-RU" sz="2800" b="1" dirty="0">
                <a:solidFill>
                  <a:srgbClr val="0070C0"/>
                </a:solidFill>
              </a:rPr>
              <a:t> на урок</a:t>
            </a:r>
            <a:r>
              <a:rPr lang="ru-RU" sz="2800" b="1" dirty="0" smtClean="0">
                <a:solidFill>
                  <a:srgbClr val="0070C0"/>
                </a:solidFill>
              </a:rPr>
              <a:t>. Золота </a:t>
            </a:r>
            <a:r>
              <a:rPr lang="ru-RU" sz="2800" b="1" dirty="0" err="1">
                <a:solidFill>
                  <a:srgbClr val="0070C0"/>
                </a:solidFill>
              </a:rPr>
              <a:t>рибка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виконає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всі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твої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бажання</a:t>
            </a:r>
            <a:r>
              <a:rPr lang="ru-RU" sz="2800" b="1" dirty="0" smtClean="0">
                <a:solidFill>
                  <a:srgbClr val="0070C0"/>
                </a:solidFill>
              </a:rPr>
              <a:t>. За </a:t>
            </a:r>
            <a:r>
              <a:rPr lang="ru-RU" sz="2800" b="1" dirty="0" err="1">
                <a:solidFill>
                  <a:srgbClr val="0070C0"/>
                </a:solidFill>
              </a:rPr>
              <a:t>допомогою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цієї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золотої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рибки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rgbClr val="0070C0"/>
                </a:solidFill>
              </a:rPr>
              <a:t>тебе </a:t>
            </a:r>
            <a:r>
              <a:rPr lang="ru-RU" sz="2800" b="1" dirty="0" err="1">
                <a:solidFill>
                  <a:srgbClr val="0070C0"/>
                </a:solidFill>
              </a:rPr>
              <a:t>будуть</a:t>
            </a:r>
            <a:r>
              <a:rPr lang="ru-RU" sz="2800" b="1" dirty="0">
                <a:solidFill>
                  <a:srgbClr val="0070C0"/>
                </a:solidFill>
              </a:rPr>
              <a:t> на </a:t>
            </a:r>
            <a:r>
              <a:rPr lang="ru-RU" sz="2800" b="1" dirty="0" err="1">
                <a:solidFill>
                  <a:srgbClr val="0070C0"/>
                </a:solidFill>
              </a:rPr>
              <a:t>уроці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супроводжувати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успіх</a:t>
            </a:r>
            <a:r>
              <a:rPr lang="ru-RU" sz="2800" b="1" dirty="0">
                <a:solidFill>
                  <a:srgbClr val="0070C0"/>
                </a:solidFill>
              </a:rPr>
              <a:t> та </a:t>
            </a:r>
            <a:r>
              <a:rPr lang="ru-RU" sz="2800" b="1" dirty="0" err="1">
                <a:solidFill>
                  <a:srgbClr val="0070C0"/>
                </a:solidFill>
              </a:rPr>
              <a:t>вдача</a:t>
            </a:r>
            <a:r>
              <a:rPr lang="ru-RU" sz="2800" b="1" dirty="0">
                <a:solidFill>
                  <a:srgbClr val="0070C0"/>
                </a:solidFill>
              </a:rPr>
              <a:t>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581" y="1683906"/>
            <a:ext cx="4977338" cy="4081417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33164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21229" y="494059"/>
            <a:ext cx="9924459" cy="7949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Вправа</a:t>
            </a:r>
            <a:r>
              <a:rPr lang="ru-RU" sz="4000" b="1" dirty="0" smtClean="0">
                <a:solidFill>
                  <a:schemeClr val="bg1"/>
                </a:solidFill>
              </a:rPr>
              <a:t> «</a:t>
            </a:r>
            <a:r>
              <a:rPr lang="ru-RU" sz="4000" b="1" dirty="0" err="1" smtClean="0">
                <a:solidFill>
                  <a:schemeClr val="bg1"/>
                </a:solidFill>
              </a:rPr>
              <a:t>Закінчи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речення</a:t>
            </a:r>
            <a:r>
              <a:rPr lang="ru-RU" sz="4000" b="1" dirty="0" smtClean="0">
                <a:solidFill>
                  <a:schemeClr val="bg1"/>
                </a:solidFill>
              </a:rPr>
              <a:t>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41" y="1507530"/>
            <a:ext cx="2977566" cy="274315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26" name="Скругленный прямоугольник 25"/>
          <p:cNvSpPr/>
          <p:nvPr/>
        </p:nvSpPr>
        <p:spPr>
          <a:xfrm>
            <a:off x="4083789" y="1507530"/>
            <a:ext cx="3204833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Алфавіт</a:t>
            </a:r>
            <a:r>
              <a:rPr lang="ru-RU" sz="2400" b="1" dirty="0" smtClean="0">
                <a:solidFill>
                  <a:schemeClr val="bg1"/>
                </a:solidFill>
              </a:rPr>
              <a:t> – </a:t>
            </a:r>
            <a:r>
              <a:rPr lang="ru-RU" sz="2400" b="1" dirty="0" err="1" smtClean="0">
                <a:solidFill>
                  <a:schemeClr val="bg1"/>
                </a:solidFill>
              </a:rPr>
              <a:t>це</a:t>
            </a:r>
            <a:r>
              <a:rPr lang="ru-RU" sz="2400" b="1" dirty="0" smtClean="0">
                <a:solidFill>
                  <a:schemeClr val="bg1"/>
                </a:solidFill>
              </a:rPr>
              <a:t> … 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604377" y="1507530"/>
            <a:ext cx="3258047" cy="9194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/>
              <a:t>букви</a:t>
            </a:r>
            <a:r>
              <a:rPr lang="ru-RU" sz="2400" b="1" dirty="0"/>
              <a:t>, </a:t>
            </a:r>
            <a:r>
              <a:rPr lang="ru-RU" sz="2400" b="1" dirty="0" err="1"/>
              <a:t>розташовані</a:t>
            </a:r>
            <a:r>
              <a:rPr lang="ru-RU" sz="2400" b="1" dirty="0"/>
              <a:t> в </a:t>
            </a:r>
            <a:r>
              <a:rPr lang="ru-RU" sz="2400" b="1" dirty="0" err="1"/>
              <a:t>певній</a:t>
            </a:r>
            <a:r>
              <a:rPr lang="ru-RU" sz="2400" b="1" dirty="0"/>
              <a:t> </a:t>
            </a:r>
            <a:r>
              <a:rPr lang="ru-RU" sz="2400" b="1" dirty="0" err="1"/>
              <a:t>послідовності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904813" y="2244363"/>
            <a:ext cx="3383809" cy="9194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Для </a:t>
            </a:r>
            <a:r>
              <a:rPr lang="ru-RU" sz="2400" b="1" dirty="0" err="1" smtClean="0">
                <a:solidFill>
                  <a:schemeClr val="bg1"/>
                </a:solidFill>
              </a:rPr>
              <a:t>голосних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звуків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існує</a:t>
            </a:r>
            <a:r>
              <a:rPr lang="ru-RU" sz="2400" b="1" dirty="0" smtClean="0">
                <a:solidFill>
                  <a:schemeClr val="bg1"/>
                </a:solidFill>
              </a:rPr>
              <a:t> букв … 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8408490" y="2623718"/>
            <a:ext cx="1432193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10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904816" y="3204762"/>
            <a:ext cx="3383809" cy="91940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На </a:t>
            </a:r>
            <a:r>
              <a:rPr lang="ru-RU" sz="2400" b="1" dirty="0" err="1" smtClean="0">
                <a:solidFill>
                  <a:schemeClr val="bg1"/>
                </a:solidFill>
              </a:rPr>
              <a:t>питання</a:t>
            </a:r>
            <a:r>
              <a:rPr lang="ru-RU" sz="2400" b="1" dirty="0" smtClean="0">
                <a:solidFill>
                  <a:schemeClr val="bg1"/>
                </a:solidFill>
              </a:rPr>
              <a:t> ХТО? </a:t>
            </a:r>
            <a:r>
              <a:rPr lang="ru-RU" sz="2400" b="1" dirty="0" err="1" smtClean="0">
                <a:solidFill>
                  <a:schemeClr val="bg1"/>
                </a:solidFill>
              </a:rPr>
              <a:t>відповідають</a:t>
            </a:r>
            <a:r>
              <a:rPr lang="ru-RU" sz="2400" b="1" dirty="0" smtClean="0">
                <a:solidFill>
                  <a:schemeClr val="bg1"/>
                </a:solidFill>
              </a:rPr>
              <a:t> … 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604377" y="3204762"/>
            <a:ext cx="3258047" cy="510778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Назви</a:t>
            </a:r>
            <a:r>
              <a:rPr lang="ru-RU" sz="2400" b="1" dirty="0" smtClean="0">
                <a:solidFill>
                  <a:schemeClr val="bg1"/>
                </a:solidFill>
              </a:rPr>
              <a:t> людей і </a:t>
            </a:r>
            <a:r>
              <a:rPr lang="ru-RU" sz="2400" b="1" dirty="0" err="1" smtClean="0">
                <a:solidFill>
                  <a:schemeClr val="bg1"/>
                </a:solidFill>
              </a:rPr>
              <a:t>тварин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904813" y="4224369"/>
            <a:ext cx="3383812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У </a:t>
            </a:r>
            <a:r>
              <a:rPr lang="ru-RU" sz="2400" b="1" dirty="0" err="1" smtClean="0">
                <a:solidFill>
                  <a:schemeClr val="bg1"/>
                </a:solidFill>
              </a:rPr>
              <a:t>слові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МРІЯ  </a:t>
            </a:r>
            <a:r>
              <a:rPr lang="ru-RU" sz="2400" b="1" dirty="0" err="1" smtClean="0">
                <a:solidFill>
                  <a:schemeClr val="bg1"/>
                </a:solidFill>
              </a:rPr>
              <a:t>складів</a:t>
            </a:r>
            <a:r>
              <a:rPr lang="ru-RU" sz="2400" b="1" dirty="0" smtClean="0">
                <a:solidFill>
                  <a:schemeClr val="bg1"/>
                </a:solidFill>
              </a:rPr>
              <a:t> …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8360226" y="4224369"/>
            <a:ext cx="1480457" cy="5107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585995" y="4801293"/>
            <a:ext cx="4758332" cy="510778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 </a:t>
            </a:r>
            <a:r>
              <a:rPr lang="ru-RU" sz="2400" b="1" dirty="0" err="1" smtClean="0">
                <a:solidFill>
                  <a:schemeClr val="bg1"/>
                </a:solidFill>
              </a:rPr>
              <a:t>слові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джинси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букв </a:t>
            </a:r>
            <a:r>
              <a:rPr lang="ru-RU" sz="2400" b="1" dirty="0">
                <a:solidFill>
                  <a:schemeClr val="bg1"/>
                </a:solidFill>
              </a:rPr>
              <a:t>…, </a:t>
            </a:r>
            <a:r>
              <a:rPr lang="ru-RU" sz="2400" b="1" dirty="0" err="1">
                <a:solidFill>
                  <a:schemeClr val="bg1"/>
                </a:solidFill>
              </a:rPr>
              <a:t>звуків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</a:rPr>
              <a:t>…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604376" y="4801293"/>
            <a:ext cx="3187996" cy="510778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6 </a:t>
            </a:r>
            <a:r>
              <a:rPr lang="ru-RU" sz="2400" b="1" dirty="0" err="1" smtClean="0">
                <a:solidFill>
                  <a:schemeClr val="bg1"/>
                </a:solidFill>
              </a:rPr>
              <a:t>букви</a:t>
            </a:r>
            <a:r>
              <a:rPr lang="ru-RU" sz="2400" b="1" dirty="0" smtClean="0">
                <a:solidFill>
                  <a:schemeClr val="bg1"/>
                </a:solidFill>
              </a:rPr>
              <a:t>, 5 </a:t>
            </a:r>
            <a:r>
              <a:rPr lang="ru-RU" sz="2400" b="1" dirty="0" err="1" smtClean="0">
                <a:solidFill>
                  <a:schemeClr val="bg1"/>
                </a:solidFill>
              </a:rPr>
              <a:t>звуків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85995" y="5376383"/>
            <a:ext cx="4758332" cy="510778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Після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весни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настає</a:t>
            </a:r>
            <a:r>
              <a:rPr lang="ru-RU" sz="2400" b="1" dirty="0" smtClean="0">
                <a:solidFill>
                  <a:schemeClr val="bg1"/>
                </a:solidFill>
              </a:rPr>
              <a:t> … 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674428" y="5376231"/>
            <a:ext cx="3187996" cy="510778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веселе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літо</a:t>
            </a:r>
            <a:endParaRPr lang="ru-RU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93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584859" y="601161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14" y="1803682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822371" y="2167227"/>
            <a:ext cx="5494554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</a:t>
            </a:r>
            <a:r>
              <a:rPr lang="uk-UA" sz="2800" b="1" dirty="0" smtClean="0">
                <a:solidFill>
                  <a:schemeClr val="bg1"/>
                </a:solidFill>
              </a:rPr>
              <a:t>будемо вчитися </a:t>
            </a:r>
            <a:r>
              <a:rPr lang="ru-RU" sz="2800" b="1" dirty="0" err="1" smtClean="0">
                <a:solidFill>
                  <a:schemeClr val="bg1"/>
                </a:solidFill>
              </a:rPr>
              <a:t>складати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розповідь</a:t>
            </a:r>
            <a:r>
              <a:rPr lang="ru-RU" sz="2800" b="1" dirty="0" smtClean="0">
                <a:solidFill>
                  <a:schemeClr val="bg1"/>
                </a:solidFill>
              </a:rPr>
              <a:t> на </a:t>
            </a:r>
            <a:r>
              <a:rPr lang="ru-RU" sz="2800" b="1" dirty="0" smtClean="0">
                <a:solidFill>
                  <a:schemeClr val="bg1"/>
                </a:solidFill>
              </a:rPr>
              <a:t>тему «</a:t>
            </a:r>
            <a:r>
              <a:rPr lang="ru-RU" sz="2800" b="1" dirty="0" err="1" smtClean="0">
                <a:solidFill>
                  <a:schemeClr val="bg1"/>
                </a:solidFill>
              </a:rPr>
              <a:t>Літо</a:t>
            </a:r>
            <a:r>
              <a:rPr lang="ru-RU" sz="2800" b="1" dirty="0" smtClean="0">
                <a:solidFill>
                  <a:schemeClr val="bg1"/>
                </a:solidFill>
              </a:rPr>
              <a:t>»; </a:t>
            </a:r>
            <a:r>
              <a:rPr lang="ru-RU" sz="2800" b="1" dirty="0" err="1" smtClean="0">
                <a:solidFill>
                  <a:schemeClr val="bg1"/>
                </a:solidFill>
              </a:rPr>
              <a:t>удосконалимо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вміння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будувати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речення</a:t>
            </a:r>
            <a:r>
              <a:rPr lang="uk-UA" sz="2800" b="1" dirty="0" smtClean="0">
                <a:solidFill>
                  <a:schemeClr val="bg1"/>
                </a:solidFill>
              </a:rPr>
              <a:t>.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47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18365" r="32949" b="73781"/>
          <a:stretch/>
        </p:blipFill>
        <p:spPr>
          <a:xfrm>
            <a:off x="1090669" y="1603519"/>
            <a:ext cx="9970265" cy="97200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590997" y="531715"/>
            <a:ext cx="8902832" cy="8181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Зроби </a:t>
            </a:r>
            <a:r>
              <a:rPr lang="ru-RU" sz="4000" b="1" dirty="0" err="1">
                <a:solidFill>
                  <a:schemeClr val="bg1"/>
                </a:solidFill>
              </a:rPr>
              <a:t>каліграфічну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розминку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93" t="24575" r="69972" b="68264"/>
          <a:stretch/>
        </p:blipFill>
        <p:spPr>
          <a:xfrm>
            <a:off x="1177656" y="1695905"/>
            <a:ext cx="826681" cy="6613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93" t="24575" r="69972" b="68264"/>
          <a:stretch/>
        </p:blipFill>
        <p:spPr>
          <a:xfrm>
            <a:off x="2164318" y="1683285"/>
            <a:ext cx="826681" cy="6613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502" t="25257" r="63032" b="66004"/>
          <a:stretch/>
        </p:blipFill>
        <p:spPr>
          <a:xfrm>
            <a:off x="3120561" y="1766359"/>
            <a:ext cx="1061624" cy="8070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502" t="25257" r="63032" b="66004"/>
          <a:stretch/>
        </p:blipFill>
        <p:spPr>
          <a:xfrm>
            <a:off x="4357004" y="1733308"/>
            <a:ext cx="1061624" cy="80703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919" t="24396" r="58632" b="69065"/>
          <a:stretch/>
        </p:blipFill>
        <p:spPr>
          <a:xfrm>
            <a:off x="5532251" y="1683285"/>
            <a:ext cx="730384" cy="60379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919" t="24396" r="58632" b="69065"/>
          <a:stretch/>
        </p:blipFill>
        <p:spPr>
          <a:xfrm>
            <a:off x="6372331" y="1672393"/>
            <a:ext cx="730384" cy="60379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823" t="24235" r="48289" b="65513"/>
          <a:stretch/>
        </p:blipFill>
        <p:spPr>
          <a:xfrm>
            <a:off x="7337950" y="1655292"/>
            <a:ext cx="1623324" cy="94661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823" t="24235" r="48289" b="65513"/>
          <a:stretch/>
        </p:blipFill>
        <p:spPr>
          <a:xfrm>
            <a:off x="9216260" y="1663521"/>
            <a:ext cx="1623324" cy="94661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090670" y="534587"/>
            <a:ext cx="9970264" cy="9567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Розкажи </a:t>
            </a:r>
            <a:r>
              <a:rPr lang="ru-RU" sz="3200" b="1" dirty="0" err="1">
                <a:solidFill>
                  <a:schemeClr val="bg1"/>
                </a:solidFill>
              </a:rPr>
              <a:t>Родзинці</a:t>
            </a:r>
            <a:r>
              <a:rPr lang="ru-RU" sz="3200" b="1" dirty="0">
                <a:solidFill>
                  <a:schemeClr val="bg1"/>
                </a:solidFill>
              </a:rPr>
              <a:t>, як </a:t>
            </a:r>
            <a:r>
              <a:rPr lang="ru-RU" sz="3200" b="1" dirty="0" err="1">
                <a:solidFill>
                  <a:schemeClr val="bg1"/>
                </a:solidFill>
              </a:rPr>
              <a:t>Ґаджик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мріє</a:t>
            </a:r>
            <a:r>
              <a:rPr lang="ru-RU" sz="3200" b="1" dirty="0">
                <a:solidFill>
                  <a:schemeClr val="bg1"/>
                </a:solidFill>
              </a:rPr>
              <a:t> провести </a:t>
            </a:r>
            <a:endParaRPr lang="ru-RU" sz="32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200" b="1" dirty="0" err="1" smtClean="0">
                <a:solidFill>
                  <a:schemeClr val="bg1"/>
                </a:solidFill>
              </a:rPr>
              <a:t>свої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літні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канікули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l="2380" t="2279" b="6179"/>
          <a:stretch/>
        </p:blipFill>
        <p:spPr>
          <a:xfrm>
            <a:off x="2004337" y="2610135"/>
            <a:ext cx="6518964" cy="397572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900057"/>
            <a:ext cx="1001487" cy="9579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r="9681"/>
          <a:stretch/>
        </p:blipFill>
        <p:spPr>
          <a:xfrm flipH="1">
            <a:off x="8786638" y="2830286"/>
            <a:ext cx="2274296" cy="3309257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19871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t="17188" r="39908" b="57812"/>
          <a:stretch/>
        </p:blipFill>
        <p:spPr>
          <a:xfrm>
            <a:off x="1211521" y="2550611"/>
            <a:ext cx="8825108" cy="3093868"/>
          </a:xfrm>
          <a:prstGeom prst="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211522" y="492701"/>
            <a:ext cx="7237726" cy="8616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Запиши </a:t>
            </a:r>
            <a:r>
              <a:rPr lang="ru-RU" sz="4000" b="1" dirty="0" err="1">
                <a:solidFill>
                  <a:schemeClr val="bg1"/>
                </a:solidFill>
              </a:rPr>
              <a:t>мрії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Ґаджика</a:t>
            </a:r>
            <a:endParaRPr lang="uk-UA" sz="4000" b="1" dirty="0">
              <a:solidFill>
                <a:srgbClr val="FFFF0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211522" y="1354316"/>
            <a:ext cx="7237726" cy="109143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err="1"/>
              <a:t>Ґаджик</a:t>
            </a:r>
            <a:r>
              <a:rPr lang="ru-RU" sz="2800" b="1" dirty="0"/>
              <a:t> </a:t>
            </a:r>
            <a:r>
              <a:rPr lang="ru-RU" sz="2800" b="1" dirty="0" err="1"/>
              <a:t>мріє</a:t>
            </a:r>
            <a:r>
              <a:rPr lang="ru-RU" sz="2800" b="1" dirty="0"/>
              <a:t> </a:t>
            </a:r>
            <a:r>
              <a:rPr lang="ru-RU" sz="2800" b="1" dirty="0" err="1"/>
              <a:t>піти</a:t>
            </a:r>
            <a:r>
              <a:rPr lang="ru-RU" sz="2800" b="1" dirty="0"/>
              <a:t> в </a:t>
            </a:r>
            <a:r>
              <a:rPr lang="ru-RU" sz="2800" b="1" dirty="0" err="1"/>
              <a:t>похід</a:t>
            </a:r>
            <a:r>
              <a:rPr lang="ru-RU" sz="2800" b="1" dirty="0"/>
              <a:t>. </a:t>
            </a:r>
            <a:r>
              <a:rPr lang="ru-RU" sz="2800" b="1" dirty="0" err="1"/>
              <a:t>Розкласти</a:t>
            </a:r>
            <a:r>
              <a:rPr lang="ru-RU" sz="2800" b="1" dirty="0"/>
              <a:t> палатку. </a:t>
            </a:r>
            <a:endParaRPr lang="ru-RU" sz="2800" b="1" dirty="0" smtClean="0"/>
          </a:p>
          <a:p>
            <a:pPr algn="just"/>
            <a:r>
              <a:rPr lang="ru-RU" sz="2800" b="1" dirty="0" err="1" smtClean="0"/>
              <a:t>Пограти</a:t>
            </a:r>
            <a:r>
              <a:rPr lang="ru-RU" sz="2800" b="1" dirty="0" smtClean="0"/>
              <a:t> </a:t>
            </a:r>
            <a:r>
              <a:rPr lang="ru-RU" sz="2800" b="1" dirty="0"/>
              <a:t>в </a:t>
            </a:r>
            <a:r>
              <a:rPr lang="ru-RU" sz="2800" b="1" dirty="0" err="1"/>
              <a:t>бадмінтон</a:t>
            </a:r>
            <a:r>
              <a:rPr lang="ru-RU" sz="2800" b="1" dirty="0"/>
              <a:t>.  </a:t>
            </a:r>
            <a:r>
              <a:rPr lang="ru-RU" sz="2800" b="1" dirty="0" err="1"/>
              <a:t>Розпалити</a:t>
            </a:r>
            <a:r>
              <a:rPr lang="ru-RU" sz="2800" b="1" dirty="0"/>
              <a:t> </a:t>
            </a:r>
            <a:r>
              <a:rPr lang="ru-RU" sz="2800" b="1" dirty="0" err="1"/>
              <a:t>вогнище</a:t>
            </a:r>
            <a:r>
              <a:rPr lang="ru-RU" sz="2800" b="1" dirty="0"/>
              <a:t>.</a:t>
            </a:r>
            <a:endParaRPr lang="uk-UA" sz="28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974" t="22587" r="32951" b="64975"/>
          <a:stretch/>
        </p:blipFill>
        <p:spPr>
          <a:xfrm>
            <a:off x="1619060" y="2586557"/>
            <a:ext cx="2174966" cy="11485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114" t="37084" r="65491" b="54641"/>
          <a:stretch/>
        </p:blipFill>
        <p:spPr>
          <a:xfrm>
            <a:off x="4059569" y="2877607"/>
            <a:ext cx="1355465" cy="76402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736" t="33895" r="42087" b="53619"/>
          <a:stretch/>
        </p:blipFill>
        <p:spPr>
          <a:xfrm>
            <a:off x="5734554" y="2568393"/>
            <a:ext cx="3343815" cy="115293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361" t="45493" r="37679" b="42752"/>
          <a:stretch/>
        </p:blipFill>
        <p:spPr>
          <a:xfrm>
            <a:off x="4286946" y="3529928"/>
            <a:ext cx="2591171" cy="108541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695" t="57010" r="54206" b="30971"/>
          <a:stretch/>
        </p:blipFill>
        <p:spPr>
          <a:xfrm>
            <a:off x="6999699" y="3542663"/>
            <a:ext cx="2899097" cy="110976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34" t="45493" r="55501" b="42752"/>
          <a:stretch/>
        </p:blipFill>
        <p:spPr>
          <a:xfrm>
            <a:off x="1398621" y="3529929"/>
            <a:ext cx="2779468" cy="108541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31" t="68743" r="37982" b="19502"/>
          <a:stretch/>
        </p:blipFill>
        <p:spPr>
          <a:xfrm>
            <a:off x="4566884" y="4518310"/>
            <a:ext cx="5350750" cy="1085411"/>
          </a:xfrm>
          <a:prstGeom prst="rect">
            <a:avLst/>
          </a:prstGeom>
        </p:spPr>
      </p:pic>
      <p:sp>
        <p:nvSpPr>
          <p:cNvPr id="1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900057"/>
            <a:ext cx="1001487" cy="9579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475" y="492701"/>
            <a:ext cx="3120280" cy="163260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7" name="Скругленный прямоугольник 26"/>
          <p:cNvSpPr/>
          <p:nvPr/>
        </p:nvSpPr>
        <p:spPr>
          <a:xfrm>
            <a:off x="1244357" y="5690946"/>
            <a:ext cx="9361260" cy="6554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Розкажи, де і як </a:t>
            </a:r>
            <a:r>
              <a:rPr lang="ru-RU" sz="2800" b="1" dirty="0" err="1"/>
              <a:t>ти</a:t>
            </a:r>
            <a:r>
              <a:rPr lang="ru-RU" sz="2800" b="1" dirty="0"/>
              <a:t> </a:t>
            </a:r>
            <a:r>
              <a:rPr lang="ru-RU" sz="2800" b="1" dirty="0" err="1" smtClean="0"/>
              <a:t>хочеш</a:t>
            </a:r>
            <a:r>
              <a:rPr lang="ru-RU" sz="2800" b="1" dirty="0" smtClean="0"/>
              <a:t> провести </a:t>
            </a:r>
            <a:r>
              <a:rPr lang="ru-RU" sz="2800" b="1" dirty="0" err="1"/>
              <a:t>літні</a:t>
            </a:r>
            <a:r>
              <a:rPr lang="ru-RU" sz="2800" b="1" dirty="0"/>
              <a:t> </a:t>
            </a:r>
            <a:r>
              <a:rPr lang="ru-RU" sz="2800" b="1" dirty="0" err="1"/>
              <a:t>канікули</a:t>
            </a:r>
            <a:r>
              <a:rPr lang="ru-RU" sz="2800" b="1" dirty="0"/>
              <a:t>.</a:t>
            </a:r>
            <a:endParaRPr lang="uk-UA" sz="2800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851" t="57010" r="33347" b="30971"/>
          <a:stretch/>
        </p:blipFill>
        <p:spPr>
          <a:xfrm>
            <a:off x="1480457" y="4506134"/>
            <a:ext cx="3001418" cy="110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3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" t="17188" r="40763" b="66585"/>
          <a:stretch/>
        </p:blipFill>
        <p:spPr>
          <a:xfrm>
            <a:off x="1094028" y="2189132"/>
            <a:ext cx="9324000" cy="200821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Скругленный прямоугольник 4"/>
          <p:cNvSpPr/>
          <p:nvPr/>
        </p:nvSpPr>
        <p:spPr>
          <a:xfrm>
            <a:off x="1491566" y="590674"/>
            <a:ext cx="9276798" cy="68931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Запиши </a:t>
            </a:r>
            <a:r>
              <a:rPr lang="ru-RU" sz="4000" b="1" dirty="0" err="1">
                <a:solidFill>
                  <a:schemeClr val="bg1"/>
                </a:solidFill>
              </a:rPr>
              <a:t>своє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бажання</a:t>
            </a:r>
            <a:r>
              <a:rPr lang="ru-RU" sz="4000" b="1" dirty="0">
                <a:solidFill>
                  <a:schemeClr val="bg1"/>
                </a:solidFill>
              </a:rPr>
              <a:t> одним </a:t>
            </a:r>
            <a:r>
              <a:rPr lang="ru-RU" sz="4000" b="1" dirty="0" err="1">
                <a:solidFill>
                  <a:schemeClr val="bg1"/>
                </a:solidFill>
              </a:rPr>
              <a:t>реченням</a:t>
            </a:r>
            <a:endParaRPr lang="uk-UA" sz="4000" b="1" dirty="0">
              <a:solidFill>
                <a:srgbClr val="FFFF0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68941" y="1304565"/>
            <a:ext cx="7538344" cy="75283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 smtClean="0"/>
              <a:t>Я хочу провести </a:t>
            </a:r>
            <a:r>
              <a:rPr lang="ru-RU" sz="3200" dirty="0" err="1" smtClean="0"/>
              <a:t>канікули</a:t>
            </a:r>
            <a:r>
              <a:rPr lang="ru-RU" sz="3200" dirty="0" smtClean="0"/>
              <a:t> у </a:t>
            </a:r>
            <a:r>
              <a:rPr lang="ru-RU" sz="3200" dirty="0" err="1" smtClean="0"/>
              <a:t>бабусі</a:t>
            </a:r>
            <a:r>
              <a:rPr lang="ru-RU" sz="3200" dirty="0" smtClean="0"/>
              <a:t> в </a:t>
            </a:r>
            <a:r>
              <a:rPr lang="ru-RU" sz="3200" dirty="0" err="1" smtClean="0"/>
              <a:t>селі</a:t>
            </a:r>
            <a:r>
              <a:rPr lang="ru-RU" sz="3200" dirty="0" smtClean="0"/>
              <a:t>. </a:t>
            </a:r>
            <a:endParaRPr lang="uk-UA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475" t="22072" r="24218" b="65993"/>
          <a:stretch/>
        </p:blipFill>
        <p:spPr>
          <a:xfrm>
            <a:off x="1377279" y="2181883"/>
            <a:ext cx="8286823" cy="11059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294" t="33871" r="52512" b="54194"/>
          <a:stretch/>
        </p:blipFill>
        <p:spPr>
          <a:xfrm>
            <a:off x="1377279" y="3182230"/>
            <a:ext cx="3655847" cy="1105919"/>
          </a:xfrm>
          <a:prstGeom prst="rect">
            <a:avLst/>
          </a:prstGeom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900057"/>
            <a:ext cx="1001487" cy="9579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94028" y="4375235"/>
            <a:ext cx="7375059" cy="108939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Розпитай</a:t>
            </a:r>
            <a:r>
              <a:rPr lang="ru-RU" sz="2800" b="1" dirty="0"/>
              <a:t> у </a:t>
            </a:r>
            <a:r>
              <a:rPr lang="ru-RU" sz="2800" b="1" dirty="0" err="1"/>
              <a:t>друзів</a:t>
            </a:r>
            <a:r>
              <a:rPr lang="ru-RU" sz="2800" b="1" dirty="0"/>
              <a:t>, як вони </a:t>
            </a:r>
            <a:r>
              <a:rPr lang="ru-RU" sz="2800" b="1" dirty="0" err="1"/>
              <a:t>планують</a:t>
            </a:r>
            <a:r>
              <a:rPr lang="ru-RU" sz="2800" b="1" dirty="0"/>
              <a:t> провести </a:t>
            </a:r>
            <a:r>
              <a:rPr lang="ru-RU" sz="2800" b="1" dirty="0" err="1"/>
              <a:t>свої</a:t>
            </a:r>
            <a:r>
              <a:rPr lang="ru-RU" sz="2800" b="1" dirty="0"/>
              <a:t> </a:t>
            </a:r>
            <a:r>
              <a:rPr lang="ru-RU" sz="2800" b="1" dirty="0" err="1"/>
              <a:t>канікули</a:t>
            </a:r>
            <a:r>
              <a:rPr lang="ru-RU" sz="2800" b="1" dirty="0"/>
              <a:t>.</a:t>
            </a:r>
          </a:p>
        </p:txBody>
      </p:sp>
      <p:pic>
        <p:nvPicPr>
          <p:cNvPr id="1026" name="Picture 2" descr="D:\Картинки до тестів\Людина\дети-и-туризм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343" y="3078043"/>
            <a:ext cx="2311455" cy="356596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26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844194"/>
              </p:ext>
            </p:extLst>
          </p:nvPr>
        </p:nvGraphicFramePr>
        <p:xfrm>
          <a:off x="782375" y="4255139"/>
          <a:ext cx="8127999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="" xmlns:a16="http://schemas.microsoft.com/office/drawing/2014/main" val="3740499394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945998800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2612228743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2274298796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2286834268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624803242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4247318939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3502906057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83854858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2328995449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1559606553"/>
                    </a:ext>
                  </a:extLst>
                </a:gridCol>
              </a:tblGrid>
              <a:tr h="577942"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86347793"/>
                  </a:ext>
                </a:extLst>
              </a:tr>
              <a:tr h="577942"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1378509"/>
                  </a:ext>
                </a:extLst>
              </a:tr>
              <a:tr h="577942"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35564641"/>
                  </a:ext>
                </a:extLst>
              </a:tr>
              <a:tr h="577942"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3497558"/>
                  </a:ext>
                </a:extLst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1753054" y="495918"/>
            <a:ext cx="8732066" cy="745053"/>
          </a:xfrm>
          <a:prstGeom prst="roundRect">
            <a:avLst/>
          </a:prstGeom>
          <a:ln w="381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Розгадай </a:t>
            </a:r>
            <a:r>
              <a:rPr lang="ru-RU" sz="4000" b="1" dirty="0" err="1">
                <a:solidFill>
                  <a:schemeClr val="bg1"/>
                </a:solidFill>
              </a:rPr>
              <a:t>кросворд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Родзинки</a:t>
            </a:r>
            <a:endParaRPr lang="uk-UA" sz="4000" b="1" dirty="0">
              <a:solidFill>
                <a:srgbClr val="FFFF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r="9681"/>
          <a:stretch/>
        </p:blipFill>
        <p:spPr>
          <a:xfrm flipH="1">
            <a:off x="9189025" y="2332291"/>
            <a:ext cx="2592189" cy="3771813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48" y="1497371"/>
            <a:ext cx="1720155" cy="193911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136" y="2332291"/>
            <a:ext cx="1751043" cy="1562164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7287" t="25767" r="8344" b="15484"/>
          <a:stretch/>
        </p:blipFill>
        <p:spPr>
          <a:xfrm>
            <a:off x="4942208" y="1634439"/>
            <a:ext cx="2077278" cy="1249492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l="21236" t="5357" r="11732" b="8867"/>
          <a:stretch/>
        </p:blipFill>
        <p:spPr>
          <a:xfrm>
            <a:off x="7445829" y="1566103"/>
            <a:ext cx="1575660" cy="2309067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9" name="Овал 18"/>
          <p:cNvSpPr/>
          <p:nvPr/>
        </p:nvSpPr>
        <p:spPr>
          <a:xfrm>
            <a:off x="376168" y="1461555"/>
            <a:ext cx="634742" cy="64847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 smtClean="0">
                <a:solidFill>
                  <a:schemeClr val="tx1"/>
                </a:solidFill>
              </a:rPr>
              <a:t>1</a:t>
            </a:r>
            <a:endParaRPr lang="ru-RU" sz="3500" b="1" dirty="0">
              <a:solidFill>
                <a:schemeClr val="tx1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507280" y="3345378"/>
            <a:ext cx="634742" cy="64847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 smtClean="0">
                <a:solidFill>
                  <a:schemeClr val="tx1"/>
                </a:solidFill>
              </a:rPr>
              <a:t>2</a:t>
            </a:r>
            <a:endParaRPr lang="ru-RU" sz="3500" b="1" dirty="0">
              <a:solidFill>
                <a:schemeClr val="tx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822624" y="1497371"/>
            <a:ext cx="634742" cy="64847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 smtClean="0">
                <a:solidFill>
                  <a:schemeClr val="tx1"/>
                </a:solidFill>
              </a:rPr>
              <a:t>3</a:t>
            </a:r>
            <a:endParaRPr lang="ru-RU" sz="3500" b="1" dirty="0">
              <a:solidFill>
                <a:schemeClr val="tx1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019486" y="1489949"/>
            <a:ext cx="634742" cy="64847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 smtClean="0">
                <a:solidFill>
                  <a:schemeClr val="tx1"/>
                </a:solidFill>
              </a:rPr>
              <a:t>4</a:t>
            </a:r>
            <a:endParaRPr lang="ru-RU" sz="3500" b="1" dirty="0">
              <a:solidFill>
                <a:schemeClr val="tx1"/>
              </a:solidFill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706296"/>
              </p:ext>
            </p:extLst>
          </p:nvPr>
        </p:nvGraphicFramePr>
        <p:xfrm>
          <a:off x="782375" y="4248865"/>
          <a:ext cx="8127999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="" xmlns:a16="http://schemas.microsoft.com/office/drawing/2014/main" val="3740499394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945998800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2612228743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2274298796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2286834268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624803242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4247318939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3502906057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83854858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2328995449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1559606553"/>
                    </a:ext>
                  </a:extLst>
                </a:gridCol>
              </a:tblGrid>
              <a:tr h="577942"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86347793"/>
                  </a:ext>
                </a:extLst>
              </a:tr>
              <a:tr h="577942"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1378509"/>
                  </a:ext>
                </a:extLst>
              </a:tr>
              <a:tr h="577942"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35564641"/>
                  </a:ext>
                </a:extLst>
              </a:tr>
              <a:tr h="577942"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3497558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201138"/>
              </p:ext>
            </p:extLst>
          </p:nvPr>
        </p:nvGraphicFramePr>
        <p:xfrm>
          <a:off x="782374" y="4239587"/>
          <a:ext cx="8127999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="" xmlns:a16="http://schemas.microsoft.com/office/drawing/2014/main" val="3740499394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945998800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2612228743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2274298796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2286834268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624803242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4247318939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3502906057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83854858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2328995449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1559606553"/>
                    </a:ext>
                  </a:extLst>
                </a:gridCol>
              </a:tblGrid>
              <a:tr h="577942"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86347793"/>
                  </a:ext>
                </a:extLst>
              </a:tr>
              <a:tr h="577942"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м'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я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ч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і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1378509"/>
                  </a:ext>
                </a:extLst>
              </a:tr>
              <a:tr h="577942"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35564641"/>
                  </a:ext>
                </a:extLst>
              </a:tr>
              <a:tr h="577942"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3497558"/>
                  </a:ext>
                </a:extLst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636077"/>
              </p:ext>
            </p:extLst>
          </p:nvPr>
        </p:nvGraphicFramePr>
        <p:xfrm>
          <a:off x="782373" y="4241528"/>
          <a:ext cx="8127999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="" xmlns:a16="http://schemas.microsoft.com/office/drawing/2014/main" val="3740499394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945998800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2612228743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2274298796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2286834268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624803242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4247318939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3502906057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83854858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2328995449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1559606553"/>
                    </a:ext>
                  </a:extLst>
                </a:gridCol>
              </a:tblGrid>
              <a:tr h="577942"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с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л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86347793"/>
                  </a:ext>
                </a:extLst>
              </a:tr>
              <a:tr h="577942"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м'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я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ч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і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1378509"/>
                  </a:ext>
                </a:extLst>
              </a:tr>
              <a:tr h="577942"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р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а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е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к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35564641"/>
                  </a:ext>
                </a:extLst>
              </a:tr>
              <a:tr h="577942"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3497558"/>
                  </a:ext>
                </a:extLst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754728"/>
              </p:ext>
            </p:extLst>
          </p:nvPr>
        </p:nvGraphicFramePr>
        <p:xfrm>
          <a:off x="782371" y="4238176"/>
          <a:ext cx="8127999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="" xmlns:a16="http://schemas.microsoft.com/office/drawing/2014/main" val="3740499394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945998800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2612228743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2274298796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2286834268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624803242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4247318939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3502906057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83854858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2328995449"/>
                    </a:ext>
                  </a:extLst>
                </a:gridCol>
                <a:gridCol w="738909">
                  <a:extLst>
                    <a:ext uri="{9D8B030D-6E8A-4147-A177-3AD203B41FA5}">
                      <a16:colId xmlns="" xmlns:a16="http://schemas.microsoft.com/office/drawing/2014/main" val="1559606553"/>
                    </a:ext>
                  </a:extLst>
                </a:gridCol>
              </a:tblGrid>
              <a:tr h="577942"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1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с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к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а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к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а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chemeClr val="bg1"/>
                          </a:solidFill>
                        </a:rPr>
                        <a:t>л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к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а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86347793"/>
                  </a:ext>
                </a:extLst>
              </a:tr>
              <a:tr h="577942"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600" b="1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2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м'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я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ч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chemeClr val="bg1"/>
                          </a:solidFill>
                        </a:rPr>
                        <a:t>і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1378509"/>
                  </a:ext>
                </a:extLst>
              </a:tr>
              <a:tr h="577942"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3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р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а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к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е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chemeClr val="bg1"/>
                          </a:solidFill>
                        </a:rPr>
                        <a:t>т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к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и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35564641"/>
                  </a:ext>
                </a:extLst>
              </a:tr>
              <a:tr h="577942"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5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 smtClean="0">
                          <a:solidFill>
                            <a:srgbClr val="0070C0"/>
                          </a:solidFill>
                        </a:rPr>
                        <a:t>4</a:t>
                      </a:r>
                      <a:endParaRPr lang="ru-RU" sz="35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chemeClr val="bg1"/>
                          </a:solidFill>
                        </a:rPr>
                        <a:t>о</a:t>
                      </a:r>
                      <a:endParaRPr lang="ru-RU" sz="3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б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р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у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b="1" dirty="0" smtClean="0">
                          <a:solidFill>
                            <a:srgbClr val="0070C0"/>
                          </a:solidFill>
                        </a:rPr>
                        <a:t>ч</a:t>
                      </a:r>
                      <a:endParaRPr lang="ru-RU" sz="36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3497558"/>
                  </a:ext>
                </a:extLst>
              </a:tr>
            </a:tbl>
          </a:graphicData>
        </a:graphic>
      </p:graphicFrame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900057"/>
            <a:ext cx="1001487" cy="9579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73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45781</TotalTime>
  <Words>464</Words>
  <Application>Microsoft Office PowerPoint</Application>
  <PresentationFormat>Произвольный</PresentationFormat>
  <Paragraphs>164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3126</cp:revision>
  <dcterms:created xsi:type="dcterms:W3CDTF">2018-01-05T16:38:53Z</dcterms:created>
  <dcterms:modified xsi:type="dcterms:W3CDTF">2024-05-18T17:42:27Z</dcterms:modified>
</cp:coreProperties>
</file>