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1884" r:id="rId3"/>
    <p:sldId id="1882" r:id="rId4"/>
    <p:sldId id="1877" r:id="rId5"/>
    <p:sldId id="1878" r:id="rId6"/>
    <p:sldId id="1865" r:id="rId7"/>
    <p:sldId id="1802" r:id="rId8"/>
    <p:sldId id="1431" r:id="rId9"/>
    <p:sldId id="1688" r:id="rId10"/>
    <p:sldId id="1867" r:id="rId11"/>
    <p:sldId id="1879" r:id="rId12"/>
    <p:sldId id="1711" r:id="rId13"/>
    <p:sldId id="1880" r:id="rId14"/>
    <p:sldId id="1881" r:id="rId15"/>
    <p:sldId id="1753" r:id="rId16"/>
    <p:sldId id="1841" r:id="rId17"/>
    <p:sldId id="1851" r:id="rId18"/>
    <p:sldId id="1440" r:id="rId19"/>
    <p:sldId id="188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1168AD-DE70-4609-8084-6B013F293A82}">
          <p14:sldIdLst>
            <p14:sldId id="258"/>
            <p14:sldId id="1884"/>
            <p14:sldId id="1882"/>
            <p14:sldId id="1877"/>
            <p14:sldId id="1878"/>
            <p14:sldId id="1865"/>
            <p14:sldId id="1802"/>
            <p14:sldId id="1431"/>
            <p14:sldId id="1688"/>
            <p14:sldId id="1867"/>
            <p14:sldId id="1879"/>
            <p14:sldId id="1711"/>
            <p14:sldId id="1880"/>
            <p14:sldId id="1881"/>
            <p14:sldId id="1753"/>
            <p14:sldId id="1841"/>
            <p14:sldId id="1851"/>
            <p14:sldId id="1440"/>
            <p14:sldId id="1883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FF"/>
    <a:srgbClr val="FFB7FF"/>
    <a:srgbClr val="FF3300"/>
    <a:srgbClr val="FFFFFF"/>
    <a:srgbClr val="FF3399"/>
    <a:srgbClr val="354B80"/>
    <a:srgbClr val="99FFCC"/>
    <a:srgbClr val="CCFF66"/>
    <a:srgbClr val="FF99FF"/>
    <a:srgbClr val="ECD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5274" autoAdjust="0"/>
  </p:normalViewPr>
  <p:slideViewPr>
    <p:cSldViewPr snapToGrid="0">
      <p:cViewPr>
        <p:scale>
          <a:sx n="80" d="100"/>
          <a:sy n="80" d="100"/>
        </p:scale>
        <p:origin x="-708" y="-264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30.04.2024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30.04.2024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30.04.2024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30.04.2024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30.04.2024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30.04.2024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30.04.2024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30.04.2024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30.04.2024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30.04.2024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30.04.2024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30.04.2024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5" Type="http://schemas.microsoft.com/office/2007/relationships/hdphoto" Target="../media/hdphoto5.wdp"/><Relationship Id="rId10" Type="http://schemas.microsoft.com/office/2007/relationships/hdphoto" Target="../media/hdphoto4.wdp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microsoft.com/office/2007/relationships/hdphoto" Target="../media/hdphoto10.wdp"/><Relationship Id="rId2" Type="http://schemas.openxmlformats.org/officeDocument/2006/relationships/hyperlink" Target="https://learningapps.org/watch?v=ppvozdkea2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microsoft.com/office/2007/relationships/hdphoto" Target="../media/hdphoto9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7A8A23-690A-E4F8-8ED3-AF0636624CB4}"/>
              </a:ext>
            </a:extLst>
          </p:cNvPr>
          <p:cNvSpPr txBox="1"/>
          <p:nvPr/>
        </p:nvSpPr>
        <p:spPr>
          <a:xfrm>
            <a:off x="1351316" y="4947658"/>
            <a:ext cx="8925018" cy="102155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</a:rPr>
              <a:t>Додавання виду 45 + 30 </a:t>
            </a:r>
            <a:endParaRPr lang="uk-UA" sz="54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EAC7419-C442-EF5C-1D2B-E4949AEAF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316" y="1327610"/>
            <a:ext cx="3373513" cy="3090048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9357D1B-4F45-737D-2D36-0CF2CB8D7FDE}"/>
              </a:ext>
            </a:extLst>
          </p:cNvPr>
          <p:cNvSpPr txBox="1"/>
          <p:nvPr/>
        </p:nvSpPr>
        <p:spPr>
          <a:xfrm>
            <a:off x="2494728" y="2540797"/>
            <a:ext cx="1364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 + 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36336" y="1357294"/>
            <a:ext cx="3102426" cy="255389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Розділ </a:t>
            </a:r>
            <a:r>
              <a:rPr lang="en-US" sz="2400" b="1" dirty="0" smtClean="0">
                <a:solidFill>
                  <a:schemeClr val="bg1"/>
                </a:solidFill>
              </a:rPr>
              <a:t>V</a:t>
            </a:r>
            <a:r>
              <a:rPr lang="uk-UA" sz="2400" b="1" dirty="0" smtClean="0">
                <a:solidFill>
                  <a:schemeClr val="bg1"/>
                </a:solidFill>
              </a:rPr>
              <a:t>ІІ 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Арифметичні дії в межах 100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Урок 122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1">
            <a:extLst>
              <a:ext uri="{FF2B5EF4-FFF2-40B4-BE49-F238E27FC236}">
                <a16:creationId xmlns:a16="http://schemas.microsoft.com/office/drawing/2014/main" xmlns="" id="{7A039DD5-B75A-4134-3C89-2ED97C0983D9}"/>
              </a:ext>
            </a:extLst>
          </p:cNvPr>
          <p:cNvSpPr/>
          <p:nvPr/>
        </p:nvSpPr>
        <p:spPr>
          <a:xfrm>
            <a:off x="1736304" y="448866"/>
            <a:ext cx="8732066" cy="69413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Колективне обчислення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4266A799-A246-3D8E-46BB-8E8FD307BD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0" y="2103416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983535" y="1499721"/>
            <a:ext cx="2984364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5д. + 3д.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9526" y="1457085"/>
            <a:ext cx="838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8д.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64203" y="2311377"/>
            <a:ext cx="2613973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50 + 30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7270" y="2292074"/>
            <a:ext cx="786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80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47003" y="3099319"/>
            <a:ext cx="2606049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54 + 30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87776" y="3066132"/>
            <a:ext cx="79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84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1124"/>
            <a:ext cx="1054100" cy="11011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118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33105" y="1516251"/>
            <a:ext cx="2979561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1д. + 8д.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86687" y="1483064"/>
            <a:ext cx="825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9д.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613296" y="2318982"/>
            <a:ext cx="2619180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10 + 80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41509" y="2256215"/>
            <a:ext cx="723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90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583854" y="3109086"/>
            <a:ext cx="2648622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11 + 80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05578" y="3045369"/>
            <a:ext cx="79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91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72693" y="3831677"/>
            <a:ext cx="2606049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57 + 30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87776" y="3758612"/>
            <a:ext cx="79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87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583854" y="3925515"/>
            <a:ext cx="2648622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18 + 80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41509" y="3892328"/>
            <a:ext cx="79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98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889896" y="1499721"/>
            <a:ext cx="2496562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26 + 50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889896" y="2292074"/>
            <a:ext cx="2496561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52 </a:t>
            </a:r>
            <a:r>
              <a:rPr lang="uk-UA" sz="3600" b="1" dirty="0" smtClean="0">
                <a:solidFill>
                  <a:srgbClr val="7030A0"/>
                </a:solidFill>
              </a:rPr>
              <a:t>+ 40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860454" y="3082178"/>
            <a:ext cx="2523537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45 + 30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889896" y="3898607"/>
            <a:ext cx="2496561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63 + 20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674566" y="1433348"/>
            <a:ext cx="79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76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609253" y="2258887"/>
            <a:ext cx="79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92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617673" y="3042713"/>
            <a:ext cx="79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75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661625" y="3850836"/>
            <a:ext cx="79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83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407852" y="4813581"/>
            <a:ext cx="7965755" cy="47687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Останній стовпчик обчисліть в зошиті самостійно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54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8" grpId="0"/>
      <p:bldP spid="20" grpId="0"/>
      <p:bldP spid="22" grpId="0"/>
      <p:bldP spid="24" grpId="0"/>
      <p:bldP spid="26" grpId="0"/>
      <p:bldP spid="28" grpId="0"/>
      <p:bldP spid="33" grpId="0"/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300496" y="440099"/>
            <a:ext cx="9512389" cy="74644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Встав пропущені </a:t>
            </a:r>
            <a:r>
              <a:rPr lang="uk-UA" sz="3600" b="1" dirty="0" smtClean="0">
                <a:solidFill>
                  <a:schemeClr val="bg1"/>
                </a:solidFill>
              </a:rPr>
              <a:t>числа (усна робота)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42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F06E9FCE-8A13-FD25-5F49-4D481A6C0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68277" y="3330150"/>
            <a:ext cx="1814951" cy="280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Прямокутник: округлені кути 39">
            <a:extLst>
              <a:ext uri="{FF2B5EF4-FFF2-40B4-BE49-F238E27FC236}">
                <a16:creationId xmlns="" xmlns:a16="http://schemas.microsoft.com/office/drawing/2014/main" id="{D6304FCE-B5DD-778E-02F9-CC6827AF47DE}"/>
              </a:ext>
            </a:extLst>
          </p:cNvPr>
          <p:cNvSpPr/>
          <p:nvPr/>
        </p:nvSpPr>
        <p:spPr>
          <a:xfrm>
            <a:off x="1567542" y="2104214"/>
            <a:ext cx="2802973" cy="59061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66FF"/>
                </a:solidFill>
              </a:rPr>
              <a:t>Зменшуване</a:t>
            </a:r>
            <a:r>
              <a:rPr lang="ru-RU" sz="3200" b="1" dirty="0" smtClean="0">
                <a:solidFill>
                  <a:srgbClr val="0066FF"/>
                </a:solidFill>
              </a:rPr>
              <a:t> –  </a:t>
            </a:r>
            <a:endParaRPr lang="x-none" sz="3200" b="1" dirty="0">
              <a:solidFill>
                <a:srgbClr val="0066FF"/>
              </a:solidFill>
            </a:endParaRPr>
          </a:p>
        </p:txBody>
      </p:sp>
      <p:sp>
        <p:nvSpPr>
          <p:cNvPr id="67" name="Прямокутник: округлені кути 40">
            <a:extLst>
              <a:ext uri="{FF2B5EF4-FFF2-40B4-BE49-F238E27FC236}">
                <a16:creationId xmlns="" xmlns:a16="http://schemas.microsoft.com/office/drawing/2014/main" id="{AB26F35A-8C3F-BF58-0AB9-169003168859}"/>
              </a:ext>
            </a:extLst>
          </p:cNvPr>
          <p:cNvSpPr/>
          <p:nvPr/>
        </p:nvSpPr>
        <p:spPr>
          <a:xfrm>
            <a:off x="4370516" y="2078491"/>
            <a:ext cx="2465713" cy="64205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66FF"/>
                </a:solidFill>
              </a:rPr>
              <a:t> </a:t>
            </a:r>
            <a:r>
              <a:rPr lang="ru-RU" sz="3200" b="1" dirty="0" err="1" smtClean="0">
                <a:solidFill>
                  <a:srgbClr val="0066FF"/>
                </a:solidFill>
              </a:rPr>
              <a:t>від’ємник</a:t>
            </a:r>
            <a:r>
              <a:rPr lang="ru-RU" sz="3200" b="1" dirty="0" smtClean="0">
                <a:solidFill>
                  <a:srgbClr val="0066FF"/>
                </a:solidFill>
              </a:rPr>
              <a:t> = </a:t>
            </a:r>
            <a:endParaRPr lang="x-none" sz="3200" b="1" dirty="0">
              <a:solidFill>
                <a:srgbClr val="0066FF"/>
              </a:solidFill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2037737" y="1273629"/>
            <a:ext cx="7965755" cy="75559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Назви числа при додаванні й відніманні. Яке з чисел найбільше при додаванні, відніманні? 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1999079" y="3789466"/>
            <a:ext cx="2351236" cy="5745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18 </a:t>
            </a:r>
            <a:r>
              <a:rPr lang="uk-UA" sz="3600" b="1" dirty="0">
                <a:solidFill>
                  <a:srgbClr val="7030A0"/>
                </a:solidFill>
              </a:rPr>
              <a:t>– </a:t>
            </a:r>
            <a:r>
              <a:rPr lang="uk-UA" sz="3600" b="1" dirty="0" smtClean="0">
                <a:solidFill>
                  <a:srgbClr val="7030A0"/>
                </a:solidFill>
              </a:rPr>
              <a:t>_ = 10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1999079" y="4685490"/>
            <a:ext cx="2351236" cy="5745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54 </a:t>
            </a:r>
            <a:r>
              <a:rPr lang="uk-UA" sz="3600" b="1" dirty="0">
                <a:solidFill>
                  <a:srgbClr val="7030A0"/>
                </a:solidFill>
              </a:rPr>
              <a:t>– </a:t>
            </a:r>
            <a:r>
              <a:rPr lang="uk-UA" sz="3600" b="1" dirty="0" smtClean="0">
                <a:solidFill>
                  <a:srgbClr val="7030A0"/>
                </a:solidFill>
              </a:rPr>
              <a:t>_ = 50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1999079" y="5508073"/>
            <a:ext cx="2351236" cy="5745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75 </a:t>
            </a:r>
            <a:r>
              <a:rPr lang="uk-UA" sz="3600" b="1" dirty="0">
                <a:solidFill>
                  <a:srgbClr val="7030A0"/>
                </a:solidFill>
              </a:rPr>
              <a:t>– </a:t>
            </a:r>
            <a:r>
              <a:rPr lang="uk-UA" sz="3600" b="1" dirty="0" smtClean="0">
                <a:solidFill>
                  <a:srgbClr val="7030A0"/>
                </a:solidFill>
              </a:rPr>
              <a:t>__ = 5 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921175" y="3725389"/>
            <a:ext cx="483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8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908373" y="4600313"/>
            <a:ext cx="485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4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873899" y="5472171"/>
            <a:ext cx="79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70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7407371" y="3692055"/>
            <a:ext cx="2422429" cy="5745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21 + _= 24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7445763" y="4299309"/>
            <a:ext cx="2384037" cy="5745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45 + _ = 47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7445763" y="4889067"/>
            <a:ext cx="2384037" cy="5745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__ + 4 = 66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7398936" y="5532477"/>
            <a:ext cx="2430864" cy="5745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__ + 1 = 88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276192" y="3637626"/>
            <a:ext cx="496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3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105" name="Прямокутник: округлені кути 40">
            <a:extLst>
              <a:ext uri="{FF2B5EF4-FFF2-40B4-BE49-F238E27FC236}">
                <a16:creationId xmlns="" xmlns:a16="http://schemas.microsoft.com/office/drawing/2014/main" id="{AB26F35A-8C3F-BF58-0AB9-169003168859}"/>
              </a:ext>
            </a:extLst>
          </p:cNvPr>
          <p:cNvSpPr/>
          <p:nvPr/>
        </p:nvSpPr>
        <p:spPr>
          <a:xfrm>
            <a:off x="6860758" y="2078491"/>
            <a:ext cx="1777024" cy="64205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66FF"/>
                </a:solidFill>
              </a:rPr>
              <a:t> </a:t>
            </a:r>
            <a:r>
              <a:rPr lang="ru-RU" sz="3200" b="1" dirty="0" err="1" smtClean="0">
                <a:solidFill>
                  <a:srgbClr val="0066FF"/>
                </a:solidFill>
              </a:rPr>
              <a:t>різниця</a:t>
            </a:r>
            <a:endParaRPr lang="x-none" sz="3200" b="1" dirty="0">
              <a:solidFill>
                <a:srgbClr val="0066FF"/>
              </a:solidFill>
            </a:endParaRPr>
          </a:p>
        </p:txBody>
      </p:sp>
      <p:sp>
        <p:nvSpPr>
          <p:cNvPr id="106" name="Прямокутник: округлені кути 39">
            <a:extLst>
              <a:ext uri="{FF2B5EF4-FFF2-40B4-BE49-F238E27FC236}">
                <a16:creationId xmlns="" xmlns:a16="http://schemas.microsoft.com/office/drawing/2014/main" id="{D6304FCE-B5DD-778E-02F9-CC6827AF47DE}"/>
              </a:ext>
            </a:extLst>
          </p:cNvPr>
          <p:cNvSpPr/>
          <p:nvPr/>
        </p:nvSpPr>
        <p:spPr>
          <a:xfrm>
            <a:off x="6860758" y="2774977"/>
            <a:ext cx="1777024" cy="61051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66FF"/>
                </a:solidFill>
              </a:rPr>
              <a:t>Сума </a:t>
            </a:r>
            <a:endParaRPr lang="x-none" sz="3200" b="1" dirty="0">
              <a:solidFill>
                <a:srgbClr val="0066FF"/>
              </a:solidFill>
            </a:endParaRPr>
          </a:p>
        </p:txBody>
      </p:sp>
      <p:sp>
        <p:nvSpPr>
          <p:cNvPr id="107" name="Прямокутник: округлені кути 40">
            <a:extLst>
              <a:ext uri="{FF2B5EF4-FFF2-40B4-BE49-F238E27FC236}">
                <a16:creationId xmlns="" xmlns:a16="http://schemas.microsoft.com/office/drawing/2014/main" id="{AB26F35A-8C3F-BF58-0AB9-169003168859}"/>
              </a:ext>
            </a:extLst>
          </p:cNvPr>
          <p:cNvSpPr/>
          <p:nvPr/>
        </p:nvSpPr>
        <p:spPr>
          <a:xfrm>
            <a:off x="2037737" y="2774977"/>
            <a:ext cx="2327465" cy="64205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66FF"/>
                </a:solidFill>
              </a:rPr>
              <a:t> </a:t>
            </a:r>
            <a:r>
              <a:rPr lang="ru-RU" sz="3200" b="1" dirty="0" err="1" smtClean="0">
                <a:solidFill>
                  <a:srgbClr val="0066FF"/>
                </a:solidFill>
              </a:rPr>
              <a:t>доданок</a:t>
            </a:r>
            <a:r>
              <a:rPr lang="ru-RU" sz="3200" b="1" dirty="0" smtClean="0">
                <a:solidFill>
                  <a:srgbClr val="0066FF"/>
                </a:solidFill>
              </a:rPr>
              <a:t> +  </a:t>
            </a:r>
            <a:endParaRPr lang="x-none" sz="3200" b="1" dirty="0">
              <a:solidFill>
                <a:srgbClr val="0066FF"/>
              </a:solidFill>
            </a:endParaRPr>
          </a:p>
        </p:txBody>
      </p:sp>
      <p:sp>
        <p:nvSpPr>
          <p:cNvPr id="108" name="Прямокутник: округлені кути 40">
            <a:extLst>
              <a:ext uri="{FF2B5EF4-FFF2-40B4-BE49-F238E27FC236}">
                <a16:creationId xmlns="" xmlns:a16="http://schemas.microsoft.com/office/drawing/2014/main" id="{AB26F35A-8C3F-BF58-0AB9-169003168859}"/>
              </a:ext>
            </a:extLst>
          </p:cNvPr>
          <p:cNvSpPr/>
          <p:nvPr/>
        </p:nvSpPr>
        <p:spPr>
          <a:xfrm>
            <a:off x="4370516" y="2774977"/>
            <a:ext cx="2465713" cy="64205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66FF"/>
                </a:solidFill>
              </a:rPr>
              <a:t> </a:t>
            </a:r>
            <a:r>
              <a:rPr lang="ru-RU" sz="3200" b="1" dirty="0" err="1" smtClean="0">
                <a:solidFill>
                  <a:srgbClr val="0066FF"/>
                </a:solidFill>
              </a:rPr>
              <a:t>доданок</a:t>
            </a:r>
            <a:r>
              <a:rPr lang="ru-RU" sz="3200" b="1" dirty="0" smtClean="0">
                <a:solidFill>
                  <a:srgbClr val="0066FF"/>
                </a:solidFill>
              </a:rPr>
              <a:t> =</a:t>
            </a:r>
            <a:endParaRPr lang="x-none" sz="3200" b="1" dirty="0">
              <a:solidFill>
                <a:srgbClr val="0066FF"/>
              </a:solidFill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4697355" y="3809068"/>
            <a:ext cx="2351236" cy="5745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__ </a:t>
            </a:r>
            <a:r>
              <a:rPr lang="uk-UA" sz="3600" b="1" dirty="0">
                <a:solidFill>
                  <a:srgbClr val="7030A0"/>
                </a:solidFill>
              </a:rPr>
              <a:t>– </a:t>
            </a:r>
            <a:r>
              <a:rPr lang="uk-UA" sz="3600" b="1" dirty="0" smtClean="0">
                <a:solidFill>
                  <a:srgbClr val="7030A0"/>
                </a:solidFill>
              </a:rPr>
              <a:t>6 = 20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4697355" y="4705092"/>
            <a:ext cx="2351236" cy="5745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__ </a:t>
            </a:r>
            <a:r>
              <a:rPr lang="uk-UA" sz="3600" b="1" dirty="0">
                <a:solidFill>
                  <a:srgbClr val="7030A0"/>
                </a:solidFill>
              </a:rPr>
              <a:t>– </a:t>
            </a:r>
            <a:r>
              <a:rPr lang="uk-UA" sz="3600" b="1" dirty="0" smtClean="0">
                <a:solidFill>
                  <a:srgbClr val="7030A0"/>
                </a:solidFill>
              </a:rPr>
              <a:t>5 = 25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4697355" y="5527675"/>
            <a:ext cx="2351236" cy="5745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__ – 40 = 2 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697354" y="3773166"/>
            <a:ext cx="799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26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679554" y="4685490"/>
            <a:ext cx="786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30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674935" y="5526329"/>
            <a:ext cx="79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42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8357129" y="4242736"/>
            <a:ext cx="472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2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470584" y="4782428"/>
            <a:ext cx="724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62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360544" y="5512501"/>
            <a:ext cx="724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87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830112" y="2101550"/>
            <a:ext cx="2824417" cy="118654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Останній рядок виразів обчисліть самостійно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3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1" grpId="0" animBg="1"/>
      <p:bldP spid="92" grpId="0" animBg="1"/>
      <p:bldP spid="93" grpId="0"/>
      <p:bldP spid="94" grpId="0"/>
      <p:bldP spid="95" grpId="0"/>
      <p:bldP spid="97" grpId="0" animBg="1"/>
      <p:bldP spid="98" grpId="0" animBg="1"/>
      <p:bldP spid="99" grpId="0" animBg="1"/>
      <p:bldP spid="100" grpId="0" animBg="1"/>
      <p:bldP spid="104" grpId="0"/>
      <p:bldP spid="106" grpId="0" animBg="1"/>
      <p:bldP spid="107" grpId="0" animBg="1"/>
      <p:bldP spid="108" grpId="0" animBg="1"/>
      <p:bldP spid="112" grpId="0" animBg="1"/>
      <p:bldP spid="113" grpId="0" animBg="1"/>
      <p:bldP spid="114" grpId="0" animBg="1"/>
      <p:bldP spid="101" grpId="0"/>
      <p:bldP spid="102" grpId="0"/>
      <p:bldP spid="103" grpId="0"/>
      <p:bldP spid="115" grpId="0"/>
      <p:bldP spid="116" grpId="0"/>
      <p:bldP spid="117" grpId="0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0877A6B5-72B6-89A7-EFF9-E376420B10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" t="673" r="72432" b="64617"/>
          <a:stretch/>
        </p:blipFill>
        <p:spPr>
          <a:xfrm>
            <a:off x="577940" y="1266838"/>
            <a:ext cx="6344940" cy="4680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0D989E3-63DD-35F4-B8BA-F4136050B7B5}"/>
              </a:ext>
            </a:extLst>
          </p:cNvPr>
          <p:cNvSpPr txBox="1"/>
          <p:nvPr/>
        </p:nvSpPr>
        <p:spPr>
          <a:xfrm>
            <a:off x="875332" y="5153679"/>
            <a:ext cx="2411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Відповідь</a:t>
            </a:r>
            <a:r>
              <a:rPr lang="uk-UA" sz="3600" b="1" dirty="0" smtClean="0">
                <a:solidFill>
                  <a:srgbClr val="7030A0"/>
                </a:solidFill>
              </a:rPr>
              <a:t>:</a:t>
            </a:r>
            <a:endParaRPr lang="x-none" sz="3600" dirty="0">
              <a:solidFill>
                <a:srgbClr val="7030A0"/>
              </a:solidFill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E6586AB9-6DA4-47BF-B770-35CCE3E424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8" t="34761" r="62131" b="34165"/>
          <a:stretch/>
        </p:blipFill>
        <p:spPr>
          <a:xfrm>
            <a:off x="3372956" y="1266838"/>
            <a:ext cx="843321" cy="90794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51891" r="62121" b="41888"/>
          <a:stretch/>
        </p:blipFill>
        <p:spPr>
          <a:xfrm>
            <a:off x="4616835" y="1637724"/>
            <a:ext cx="684000" cy="432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FCA9EF44-F204-4732-BFBB-CA1D0A9149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3876189" y="1644059"/>
            <a:ext cx="648502" cy="792614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4432699" y="1749529"/>
            <a:ext cx="283073" cy="226549"/>
            <a:chOff x="3751412" y="3340101"/>
            <a:chExt cx="278500" cy="231775"/>
          </a:xfrm>
        </p:grpSpPr>
        <p:sp>
          <p:nvSpPr>
            <p:cNvPr id="36" name="Овал 35"/>
            <p:cNvSpPr/>
            <p:nvPr/>
          </p:nvSpPr>
          <p:spPr>
            <a:xfrm rot="1164979">
              <a:off x="3751412" y="3340101"/>
              <a:ext cx="161925" cy="2317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3895032" y="3348048"/>
              <a:ext cx="134880" cy="215879"/>
            </a:xfrm>
            <a:custGeom>
              <a:avLst/>
              <a:gdLst>
                <a:gd name="connsiteX0" fmla="*/ 71380 w 134880"/>
                <a:gd name="connsiteY0" fmla="*/ 0 h 215879"/>
                <a:gd name="connsiteX1" fmla="*/ 4705 w 134880"/>
                <a:gd name="connsiteY1" fmla="*/ 149225 h 215879"/>
                <a:gd name="connsiteX2" fmla="*/ 14230 w 134880"/>
                <a:gd name="connsiteY2" fmla="*/ 212725 h 215879"/>
                <a:gd name="connsiteX3" fmla="*/ 84080 w 134880"/>
                <a:gd name="connsiteY3" fmla="*/ 200025 h 215879"/>
                <a:gd name="connsiteX4" fmla="*/ 134880 w 134880"/>
                <a:gd name="connsiteY4" fmla="*/ 146050 h 21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80" h="215879">
                  <a:moveTo>
                    <a:pt x="71380" y="0"/>
                  </a:moveTo>
                  <a:cubicBezTo>
                    <a:pt x="42805" y="56885"/>
                    <a:pt x="14230" y="113771"/>
                    <a:pt x="4705" y="149225"/>
                  </a:cubicBezTo>
                  <a:cubicBezTo>
                    <a:pt x="-4820" y="184679"/>
                    <a:pt x="1001" y="204258"/>
                    <a:pt x="14230" y="212725"/>
                  </a:cubicBezTo>
                  <a:cubicBezTo>
                    <a:pt x="27459" y="221192"/>
                    <a:pt x="63972" y="211137"/>
                    <a:pt x="84080" y="200025"/>
                  </a:cubicBezTo>
                  <a:cubicBezTo>
                    <a:pt x="104188" y="188913"/>
                    <a:pt x="119534" y="167481"/>
                    <a:pt x="134880" y="1460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2BB5F851-AECF-C5FB-B9E7-2ED5DE87E545}"/>
              </a:ext>
            </a:extLst>
          </p:cNvPr>
          <p:cNvSpPr txBox="1"/>
          <p:nvPr/>
        </p:nvSpPr>
        <p:spPr>
          <a:xfrm>
            <a:off x="4715772" y="2341433"/>
            <a:ext cx="196600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Це задача на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BB5F851-AECF-C5FB-B9E7-2ED5DE87E545}"/>
              </a:ext>
            </a:extLst>
          </p:cNvPr>
          <p:cNvSpPr txBox="1"/>
          <p:nvPr/>
        </p:nvSpPr>
        <p:spPr>
          <a:xfrm>
            <a:off x="4030653" y="2803098"/>
            <a:ext cx="361494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знаходження від’ємника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2BB5F851-AECF-C5FB-B9E7-2ED5DE87E545}"/>
              </a:ext>
            </a:extLst>
          </p:cNvPr>
          <p:cNvSpPr txBox="1"/>
          <p:nvPr/>
        </p:nvSpPr>
        <p:spPr>
          <a:xfrm>
            <a:off x="4030653" y="3239433"/>
            <a:ext cx="363751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Розв’язуємо відніманням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11">
            <a:extLst>
              <a:ext uri="{FF2B5EF4-FFF2-40B4-BE49-F238E27FC236}">
                <a16:creationId xmlns:a16="http://schemas.microsoft.com/office/drawing/2014/main" xmlns="" id="{7A039DD5-B75A-4134-3C89-2ED97C0983D9}"/>
              </a:ext>
            </a:extLst>
          </p:cNvPr>
          <p:cNvSpPr/>
          <p:nvPr/>
        </p:nvSpPr>
        <p:spPr>
          <a:xfrm>
            <a:off x="1814304" y="483539"/>
            <a:ext cx="8732066" cy="63211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Розв</a:t>
            </a:r>
            <a:r>
              <a:rPr lang="en-US" sz="4000" b="1" dirty="0" smtClean="0">
                <a:solidFill>
                  <a:schemeClr val="bg1"/>
                </a:solidFill>
              </a:rPr>
              <a:t>’</a:t>
            </a:r>
            <a:r>
              <a:rPr lang="uk-UA" sz="4000" b="1" dirty="0" err="1" smtClean="0">
                <a:solidFill>
                  <a:schemeClr val="bg1"/>
                </a:solidFill>
              </a:rPr>
              <a:t>язую</a:t>
            </a:r>
            <a:r>
              <a:rPr lang="uk-UA" sz="4000" b="1" dirty="0" smtClean="0">
                <a:solidFill>
                  <a:schemeClr val="bg1"/>
                </a:solidFill>
              </a:rPr>
              <a:t> задачі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9" name="Picture 14" descr="Камыш клипарт (66 фото) » Рисунки для срисовки и не только">
            <a:extLst>
              <a:ext uri="{FF2B5EF4-FFF2-40B4-BE49-F238E27FC236}">
                <a16:creationId xmlns:a16="http://schemas.microsoft.com/office/drawing/2014/main" xmlns="" id="{BE1E30A1-5E2E-DE02-BEA0-63A4BB1F3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05173" y="2834172"/>
            <a:ext cx="1609396" cy="190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Скругленная прямоугольная выноска 17">
            <a:extLst>
              <a:ext uri="{FF2B5EF4-FFF2-40B4-BE49-F238E27FC236}">
                <a16:creationId xmlns:a16="http://schemas.microsoft.com/office/drawing/2014/main" xmlns="" id="{8D587C36-A98E-0298-DE33-5C1D109AC33B}"/>
              </a:ext>
            </a:extLst>
          </p:cNvPr>
          <p:cNvSpPr/>
          <p:nvPr/>
        </p:nvSpPr>
        <p:spPr>
          <a:xfrm>
            <a:off x="7130743" y="1252652"/>
            <a:ext cx="4539343" cy="143082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Що зображено на малюнку? Опиши ситуацію. </a:t>
            </a:r>
            <a:r>
              <a:rPr lang="uk-UA" sz="2000" b="1" dirty="0">
                <a:solidFill>
                  <a:srgbClr val="7030A0"/>
                </a:solidFill>
              </a:rPr>
              <a:t>Як дізнатися, </a:t>
            </a:r>
            <a:r>
              <a:rPr lang="uk-UA" sz="2000" b="1" dirty="0">
                <a:solidFill>
                  <a:srgbClr val="FF0000"/>
                </a:solidFill>
              </a:rPr>
              <a:t>скільки рибин з</a:t>
            </a:r>
            <a:r>
              <a:rPr lang="en-US" sz="2000" b="1" dirty="0">
                <a:solidFill>
                  <a:srgbClr val="FF0000"/>
                </a:solidFill>
              </a:rPr>
              <a:t>’</a:t>
            </a:r>
            <a:r>
              <a:rPr lang="uk-UA" sz="2000" b="1" dirty="0">
                <a:solidFill>
                  <a:srgbClr val="FF0000"/>
                </a:solidFill>
              </a:rPr>
              <a:t>їв котик?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uk-UA" sz="2000" b="1" dirty="0" smtClean="0">
                <a:solidFill>
                  <a:srgbClr val="7030A0"/>
                </a:solidFill>
              </a:rPr>
              <a:t>Колективно складіть задачу. Що </a:t>
            </a:r>
            <a:r>
              <a:rPr lang="uk-UA" sz="2000" b="1" dirty="0">
                <a:solidFill>
                  <a:srgbClr val="7030A0"/>
                </a:solidFill>
              </a:rPr>
              <a:t>невідомо в цій задачі?</a:t>
            </a:r>
          </a:p>
        </p:txBody>
      </p:sp>
      <p:sp>
        <p:nvSpPr>
          <p:cNvPr id="58" name="Скругленная прямоугольная выноска 17">
            <a:extLst>
              <a:ext uri="{FF2B5EF4-FFF2-40B4-BE49-F238E27FC236}">
                <a16:creationId xmlns:a16="http://schemas.microsoft.com/office/drawing/2014/main" xmlns="" id="{1CDC89E2-BC55-FC6D-062E-8689C8A307B6}"/>
              </a:ext>
            </a:extLst>
          </p:cNvPr>
          <p:cNvSpPr/>
          <p:nvPr/>
        </p:nvSpPr>
        <p:spPr>
          <a:xfrm>
            <a:off x="8049296" y="2565970"/>
            <a:ext cx="2965273" cy="5364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Ми спіймали 8 рибин.</a:t>
            </a:r>
          </a:p>
        </p:txBody>
      </p:sp>
      <p:sp>
        <p:nvSpPr>
          <p:cNvPr id="59" name="Прямокутник: округлені кути 28">
            <a:extLst>
              <a:ext uri="{FF2B5EF4-FFF2-40B4-BE49-F238E27FC236}">
                <a16:creationId xmlns:a16="http://schemas.microsoft.com/office/drawing/2014/main" xmlns="" id="{49B13A72-7383-CE0A-D264-E6240DCA0211}"/>
              </a:ext>
            </a:extLst>
          </p:cNvPr>
          <p:cNvSpPr/>
          <p:nvPr/>
        </p:nvSpPr>
        <p:spPr>
          <a:xfrm>
            <a:off x="807939" y="4456521"/>
            <a:ext cx="2904664" cy="675517"/>
          </a:xfrm>
          <a:prstGeom prst="round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rgbClr val="7030A0"/>
                </a:solidFill>
              </a:rPr>
              <a:t>8 – 5 = 3 (р.)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DFEBDF0F-AB89-774B-62E0-970E95323E7A}"/>
              </a:ext>
            </a:extLst>
          </p:cNvPr>
          <p:cNvSpPr txBox="1"/>
          <p:nvPr/>
        </p:nvSpPr>
        <p:spPr>
          <a:xfrm>
            <a:off x="895473" y="2218323"/>
            <a:ext cx="3639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</a:rPr>
              <a:t>Спіймали – 8 р. </a:t>
            </a:r>
            <a:endParaRPr lang="x-none" sz="4000" dirty="0">
              <a:solidFill>
                <a:srgbClr val="7030A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B20EA3C-3A82-853B-962E-39578160919A}"/>
              </a:ext>
            </a:extLst>
          </p:cNvPr>
          <p:cNvSpPr txBox="1"/>
          <p:nvPr/>
        </p:nvSpPr>
        <p:spPr>
          <a:xfrm>
            <a:off x="875332" y="2985949"/>
            <a:ext cx="2216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</a:rPr>
              <a:t>З</a:t>
            </a:r>
            <a:r>
              <a:rPr lang="en-US" sz="4000" dirty="0">
                <a:solidFill>
                  <a:srgbClr val="7030A0"/>
                </a:solidFill>
              </a:rPr>
              <a:t>’</a:t>
            </a:r>
            <a:r>
              <a:rPr lang="uk-UA" sz="4000" dirty="0" smtClean="0">
                <a:solidFill>
                  <a:srgbClr val="7030A0"/>
                </a:solidFill>
              </a:rPr>
              <a:t>їв– ?р. </a:t>
            </a:r>
            <a:endParaRPr lang="x-none" sz="4000" dirty="0">
              <a:solidFill>
                <a:srgbClr val="7030A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9CBCFE0B-0C0F-5892-58B6-64CC479EC572}"/>
              </a:ext>
            </a:extLst>
          </p:cNvPr>
          <p:cNvSpPr txBox="1"/>
          <p:nvPr/>
        </p:nvSpPr>
        <p:spPr>
          <a:xfrm>
            <a:off x="835955" y="3683597"/>
            <a:ext cx="4083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7030A0"/>
                </a:solidFill>
              </a:rPr>
              <a:t>Залиш.– </a:t>
            </a:r>
            <a:r>
              <a:rPr lang="uk-UA" sz="4000" dirty="0">
                <a:solidFill>
                  <a:srgbClr val="7030A0"/>
                </a:solidFill>
              </a:rPr>
              <a:t>5 р. </a:t>
            </a:r>
            <a:endParaRPr lang="x-none" sz="4000" dirty="0">
              <a:solidFill>
                <a:srgbClr val="7030A0"/>
              </a:solidFill>
            </a:endParaRPr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xmlns="" id="{2BFDFA35-38DF-782C-F63D-D9A945A17883}"/>
              </a:ext>
            </a:extLst>
          </p:cNvPr>
          <p:cNvSpPr/>
          <p:nvPr/>
        </p:nvSpPr>
        <p:spPr>
          <a:xfrm>
            <a:off x="1983438" y="2970720"/>
            <a:ext cx="314174" cy="6574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8" name="Picture 6" descr="Free Vector | Happy kid sitting on a chair fishing">
            <a:extLst>
              <a:ext uri="{FF2B5EF4-FFF2-40B4-BE49-F238E27FC236}">
                <a16:creationId xmlns:a16="http://schemas.microsoft.com/office/drawing/2014/main" xmlns="" id="{A92BCE5E-AC06-6673-A560-87A72B365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150" l="1439" r="99673">
                        <a14:foregroundMark x1="51079" y1="24200" x2="51079" y2="24200"/>
                        <a14:foregroundMark x1="65141" y1="24700" x2="65141" y2="24700"/>
                        <a14:foregroundMark x1="8871" y1="44650" x2="8871" y2="44650"/>
                        <a14:foregroundMark x1="8871" y1="41152" x2="8871" y2="41152"/>
                        <a14:foregroundMark x1="9409" y1="39506" x2="9409" y2="39506"/>
                        <a14:foregroundMark x1="10215" y1="37449" x2="10215" y2="37449"/>
                        <a14:foregroundMark x1="10215" y1="35802" x2="10215" y2="35802"/>
                        <a14:foregroundMark x1="10215" y1="34774" x2="10215" y2="34774"/>
                        <a14:foregroundMark x1="10215" y1="33951" x2="10215" y2="33951"/>
                        <a14:foregroundMark x1="10215" y1="32716" x2="10215" y2="32716"/>
                        <a14:foregroundMark x1="10215" y1="32305" x2="10215" y2="31481"/>
                        <a14:foregroundMark x1="10215" y1="30247" x2="10215" y2="29835"/>
                        <a14:foregroundMark x1="10215" y1="29012" x2="10215" y2="29012"/>
                        <a14:foregroundMark x1="10215" y1="28189" x2="10215" y2="28189"/>
                        <a14:foregroundMark x1="10215" y1="26543" x2="10215" y2="26132"/>
                        <a14:foregroundMark x1="10484" y1="24691" x2="10753" y2="23251"/>
                        <a14:foregroundMark x1="11022" y1="22428" x2="11290" y2="21811"/>
                        <a14:foregroundMark x1="11290" y1="20576" x2="11290" y2="20576"/>
                        <a14:foregroundMark x1="9946" y1="45679" x2="9946" y2="45679"/>
                        <a14:foregroundMark x1="9946" y1="45679" x2="9946" y2="46296"/>
                        <a14:foregroundMark x1="9946" y1="48148" x2="9946" y2="49588"/>
                        <a14:foregroundMark x1="9946" y1="49588" x2="9946" y2="49588"/>
                        <a14:foregroundMark x1="9677" y1="52881" x2="9677" y2="52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833" y="3128923"/>
            <a:ext cx="1545256" cy="202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8" descr="Free Vector | Happy kid fishing cartoon character">
            <a:extLst>
              <a:ext uri="{FF2B5EF4-FFF2-40B4-BE49-F238E27FC236}">
                <a16:creationId xmlns:a16="http://schemas.microsoft.com/office/drawing/2014/main" xmlns="" id="{88687C9C-F472-FFCF-48AE-48AEA7989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0" b="100000" l="202" r="98788">
                        <a14:foregroundMark x1="67273" y1="24281" x2="67273" y2="24281"/>
                        <a14:foregroundMark x1="46465" y1="77476" x2="46465" y2="77476"/>
                        <a14:foregroundMark x1="46465" y1="76358" x2="46465" y2="76358"/>
                        <a14:foregroundMark x1="46061" y1="75719" x2="46061" y2="75719"/>
                        <a14:foregroundMark x1="45253" y1="73962" x2="45253" y2="73962"/>
                        <a14:foregroundMark x1="45253" y1="72204" x2="45253" y2="71725"/>
                        <a14:foregroundMark x1="44444" y1="68051" x2="44444" y2="68051"/>
                        <a14:foregroundMark x1="44444" y1="66773" x2="44444" y2="66773"/>
                        <a14:foregroundMark x1="44444" y1="66134" x2="44444" y2="66134"/>
                        <a14:foregroundMark x1="45859" y1="65815" x2="45859" y2="65815"/>
                        <a14:foregroundMark x1="11082" y1="59388" x2="11082" y2="59388"/>
                        <a14:foregroundMark x1="11598" y1="67143" x2="11598" y2="67143"/>
                        <a14:foregroundMark x1="10567" y1="70816" x2="10567" y2="70816"/>
                        <a14:foregroundMark x1="9278" y1="64082" x2="9278" y2="64082"/>
                        <a14:foregroundMark x1="11598" y1="51020" x2="11598" y2="51020"/>
                        <a14:foregroundMark x1="9278" y1="42857" x2="9278" y2="42857"/>
                        <a14:foregroundMark x1="9278" y1="34490" x2="9278" y2="34490"/>
                        <a14:foregroundMark x1="9278" y1="24082" x2="9278" y2="24082"/>
                        <a14:foregroundMark x1="10309" y1="19796" x2="10309" y2="19796"/>
                        <a14:foregroundMark x1="11082" y1="27143" x2="11082" y2="27143"/>
                        <a14:foregroundMark x1="10567" y1="30000" x2="10567" y2="30000"/>
                        <a14:foregroundMark x1="10309" y1="36122" x2="10309" y2="36122"/>
                        <a14:foregroundMark x1="10309" y1="40816" x2="10309" y2="40816"/>
                        <a14:foregroundMark x1="9794" y1="48367" x2="9794" y2="48367"/>
                        <a14:foregroundMark x1="9794" y1="51633" x2="9794" y2="51633"/>
                        <a14:foregroundMark x1="11598" y1="11837" x2="11598" y2="11837"/>
                        <a14:foregroundMark x1="11598" y1="10000" x2="11598" y2="10000"/>
                        <a14:foregroundMark x1="11082" y1="15306" x2="11082" y2="15306"/>
                        <a14:foregroundMark x1="11082" y1="16122" x2="11082" y2="16122"/>
                        <a14:foregroundMark x1="11082" y1="17347" x2="11082" y2="17347"/>
                        <a14:foregroundMark x1="11340" y1="17959" x2="11340" y2="17959"/>
                        <a14:foregroundMark x1="11340" y1="19796" x2="11340" y2="19796"/>
                        <a14:foregroundMark x1="11340" y1="20408" x2="11082" y2="21633"/>
                        <a14:foregroundMark x1="11082" y1="22245" x2="10825" y2="22857"/>
                        <a14:foregroundMark x1="10567" y1="25102" x2="10567" y2="25102"/>
                        <a14:foregroundMark x1="11082" y1="26531" x2="11082" y2="26531"/>
                        <a14:foregroundMark x1="11082" y1="29388" x2="11082" y2="29388"/>
                        <a14:foregroundMark x1="11082" y1="31020" x2="11082" y2="31837"/>
                        <a14:foregroundMark x1="11082" y1="31837" x2="11082" y2="32449"/>
                        <a14:foregroundMark x1="10825" y1="34286" x2="10825" y2="34286"/>
                        <a14:foregroundMark x1="10825" y1="35714" x2="10825" y2="36531"/>
                        <a14:foregroundMark x1="10825" y1="37143" x2="10825" y2="38163"/>
                        <a14:foregroundMark x1="10567" y1="38980" x2="10567" y2="39796"/>
                        <a14:foregroundMark x1="9794" y1="42041" x2="9536" y2="43469"/>
                        <a14:foregroundMark x1="9536" y1="44898" x2="9536" y2="44898"/>
                        <a14:foregroundMark x1="9536" y1="45510" x2="9536" y2="46531"/>
                        <a14:foregroundMark x1="9536" y1="47143" x2="9794" y2="47959"/>
                        <a14:foregroundMark x1="10567" y1="50612" x2="10567" y2="50612"/>
                        <a14:foregroundMark x1="10567" y1="52653" x2="10567" y2="526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356" y="3882577"/>
            <a:ext cx="1609396" cy="203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2" descr="Кира-скрап - клипарт и рамки на прозрачном фоне">
            <a:extLst>
              <a:ext uri="{FF2B5EF4-FFF2-40B4-BE49-F238E27FC236}">
                <a16:creationId xmlns:a16="http://schemas.microsoft.com/office/drawing/2014/main" xmlns="" id="{A9D20B66-B9B8-2967-2766-BC426825F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576" y="4391483"/>
            <a:ext cx="1663993" cy="123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4" descr="Камыш клипарт (66 фото) » Рисунки для срисовки и не только">
            <a:extLst>
              <a:ext uri="{FF2B5EF4-FFF2-40B4-BE49-F238E27FC236}">
                <a16:creationId xmlns:a16="http://schemas.microsoft.com/office/drawing/2014/main" xmlns="" id="{29FB5A64-275D-1295-B69D-FA2FE5E65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08964" y="3087935"/>
            <a:ext cx="1778805" cy="210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Овал 85">
            <a:extLst>
              <a:ext uri="{FF2B5EF4-FFF2-40B4-BE49-F238E27FC236}">
                <a16:creationId xmlns:a16="http://schemas.microsoft.com/office/drawing/2014/main" xmlns="" id="{20C2E3A5-022F-6A1D-1B0E-69D44442DAEA}"/>
              </a:ext>
            </a:extLst>
          </p:cNvPr>
          <p:cNvSpPr/>
          <p:nvPr/>
        </p:nvSpPr>
        <p:spPr>
          <a:xfrm>
            <a:off x="9954233" y="4880243"/>
            <a:ext cx="698190" cy="62142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7" name="Picture 16" descr="Современные авторы: Екатерина Шевичева - Журнал &quot;Чтение детям&quot;">
            <a:extLst>
              <a:ext uri="{FF2B5EF4-FFF2-40B4-BE49-F238E27FC236}">
                <a16:creationId xmlns:a16="http://schemas.microsoft.com/office/drawing/2014/main" xmlns="" id="{5848804D-8667-AC39-ACA7-4B512F039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06735" y="4644156"/>
            <a:ext cx="1142766" cy="114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0" descr="Рыба PNG">
            <a:extLst>
              <a:ext uri="{FF2B5EF4-FFF2-40B4-BE49-F238E27FC236}">
                <a16:creationId xmlns:a16="http://schemas.microsoft.com/office/drawing/2014/main" xmlns="" id="{22FEA222-5E90-FC85-30BF-9194D3C00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6580" flipV="1">
            <a:off x="10439726" y="5547453"/>
            <a:ext cx="698051" cy="45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Скругленная прямоугольная выноска 17">
            <a:extLst>
              <a:ext uri="{FF2B5EF4-FFF2-40B4-BE49-F238E27FC236}">
                <a16:creationId xmlns:a16="http://schemas.microsoft.com/office/drawing/2014/main" xmlns="" id="{63538194-B2A0-B5C6-FC10-3EC2CB6E6164}"/>
              </a:ext>
            </a:extLst>
          </p:cNvPr>
          <p:cNvSpPr/>
          <p:nvPr/>
        </p:nvSpPr>
        <p:spPr>
          <a:xfrm>
            <a:off x="7831009" y="5917894"/>
            <a:ext cx="3707848" cy="5089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У відрі залишилося 5 рибин.</a:t>
            </a: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xmlns="" id="{9678D540-A36F-BF46-84BB-03FA75D428CC}"/>
              </a:ext>
            </a:extLst>
          </p:cNvPr>
          <p:cNvSpPr/>
          <p:nvPr/>
        </p:nvSpPr>
        <p:spPr>
          <a:xfrm>
            <a:off x="7668166" y="5153679"/>
            <a:ext cx="698190" cy="62142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0D989E3-63DD-35F4-B8BA-F4136050B7B5}"/>
              </a:ext>
            </a:extLst>
          </p:cNvPr>
          <p:cNvSpPr txBox="1"/>
          <p:nvPr/>
        </p:nvSpPr>
        <p:spPr>
          <a:xfrm>
            <a:off x="3091543" y="5215539"/>
            <a:ext cx="1624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7030A0"/>
                </a:solidFill>
              </a:rPr>
              <a:t>3 р. з’їв.</a:t>
            </a:r>
            <a:endParaRPr lang="x-none" sz="3200" dirty="0">
              <a:solidFill>
                <a:srgbClr val="7030A0"/>
              </a:solidFill>
            </a:endParaRPr>
          </a:p>
        </p:txBody>
      </p:sp>
      <p:sp>
        <p:nvSpPr>
          <p:cNvPr id="4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1124"/>
            <a:ext cx="1054100" cy="11011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118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44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8" grpId="0" animBg="1"/>
      <p:bldP spid="39" grpId="0" animBg="1"/>
      <p:bldP spid="40" grpId="0" animBg="1"/>
      <p:bldP spid="59" grpId="0"/>
      <p:bldP spid="62" grpId="0"/>
      <p:bldP spid="63" grpId="0"/>
      <p:bldP spid="65" grpId="0"/>
      <p:bldP spid="66" grpId="0" animBg="1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nilo decorativo animal cangu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313" y="1557044"/>
            <a:ext cx="2110374" cy="352291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885889" y="520435"/>
            <a:ext cx="8672063" cy="6878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4">
            <a:extLst>
              <a:ext uri="{FF2B5EF4-FFF2-40B4-BE49-F238E27FC236}">
                <a16:creationId xmlns:a16="http://schemas.microsoft.com/office/drawing/2014/main" xmlns="" id="{12BB6A25-E484-0A3A-55BA-66A8AFC38A94}"/>
              </a:ext>
            </a:extLst>
          </p:cNvPr>
          <p:cNvSpPr/>
          <p:nvPr/>
        </p:nvSpPr>
        <p:spPr>
          <a:xfrm>
            <a:off x="-12386" y="5867400"/>
            <a:ext cx="1035643" cy="99059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1 клас\2 Матем\1 УРОКИ Листопад\7 Арифметичні дії в межах 100\№122 Додавання виду 45+30\2024-04-29_2227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811" y="1273624"/>
            <a:ext cx="6478946" cy="508907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27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nilo decorativo animal cangu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313" y="1557044"/>
            <a:ext cx="2110374" cy="352291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885889" y="520435"/>
            <a:ext cx="8672063" cy="6878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4">
            <a:extLst>
              <a:ext uri="{FF2B5EF4-FFF2-40B4-BE49-F238E27FC236}">
                <a16:creationId xmlns:a16="http://schemas.microsoft.com/office/drawing/2014/main" xmlns="" id="{12BB6A25-E484-0A3A-55BA-66A8AFC38A94}"/>
              </a:ext>
            </a:extLst>
          </p:cNvPr>
          <p:cNvSpPr/>
          <p:nvPr/>
        </p:nvSpPr>
        <p:spPr>
          <a:xfrm>
            <a:off x="-12386" y="5867400"/>
            <a:ext cx="1035643" cy="99059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1 клас\2 Матем\1 УРОКИ Листопад\7 Арифметичні дії в межах 100\№122 Додавання виду 45+30\2024-04-29_2229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7" y="1314449"/>
            <a:ext cx="6878808" cy="504824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9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" descr="тетрадь в клетку PNG, векторы, PSD и пнг для бесплатной загрузки | Pngtre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7" t="18893" r="8115" b="16546"/>
          <a:stretch/>
        </p:blipFill>
        <p:spPr bwMode="auto">
          <a:xfrm>
            <a:off x="852182" y="1626299"/>
            <a:ext cx="5967652" cy="444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Плакат вырубной Мишка за партой (29.242.00) - купить в Москве недорого: для  учета. Плакаты в интернет-магазине С-5.ru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" b="100000" l="0" r="100000">
                        <a14:foregroundMark x1="95738" y1="55711" x2="95738" y2="55711"/>
                        <a14:foregroundMark x1="98361" y1="56876" x2="98361" y2="568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358" y="1695259"/>
            <a:ext cx="3187980" cy="448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5"/>
          <a:srcRect l="15167" t="16779" r="8694" b="9382"/>
          <a:stretch/>
        </p:blipFill>
        <p:spPr>
          <a:xfrm rot="2489759">
            <a:off x="10390862" y="5713722"/>
            <a:ext cx="105682" cy="155550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5"/>
          <a:srcRect l="15167" t="16779" r="8694" b="9382"/>
          <a:stretch/>
        </p:blipFill>
        <p:spPr>
          <a:xfrm rot="4384916">
            <a:off x="10577923" y="5979471"/>
            <a:ext cx="105682" cy="155550"/>
          </a:xfrm>
          <a:prstGeom prst="rect">
            <a:avLst/>
          </a:prstGeom>
        </p:spPr>
      </p:pic>
      <p:sp>
        <p:nvSpPr>
          <p:cNvPr id="74" name="Выноска-облако 73"/>
          <p:cNvSpPr/>
          <p:nvPr/>
        </p:nvSpPr>
        <p:spPr>
          <a:xfrm>
            <a:off x="6733158" y="1285538"/>
            <a:ext cx="1600200" cy="1184651"/>
          </a:xfrm>
          <a:prstGeom prst="cloudCallout">
            <a:avLst>
              <a:gd name="adj1" fmla="val 108148"/>
              <a:gd name="adj2" fmla="val 45873"/>
            </a:avLst>
          </a:prstGeom>
          <a:noFill/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Picture 4" descr="Яндекс.Фотки переехали | Иллюстрации еды, Пчела, Мед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613" y="1417989"/>
            <a:ext cx="965291" cy="86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1546703" y="2256381"/>
            <a:ext cx="2020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36 – 1 = 37</a:t>
            </a:r>
            <a:endParaRPr lang="ru-RU" sz="32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1464964" y="2961639"/>
            <a:ext cx="2120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28 + 1 = 29</a:t>
            </a:r>
            <a:endParaRPr lang="ru-RU" sz="32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1464964" y="3700116"/>
            <a:ext cx="2128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39 – 9 = 30</a:t>
            </a:r>
            <a:endParaRPr lang="ru-RU" sz="32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1504333" y="4429296"/>
            <a:ext cx="2020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40 + 7 = 47</a:t>
            </a:r>
            <a:endParaRPr lang="ru-RU" sz="32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3911921" y="2242368"/>
            <a:ext cx="2286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50 + 20 = 30</a:t>
            </a:r>
            <a:endParaRPr lang="ru-RU" sz="32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3951837" y="2946247"/>
            <a:ext cx="2044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68 – 60 = 8</a:t>
            </a:r>
            <a:endParaRPr lang="ru-RU" sz="3200" b="1" dirty="0"/>
          </a:p>
        </p:txBody>
      </p:sp>
      <p:pic>
        <p:nvPicPr>
          <p:cNvPr id="82" name="Picture 8" descr="Ручка векторы, картинки, клипарт Ручка | скачать на Depositphoto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00" b="97500" l="72167" r="94500">
                        <a14:foregroundMark x1="84167" y1="7000" x2="84167" y2="7000"/>
                        <a14:foregroundMark x1="84500" y1="4833" x2="84500" y2="4833"/>
                        <a14:foregroundMark x1="91333" y1="34167" x2="91333" y2="34167"/>
                        <a14:foregroundMark x1="90333" y1="26500" x2="90333" y2="26500"/>
                        <a14:foregroundMark x1="90167" y1="48000" x2="90167" y2="48000"/>
                        <a14:foregroundMark x1="90333" y1="28167" x2="90333" y2="28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67" r="5880"/>
          <a:stretch/>
        </p:blipFill>
        <p:spPr bwMode="auto">
          <a:xfrm rot="2372233" flipH="1">
            <a:off x="6360168" y="3996975"/>
            <a:ext cx="264204" cy="154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3" name="Прямая соединительная линия 82"/>
          <p:cNvCxnSpPr/>
          <p:nvPr/>
        </p:nvCxnSpPr>
        <p:spPr>
          <a:xfrm>
            <a:off x="3093769" y="2416890"/>
            <a:ext cx="393700" cy="2796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flipH="1">
            <a:off x="3135610" y="2380509"/>
            <a:ext cx="248642" cy="3524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3367314" y="2218310"/>
            <a:ext cx="634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FF0000"/>
                </a:solidFill>
              </a:rPr>
              <a:t>35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5599771" y="2394112"/>
            <a:ext cx="393700" cy="2796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flipH="1">
            <a:off x="5641612" y="2357731"/>
            <a:ext cx="248642" cy="3524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5890254" y="2218309"/>
            <a:ext cx="634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FF0000"/>
                </a:solidFill>
              </a:rPr>
              <a:t>70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1163782" y="430231"/>
            <a:ext cx="9666514" cy="67270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Гра «Чи правильно ведмедик обчислив вирази?»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11">
            <a:extLst>
              <a:ext uri="{FF2B5EF4-FFF2-40B4-BE49-F238E27FC236}">
                <a16:creationId xmlns:a16="http://schemas.microsoft.com/office/drawing/2014/main" xmlns="" id="{5F990475-7970-4A7E-E8B3-B3599B752A16}"/>
              </a:ext>
            </a:extLst>
          </p:cNvPr>
          <p:cNvSpPr/>
          <p:nvPr/>
        </p:nvSpPr>
        <p:spPr>
          <a:xfrm>
            <a:off x="1293788" y="489351"/>
            <a:ext cx="9456040" cy="74050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Актуалізація вмінь порівнювати числа в межах 100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45F787F-07F4-A42E-C647-90DD5C1329DC}"/>
              </a:ext>
            </a:extLst>
          </p:cNvPr>
          <p:cNvSpPr txBox="1"/>
          <p:nvPr/>
        </p:nvSpPr>
        <p:spPr>
          <a:xfrm>
            <a:off x="1995740" y="1235077"/>
            <a:ext cx="750700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Розташуй </a:t>
            </a:r>
            <a:r>
              <a:rPr lang="uk-UA" sz="2400" b="1" dirty="0">
                <a:solidFill>
                  <a:srgbClr val="7030A0"/>
                </a:solidFill>
              </a:rPr>
              <a:t>числа в порядку зростання.</a:t>
            </a:r>
          </a:p>
        </p:txBody>
      </p:sp>
      <p:pic>
        <p:nvPicPr>
          <p:cNvPr id="24" name="Picture 8" descr="Купить зеленый шарик — интернет-магазин Доставка Цветов Харьков - Цветочный  Город - Заказать Букет | . Купить Сладости и Подарки Воздушные шары с  доставкой по Харькову, Зеленый шарик">
            <a:extLst>
              <a:ext uri="{FF2B5EF4-FFF2-40B4-BE49-F238E27FC236}">
                <a16:creationId xmlns:a16="http://schemas.microsoft.com/office/drawing/2014/main" xmlns="" id="{B3D40E6B-3A5D-A8B4-D759-D8E8A5AE90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7" r="25625"/>
          <a:stretch/>
        </p:blipFill>
        <p:spPr bwMode="auto">
          <a:xfrm>
            <a:off x="472759" y="2256055"/>
            <a:ext cx="1305737" cy="24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Download HD Red Balloon Transparent Background - Красный Шарик Пнг  Transparent PNG Image - NicePNG.com">
            <a:extLst>
              <a:ext uri="{FF2B5EF4-FFF2-40B4-BE49-F238E27FC236}">
                <a16:creationId xmlns:a16="http://schemas.microsoft.com/office/drawing/2014/main" xmlns="" id="{0D7436E3-1B78-D281-2509-6395A7F92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9" y="2212076"/>
            <a:ext cx="1085229" cy="227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✓ Воздушный шар #2 скачать клипарт бесплатно - Clipart-DB">
            <a:extLst>
              <a:ext uri="{FF2B5EF4-FFF2-40B4-BE49-F238E27FC236}">
                <a16:creationId xmlns:a16="http://schemas.microsoft.com/office/drawing/2014/main" xmlns="" id="{BD646325-975F-7054-2E9C-91B5FC137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884" y="2256055"/>
            <a:ext cx="1029346" cy="230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Синий воздушный шарик PNG фото">
            <a:extLst>
              <a:ext uri="{FF2B5EF4-FFF2-40B4-BE49-F238E27FC236}">
                <a16:creationId xmlns:a16="http://schemas.microsoft.com/office/drawing/2014/main" xmlns="" id="{5CA3D86E-F41C-D7E8-8A31-7E31656C1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8989">
            <a:off x="1944826" y="2275428"/>
            <a:ext cx="1181728" cy="216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2FF983C-E68D-BD1E-FA8E-73DFED270A05}"/>
              </a:ext>
            </a:extLst>
          </p:cNvPr>
          <p:cNvSpPr txBox="1"/>
          <p:nvPr/>
        </p:nvSpPr>
        <p:spPr>
          <a:xfrm>
            <a:off x="809083" y="4898899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x-none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592537E-0DA7-CD33-2034-F9B856BA633B}"/>
              </a:ext>
            </a:extLst>
          </p:cNvPr>
          <p:cNvSpPr txBox="1"/>
          <p:nvPr/>
        </p:nvSpPr>
        <p:spPr>
          <a:xfrm>
            <a:off x="2060481" y="4906940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uk-UA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FBC1759-99BF-12B4-9856-0ACA5C342494}"/>
              </a:ext>
            </a:extLst>
          </p:cNvPr>
          <p:cNvSpPr txBox="1"/>
          <p:nvPr/>
        </p:nvSpPr>
        <p:spPr>
          <a:xfrm>
            <a:off x="3417270" y="4906940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BD413E-6AEF-A0C0-ADEC-32EB28FEC71E}"/>
              </a:ext>
            </a:extLst>
          </p:cNvPr>
          <p:cNvSpPr txBox="1"/>
          <p:nvPr/>
        </p:nvSpPr>
        <p:spPr>
          <a:xfrm>
            <a:off x="5146064" y="4898899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x-none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0E0D026-4158-6CF8-D272-5381258CDEB1}"/>
              </a:ext>
            </a:extLst>
          </p:cNvPr>
          <p:cNvSpPr txBox="1"/>
          <p:nvPr/>
        </p:nvSpPr>
        <p:spPr>
          <a:xfrm>
            <a:off x="6650478" y="4906940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x-none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E284CB7-FE02-9633-807B-238ACA344FE5}"/>
              </a:ext>
            </a:extLst>
          </p:cNvPr>
          <p:cNvSpPr txBox="1"/>
          <p:nvPr/>
        </p:nvSpPr>
        <p:spPr>
          <a:xfrm>
            <a:off x="8143030" y="4906940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</a:t>
            </a:r>
            <a:endParaRPr lang="x-none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A2A780B-D8A5-E8E4-C8F5-47EE62C191FD}"/>
              </a:ext>
            </a:extLst>
          </p:cNvPr>
          <p:cNvSpPr txBox="1"/>
          <p:nvPr/>
        </p:nvSpPr>
        <p:spPr>
          <a:xfrm>
            <a:off x="9502743" y="4898899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</a:t>
            </a:r>
            <a:endParaRPr lang="x-none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AED107C-F7D1-019F-EF79-495ACFF79D66}"/>
              </a:ext>
            </a:extLst>
          </p:cNvPr>
          <p:cNvSpPr txBox="1"/>
          <p:nvPr/>
        </p:nvSpPr>
        <p:spPr>
          <a:xfrm>
            <a:off x="10705010" y="4906940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</a:t>
            </a:r>
            <a:endParaRPr lang="x-none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4AB3A30-BC8C-08FF-1638-38D4BAB92A4A}"/>
              </a:ext>
            </a:extLst>
          </p:cNvPr>
          <p:cNvSpPr txBox="1"/>
          <p:nvPr/>
        </p:nvSpPr>
        <p:spPr>
          <a:xfrm>
            <a:off x="772846" y="2484142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x-none" sz="54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339A17B-3696-4DE3-5E62-348A9D7171DD}"/>
              </a:ext>
            </a:extLst>
          </p:cNvPr>
          <p:cNvSpPr txBox="1"/>
          <p:nvPr/>
        </p:nvSpPr>
        <p:spPr>
          <a:xfrm>
            <a:off x="2048666" y="2435515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x-none" sz="54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80592A4-6E18-1EAC-00D7-2C2F6E0444EC}"/>
              </a:ext>
            </a:extLst>
          </p:cNvPr>
          <p:cNvSpPr txBox="1"/>
          <p:nvPr/>
        </p:nvSpPr>
        <p:spPr>
          <a:xfrm>
            <a:off x="3380379" y="2435515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54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54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2BB8BEDC-C7D7-51DD-7BAC-1429F366678E}"/>
              </a:ext>
            </a:extLst>
          </p:cNvPr>
          <p:cNvSpPr txBox="1"/>
          <p:nvPr/>
        </p:nvSpPr>
        <p:spPr>
          <a:xfrm>
            <a:off x="4809296" y="2435515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x-none" sz="54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" name="Picture 4" descr="Синий воздушный шарик PNG фото">
            <a:extLst>
              <a:ext uri="{FF2B5EF4-FFF2-40B4-BE49-F238E27FC236}">
                <a16:creationId xmlns:a16="http://schemas.microsoft.com/office/drawing/2014/main" xmlns="" id="{0C5E717C-808B-B742-DAE5-08D6708A0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8989">
            <a:off x="6390569" y="2242837"/>
            <a:ext cx="1181728" cy="216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Download HD Red Balloon Transparent Background - Красный Шарик Пнг  Transparent PNG Image - NicePNG.com">
            <a:extLst>
              <a:ext uri="{FF2B5EF4-FFF2-40B4-BE49-F238E27FC236}">
                <a16:creationId xmlns:a16="http://schemas.microsoft.com/office/drawing/2014/main" xmlns="" id="{1093FB7D-9978-E14E-5C41-E18837FB8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397" y="2279751"/>
            <a:ext cx="1085229" cy="227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Купить зеленый шарик — интернет-магазин Доставка Цветов Харьков - Цветочный  Город - Заказать Букет | . Купить Сладости и Подарки Воздушные шары с  доставкой по Харькову, Зеленый шарик">
            <a:extLst>
              <a:ext uri="{FF2B5EF4-FFF2-40B4-BE49-F238E27FC236}">
                <a16:creationId xmlns:a16="http://schemas.microsoft.com/office/drawing/2014/main" xmlns="" id="{EC7992D6-47A8-AFD5-80DC-FC092C841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7" r="25625"/>
          <a:stretch/>
        </p:blipFill>
        <p:spPr bwMode="auto">
          <a:xfrm>
            <a:off x="9112443" y="2279751"/>
            <a:ext cx="1305737" cy="24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2" descr="✓ Воздушный шар #2 скачать клипарт бесплатно - Clipart-DB">
            <a:extLst>
              <a:ext uri="{FF2B5EF4-FFF2-40B4-BE49-F238E27FC236}">
                <a16:creationId xmlns:a16="http://schemas.microsoft.com/office/drawing/2014/main" xmlns="" id="{7DC0047D-7BC1-E5C2-B147-73C9E612E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016" y="2245961"/>
            <a:ext cx="1029346" cy="230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DFB9B186-FEF7-65D4-2F91-47830F21C36D}"/>
              </a:ext>
            </a:extLst>
          </p:cNvPr>
          <p:cNvSpPr txBox="1"/>
          <p:nvPr/>
        </p:nvSpPr>
        <p:spPr>
          <a:xfrm>
            <a:off x="6509302" y="2447785"/>
            <a:ext cx="898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</a:t>
            </a:r>
            <a:endParaRPr lang="x-none" sz="54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1DC24EEF-2348-836B-1B12-4A2F7F96E4BD}"/>
              </a:ext>
            </a:extLst>
          </p:cNvPr>
          <p:cNvSpPr txBox="1"/>
          <p:nvPr/>
        </p:nvSpPr>
        <p:spPr>
          <a:xfrm>
            <a:off x="8017273" y="2448652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</a:t>
            </a:r>
            <a:endParaRPr lang="x-none" sz="54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18BA30E-3081-0AFA-58F9-8EC53217F9ED}"/>
              </a:ext>
            </a:extLst>
          </p:cNvPr>
          <p:cNvSpPr txBox="1"/>
          <p:nvPr/>
        </p:nvSpPr>
        <p:spPr>
          <a:xfrm>
            <a:off x="9346876" y="2448652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</a:t>
            </a:r>
            <a:endParaRPr lang="x-none" sz="54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FF6C2BF5-5523-F603-5681-0252218A7278}"/>
              </a:ext>
            </a:extLst>
          </p:cNvPr>
          <p:cNvSpPr txBox="1"/>
          <p:nvPr/>
        </p:nvSpPr>
        <p:spPr>
          <a:xfrm>
            <a:off x="10749828" y="2445566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</a:t>
            </a:r>
            <a:endParaRPr lang="x-none" sz="54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88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8" grpId="0"/>
      <p:bldP spid="39" grpId="0"/>
      <p:bldP spid="40" grpId="0"/>
      <p:bldP spid="41" grpId="0"/>
      <p:bldP spid="42" grpId="0"/>
      <p:bldP spid="43" grpId="0"/>
      <p:bldP spid="45" grpId="0"/>
      <p:bldP spid="58" grpId="0"/>
      <p:bldP spid="59" grpId="0"/>
      <p:bldP spid="60" grpId="0"/>
      <p:bldP spid="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TextBox 19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4" name="Прямоугольник 11">
            <a:extLst>
              <a:ext uri="{FF2B5EF4-FFF2-40B4-BE49-F238E27FC236}">
                <a16:creationId xmlns:a16="http://schemas.microsoft.com/office/drawing/2014/main" xmlns="" id="{5218CE5B-6837-9594-B41C-2E5B884656FB}"/>
              </a:ext>
            </a:extLst>
          </p:cNvPr>
          <p:cNvSpPr/>
          <p:nvPr/>
        </p:nvSpPr>
        <p:spPr>
          <a:xfrm>
            <a:off x="1664395" y="465026"/>
            <a:ext cx="8732066" cy="70348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Дослідження «Що ти знаєш про число?»  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35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6857EFA8-7D48-F37F-9D2C-A889E419F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90" y="1762558"/>
            <a:ext cx="2008622" cy="381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Проекционные экраны: Проекционный экран, настенно-потолочный, 120&amp;quot;, 240см х  180см">
            <a:extLst>
              <a:ext uri="{FF2B5EF4-FFF2-40B4-BE49-F238E27FC236}">
                <a16:creationId xmlns:a16="http://schemas.microsoft.com/office/drawing/2014/main" xmlns="" id="{6E5CAD31-7206-6781-FD7A-31FE62F06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0" t="9134" r="4646" b="6240"/>
          <a:stretch/>
        </p:blipFill>
        <p:spPr bwMode="auto">
          <a:xfrm>
            <a:off x="2495069" y="1168514"/>
            <a:ext cx="8691488" cy="463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3D4DD60-9916-857A-1744-E03666A0FC87}"/>
              </a:ext>
            </a:extLst>
          </p:cNvPr>
          <p:cNvSpPr txBox="1"/>
          <p:nvPr/>
        </p:nvSpPr>
        <p:spPr>
          <a:xfrm>
            <a:off x="3191165" y="1874445"/>
            <a:ext cx="756155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Дайте характеристику числу 72 за планом. </a:t>
            </a:r>
          </a:p>
          <a:p>
            <a:endParaRPr lang="ru-RU" sz="2400" b="1" dirty="0">
              <a:solidFill>
                <a:srgbClr val="7030A0"/>
              </a:solidFill>
            </a:endParaRPr>
          </a:p>
          <a:p>
            <a:pPr marL="342900" indent="-342900">
              <a:buAutoNum type="arabicParenR"/>
            </a:pPr>
            <a:r>
              <a:rPr lang="uk-UA" sz="2400" b="1" dirty="0">
                <a:solidFill>
                  <a:srgbClr val="7030A0"/>
                </a:solidFill>
              </a:rPr>
              <a:t>Яке це число — одноцифрове чи двоцифрове? </a:t>
            </a:r>
          </a:p>
          <a:p>
            <a:pPr marL="342900" indent="-342900">
              <a:buAutoNum type="arabicParenR"/>
            </a:pPr>
            <a:r>
              <a:rPr lang="uk-UA" sz="2400" b="1" dirty="0">
                <a:solidFill>
                  <a:srgbClr val="7030A0"/>
                </a:solidFill>
              </a:rPr>
              <a:t>За допомогою яких цифр воно записано?  </a:t>
            </a:r>
          </a:p>
          <a:p>
            <a:pPr marL="342900" indent="-342900">
              <a:buAutoNum type="arabicParenR"/>
            </a:pPr>
            <a:r>
              <a:rPr lang="uk-UA" sz="2400" b="1" dirty="0">
                <a:solidFill>
                  <a:srgbClr val="7030A0"/>
                </a:solidFill>
              </a:rPr>
              <a:t>Що позначає кожна цифра в записі числа 72?  </a:t>
            </a:r>
          </a:p>
          <a:p>
            <a:pPr marL="342900" indent="-342900">
              <a:buAutoNum type="arabicParenR"/>
            </a:pPr>
            <a:r>
              <a:rPr lang="uk-UA" sz="2400" b="1" dirty="0">
                <a:solidFill>
                  <a:srgbClr val="7030A0"/>
                </a:solidFill>
              </a:rPr>
              <a:t>Як число 72 можна утворити з десятків та одиниць?  </a:t>
            </a:r>
          </a:p>
          <a:p>
            <a:pPr marL="342900" indent="-342900">
              <a:buAutoNum type="arabicParenR"/>
            </a:pPr>
            <a:r>
              <a:rPr lang="uk-UA" sz="2400" b="1" dirty="0">
                <a:solidFill>
                  <a:srgbClr val="7030A0"/>
                </a:solidFill>
              </a:rPr>
              <a:t>Назвіть наступне та попереднє числа до числа 72.  </a:t>
            </a:r>
          </a:p>
          <a:p>
            <a:pPr marL="342900" indent="-342900">
              <a:buAutoNum type="arabicParenR"/>
            </a:pPr>
            <a:r>
              <a:rPr lang="uk-UA" sz="2400" b="1" dirty="0">
                <a:solidFill>
                  <a:srgbClr val="7030A0"/>
                </a:solidFill>
              </a:rPr>
              <a:t>Як число 72 можна утворити з наступного до нього? попереднього?</a:t>
            </a:r>
          </a:p>
        </p:txBody>
      </p:sp>
    </p:spTree>
    <p:extLst>
      <p:ext uri="{BB962C8B-B14F-4D97-AF65-F5344CB8AC3E}">
        <p14:creationId xmlns:p14="http://schemas.microsoft.com/office/powerpoint/2010/main" val="198029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hlinkClick r:id="rId2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563710" y="530963"/>
            <a:ext cx="9195334" cy="68032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 smtClean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275490" y="1870364"/>
            <a:ext cx="2598052" cy="453896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62672" y="2201620"/>
            <a:ext cx="1111429" cy="111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250493" y="556735"/>
            <a:ext cx="9378712" cy="68112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«Плюс – мінус – цікаво» </a:t>
            </a:r>
          </a:p>
        </p:txBody>
      </p:sp>
      <p:pic>
        <p:nvPicPr>
          <p:cNvPr id="32" name="Picture 2" descr="Симпатичный маленький мальчик стоит в замешательстве, думает и понимает.  векторная иллюстрация | Премиум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1" t="21917" r="58823"/>
          <a:stretch/>
        </p:blipFill>
        <p:spPr bwMode="auto">
          <a:xfrm>
            <a:off x="5190011" y="1456402"/>
            <a:ext cx="2225870" cy="314825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Симпатичный маленький мальчик стоит в замешательстве, думает и понимает.  векторная иллюстрация | Премиум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0" t="21917" r="34935"/>
          <a:stretch/>
        </p:blipFill>
        <p:spPr bwMode="auto">
          <a:xfrm>
            <a:off x="9089571" y="1456402"/>
            <a:ext cx="1539634" cy="314825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Симпатичный маленький мальчик стоит в замешательстве, думает и понимает.  векторная иллюстрация | Премиум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1" t="21917" b="4788"/>
          <a:stretch/>
        </p:blipFill>
        <p:spPr bwMode="auto">
          <a:xfrm>
            <a:off x="1598458" y="1399121"/>
            <a:ext cx="1884949" cy="320553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814255" y="4698700"/>
            <a:ext cx="316508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/>
              <a:t>Що сподобалось на уроці? Що здалося цікавим та корисним?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98721" y="4698700"/>
            <a:ext cx="311741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/>
              <a:t>Що не сподобалось? Що здалося важким, незрозумілим та нудним?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69985" y="4698700"/>
            <a:ext cx="302181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/>
              <a:t>Про які факти дізналися на уроці? Чого б ще хотіли дізнатися?</a:t>
            </a:r>
          </a:p>
        </p:txBody>
      </p:sp>
      <p:sp>
        <p:nvSpPr>
          <p:cNvPr id="40" name="Овальная выноска 39"/>
          <p:cNvSpPr/>
          <p:nvPr/>
        </p:nvSpPr>
        <p:spPr>
          <a:xfrm>
            <a:off x="449173" y="1391130"/>
            <a:ext cx="1158240" cy="1042958"/>
          </a:xfrm>
          <a:prstGeom prst="wedgeEllipseCallout">
            <a:avLst>
              <a:gd name="adj1" fmla="val 62325"/>
              <a:gd name="adj2" fmla="val 30937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614000" y="1018116"/>
            <a:ext cx="860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42" name="Овальная выноска 41"/>
          <p:cNvSpPr/>
          <p:nvPr/>
        </p:nvSpPr>
        <p:spPr>
          <a:xfrm>
            <a:off x="4449723" y="1391130"/>
            <a:ext cx="1158240" cy="1042958"/>
          </a:xfrm>
          <a:prstGeom prst="wedgeEllipseCallout">
            <a:avLst>
              <a:gd name="adj1" fmla="val 62325"/>
              <a:gd name="adj2" fmla="val 30937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4598721" y="558375"/>
            <a:ext cx="860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</a:p>
        </p:txBody>
      </p:sp>
      <p:sp>
        <p:nvSpPr>
          <p:cNvPr id="44" name="Овальная выноска 43"/>
          <p:cNvSpPr/>
          <p:nvPr/>
        </p:nvSpPr>
        <p:spPr>
          <a:xfrm>
            <a:off x="7913196" y="1427657"/>
            <a:ext cx="1158240" cy="1042958"/>
          </a:xfrm>
          <a:prstGeom prst="wedgeEllipseCallout">
            <a:avLst>
              <a:gd name="adj1" fmla="val 62325"/>
              <a:gd name="adj2" fmla="val 30937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8211193" y="1343205"/>
            <a:ext cx="860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6268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629587" y="462462"/>
            <a:ext cx="8732066" cy="65876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819DB36-7218-4315-8926-0D3F3B2BF848}"/>
              </a:ext>
            </a:extLst>
          </p:cNvPr>
          <p:cNvSpPr txBox="1"/>
          <p:nvPr/>
        </p:nvSpPr>
        <p:spPr>
          <a:xfrm>
            <a:off x="458966" y="2771197"/>
            <a:ext cx="5535434" cy="2281476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Гарно 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й </a:t>
            </a:r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зручно ми сідаєм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uk-UA" sz="3200" b="1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Щось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нове завжди вивчаєм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3200" b="1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Те, </a:t>
            </a:r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що вчили - пригадаєм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uk-UA" sz="3200" b="1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Будь </a:t>
            </a:r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уважний, починаєм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!</a:t>
            </a:r>
            <a:endParaRPr lang="uk-UA" sz="3200" b="1" dirty="0">
              <a:solidFill>
                <a:schemeClr val="tx1">
                  <a:lumMod val="85000"/>
                  <a:lumOff val="15000"/>
                </a:schemeClr>
              </a:solidFill>
              <a:ea typeface="Times New Roman" panose="02020603050405020304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6336178" y="1289017"/>
            <a:ext cx="5215509" cy="5026461"/>
            <a:chOff x="286360" y="1456402"/>
            <a:chExt cx="5215509" cy="5026461"/>
          </a:xfrm>
        </p:grpSpPr>
        <p:pic>
          <p:nvPicPr>
            <p:cNvPr id="30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60" y="1456402"/>
              <a:ext cx="5159060" cy="502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051" y="3044779"/>
              <a:ext cx="2628114" cy="3355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27660" y1="27007" x2="27660" y2="27007"/>
                          <a14:foregroundMark x1="28191" y1="18613" x2="28191" y2="18613"/>
                          <a14:foregroundMark x1="41667" y1="11436" x2="41667" y2="11436"/>
                          <a14:foregroundMark x1="48404" y1="26156" x2="48404" y2="26156"/>
                          <a14:foregroundMark x1="42730" y1="39659" x2="42730" y2="39659"/>
                          <a14:foregroundMark x1="49645" y1="54866" x2="49645" y2="54866"/>
                          <a14:foregroundMark x1="28369" y1="52190" x2="28369" y2="52190"/>
                          <a14:foregroundMark x1="23936" y1="58394" x2="23936" y2="58394"/>
                          <a14:foregroundMark x1="36525" y1="57056" x2="36525" y2="57056"/>
                          <a14:foregroundMark x1="71277" y1="60219" x2="71277" y2="60219"/>
                          <a14:foregroundMark x1="82801" y1="63017" x2="82801" y2="63017"/>
                          <a14:foregroundMark x1="58688" y1="58637" x2="58688" y2="58637"/>
                          <a14:foregroundMark x1="56028" y1="55474" x2="56028" y2="55474"/>
                          <a14:foregroundMark x1="38121" y1="52190" x2="38121" y2="52190"/>
                          <a14:foregroundMark x1="10106" y1="15815" x2="10106" y2="15815"/>
                          <a14:foregroundMark x1="8688" y1="22141" x2="8688" y2="22141"/>
                          <a14:foregroundMark x1="11702" y1="28589" x2="11702" y2="28589"/>
                          <a14:foregroundMark x1="15603" y1="29684" x2="15603" y2="29684"/>
                          <a14:foregroundMark x1="22340" y1="22141" x2="22340" y2="22141"/>
                          <a14:foregroundMark x1="32092" y1="21776" x2="32092" y2="21776"/>
                          <a14:foregroundMark x1="41312" y1="18978" x2="41312" y2="18978"/>
                          <a14:foregroundMark x1="44504" y1="18613" x2="44504" y2="18613"/>
                          <a14:foregroundMark x1="42553" y1="21290" x2="42553" y2="21290"/>
                          <a14:foregroundMark x1="52660" y1="20803" x2="52660" y2="20803"/>
                          <a14:foregroundMark x1="55851" y1="23844" x2="55851" y2="23844"/>
                          <a14:foregroundMark x1="56206" y1="22628" x2="56206" y2="22628"/>
                          <a14:foregroundMark x1="58688" y1="24574" x2="58688" y2="24574"/>
                          <a14:foregroundMark x1="59929" y1="27616" x2="59929" y2="27616"/>
                          <a14:foregroundMark x1="62411" y1="26399" x2="62411" y2="26399"/>
                          <a14:foregroundMark x1="67908" y1="26034" x2="67908" y2="26034"/>
                          <a14:foregroundMark x1="67908" y1="22749" x2="67908" y2="22749"/>
                          <a14:foregroundMark x1="66312" y1="18978" x2="66312" y2="18978"/>
                          <a14:foregroundMark x1="68794" y1="19465" x2="68794" y2="19465"/>
                          <a14:foregroundMark x1="66135" y1="15328" x2="66135" y2="15328"/>
                          <a14:foregroundMark x1="60993" y1="14599" x2="60993" y2="14599"/>
                          <a14:foregroundMark x1="55496" y1="16788" x2="55496" y2="16788"/>
                          <a14:foregroundMark x1="52660" y1="17275" x2="52660" y2="17275"/>
                          <a14:foregroundMark x1="50355" y1="12530" x2="50355" y2="12530"/>
                          <a14:foregroundMark x1="55496" y1="10827" x2="55496" y2="10827"/>
                          <a14:foregroundMark x1="53723" y1="7421" x2="53723" y2="7421"/>
                          <a14:foregroundMark x1="44326" y1="10706" x2="44326" y2="10706"/>
                          <a14:foregroundMark x1="39716" y1="7664" x2="39716" y2="7664"/>
                          <a14:foregroundMark x1="29433" y1="9732" x2="29433" y2="9732"/>
                          <a14:foregroundMark x1="25355" y1="10706" x2="24645" y2="10706"/>
                          <a14:foregroundMark x1="17553" y1="12895" x2="17199" y2="13504"/>
                          <a14:foregroundMark x1="14184" y1="15572" x2="14184" y2="15572"/>
                          <a14:foregroundMark x1="13475" y1="19100" x2="13475" y2="19100"/>
                          <a14:foregroundMark x1="12589" y1="22749" x2="12589" y2="22749"/>
                          <a14:foregroundMark x1="13121" y1="25426" x2="13121" y2="25426"/>
                          <a14:foregroundMark x1="18262" y1="24574" x2="18262" y2="24574"/>
                          <a14:foregroundMark x1="16312" y1="27251" x2="16312" y2="27251"/>
                          <a14:foregroundMark x1="13121" y1="30170" x2="13121" y2="30170"/>
                          <a14:foregroundMark x1="12589" y1="27616" x2="12589" y2="27616"/>
                          <a14:foregroundMark x1="8511" y1="25547" x2="8511" y2="25547"/>
                          <a14:foregroundMark x1="11170" y1="25669" x2="11170" y2="25669"/>
                          <a14:foregroundMark x1="14184" y1="22628" x2="14184" y2="22628"/>
                          <a14:foregroundMark x1="15603" y1="25304" x2="15603" y2="25304"/>
                          <a14:foregroundMark x1="18794" y1="22019" x2="18794" y2="22019"/>
                          <a14:foregroundMark x1="9752" y1="22019" x2="9752" y2="22019"/>
                          <a14:foregroundMark x1="10106" y1="19586" x2="10106" y2="19586"/>
                          <a14:foregroundMark x1="11525" y1="18370" x2="11525" y2="18370"/>
                          <a14:foregroundMark x1="12057" y1="20560" x2="12057" y2="20560"/>
                          <a14:foregroundMark x1="14894" y1="20438" x2="14894" y2="20438"/>
                          <a14:foregroundMark x1="18262" y1="19586" x2="18262" y2="19586"/>
                          <a14:foregroundMark x1="15957" y1="21168" x2="15957" y2="21168"/>
                          <a14:foregroundMark x1="16312" y1="18491" x2="16312" y2="18491"/>
                          <a14:foregroundMark x1="14362" y1="17397" x2="14362" y2="17397"/>
                          <a14:foregroundMark x1="12057" y1="14842" x2="12057" y2="14842"/>
                          <a14:foregroundMark x1="12589" y1="13625" x2="12589" y2="13625"/>
                          <a14:foregroundMark x1="14894" y1="12895" x2="14894" y2="12895"/>
                          <a14:foregroundMark x1="16489" y1="12044" x2="16489" y2="12044"/>
                          <a14:foregroundMark x1="18262" y1="10462" x2="18262" y2="10462"/>
                          <a14:foregroundMark x1="20567" y1="9611" x2="20567" y2="9611"/>
                          <a14:foregroundMark x1="22163" y1="9124" x2="22163" y2="9124"/>
                          <a14:foregroundMark x1="16844" y1="16058" x2="16844" y2="16058"/>
                          <a14:foregroundMark x1="17908" y1="17397" x2="17908" y2="17397"/>
                          <a14:foregroundMark x1="19149" y1="18248" x2="19149" y2="18248"/>
                          <a14:foregroundMark x1="20745" y1="19708" x2="20745" y2="19708"/>
                          <a14:foregroundMark x1="23936" y1="19708" x2="23936" y2="19708"/>
                          <a14:foregroundMark x1="25177" y1="21290" x2="25177" y2="21290"/>
                          <a14:foregroundMark x1="27482" y1="20073" x2="27482" y2="20073"/>
                          <a14:foregroundMark x1="28369" y1="21533" x2="28369" y2="21533"/>
                          <a14:foregroundMark x1="25355" y1="19100" x2="25355" y2="19100"/>
                          <a14:foregroundMark x1="22163" y1="17883" x2="22163" y2="17883"/>
                          <a14:foregroundMark x1="20567" y1="15815" x2="20567" y2="15815"/>
                          <a14:foregroundMark x1="19504" y1="14234" x2="19504" y2="14234"/>
                          <a14:foregroundMark x1="19681" y1="13017" x2="19681" y2="13017"/>
                          <a14:foregroundMark x1="19504" y1="11922" x2="19504" y2="11922"/>
                          <a14:foregroundMark x1="21809" y1="11800" x2="21809" y2="11800"/>
                          <a14:foregroundMark x1="21277" y1="14234" x2="21277" y2="14234"/>
                          <a14:foregroundMark x1="23404" y1="15085" x2="23404" y2="15085"/>
                          <a14:foregroundMark x1="25177" y1="17153" x2="25177" y2="17153"/>
                          <a14:foregroundMark x1="29078" y1="17762" x2="29078" y2="17762"/>
                          <a14:foregroundMark x1="31738" y1="18248" x2="31738" y2="18248"/>
                          <a14:foregroundMark x1="32447" y1="19465" x2="32447" y2="19465"/>
                          <a14:foregroundMark x1="34220" y1="20681" x2="34220" y2="20681"/>
                          <a14:foregroundMark x1="35816" y1="20073" x2="35816" y2="20073"/>
                          <a14:foregroundMark x1="35461" y1="18613" x2="35461" y2="18613"/>
                          <a14:foregroundMark x1="32979" y1="17397" x2="32979" y2="17397"/>
                          <a14:foregroundMark x1="29078" y1="15815" x2="29078" y2="15815"/>
                          <a14:foregroundMark x1="27482" y1="14112" x2="27482" y2="14112"/>
                          <a14:foregroundMark x1="28191" y1="12530" x2="28191" y2="12530"/>
                          <a14:foregroundMark x1="32092" y1="12044" x2="32092" y2="12044"/>
                          <a14:foregroundMark x1="26773" y1="9367" x2="26773" y2="9367"/>
                          <a14:foregroundMark x1="28191" y1="7421" x2="28191" y2="7421"/>
                          <a14:foregroundMark x1="30496" y1="5961" x2="30496" y2="5961"/>
                          <a14:foregroundMark x1="31560" y1="8273" x2="31560" y2="8273"/>
                          <a14:foregroundMark x1="33156" y1="11314" x2="33156" y2="11314"/>
                          <a14:foregroundMark x1="34220" y1="14477" x2="34220" y2="14477"/>
                          <a14:foregroundMark x1="37057" y1="15693" x2="37057" y2="15693"/>
                          <a14:foregroundMark x1="38830" y1="15572" x2="38830" y2="15572"/>
                          <a14:foregroundMark x1="43440" y1="16180" x2="43440" y2="16180"/>
                          <a14:foregroundMark x1="45567" y1="20681" x2="45567" y2="20681"/>
                          <a14:foregroundMark x1="37766" y1="39659" x2="37766" y2="39659"/>
                          <a14:foregroundMark x1="35461" y1="13139" x2="35461" y2="13139"/>
                          <a14:foregroundMark x1="34220" y1="10341" x2="34220" y2="10341"/>
                          <a14:foregroundMark x1="33156" y1="8273" x2="33156" y2="8273"/>
                          <a14:foregroundMark x1="33156" y1="7056" x2="33156" y2="7056"/>
                          <a14:foregroundMark x1="33688" y1="5353" x2="33688" y2="5353"/>
                          <a14:foregroundMark x1="36525" y1="4866" x2="36525" y2="4866"/>
                          <a14:foregroundMark x1="33865" y1="3771" x2="33865" y2="3771"/>
                          <a14:foregroundMark x1="37234" y1="3406" x2="37234" y2="3406"/>
                          <a14:foregroundMark x1="41135" y1="4380" x2="41135" y2="4380"/>
                          <a14:foregroundMark x1="43617" y1="4745" x2="43617" y2="4745"/>
                          <a14:foregroundMark x1="79610" y1="59732" x2="79610" y2="59732"/>
                          <a14:foregroundMark x1="78191" y1="62895" x2="78191" y2="62895"/>
                          <a14:foregroundMark x1="71277" y1="63382" x2="71277" y2="63382"/>
                          <a14:foregroundMark x1="87057" y1="63017" x2="87057" y2="63017"/>
                          <a14:foregroundMark x1="86879" y1="60219" x2="86879" y2="60219"/>
                          <a14:foregroundMark x1="68085" y1="63017" x2="68085" y2="63260"/>
                          <a14:foregroundMark x1="52305" y1="53771" x2="52305" y2="53771"/>
                          <a14:foregroundMark x1="47518" y1="57056" x2="47518" y2="57056"/>
                          <a14:foregroundMark x1="44858" y1="50852" x2="44858" y2="50852"/>
                          <a14:foregroundMark x1="37057" y1="50365" x2="37057" y2="50243"/>
                          <a14:foregroundMark x1="30674" y1="51338" x2="30674" y2="51338"/>
                          <a14:foregroundMark x1="26596" y1="58029" x2="26596" y2="58029"/>
                          <a14:foregroundMark x1="22695" y1="60706" x2="22695" y2="60706"/>
                          <a14:foregroundMark x1="36879" y1="87835" x2="36879" y2="87835"/>
                          <a14:foregroundMark x1="31028" y1="88200" x2="31028" y2="88200"/>
                          <a14:foregroundMark x1="30674" y1="92579" x2="30674" y2="92701"/>
                          <a14:foregroundMark x1="36879" y1="94404" x2="37057" y2="94404"/>
                          <a14:foregroundMark x1="38652" y1="93309" x2="38652" y2="93309"/>
                          <a14:foregroundMark x1="31560" y1="96350" x2="31560" y2="96350"/>
                          <a14:foregroundMark x1="37766" y1="96594" x2="37766" y2="96594"/>
                          <a14:foregroundMark x1="47340" y1="95255" x2="47340" y2="95255"/>
                          <a14:foregroundMark x1="55496" y1="95742" x2="55496" y2="95742"/>
                          <a14:foregroundMark x1="53191" y1="94161" x2="53191" y2="94161"/>
                          <a14:foregroundMark x1="56560" y1="93066" x2="56560" y2="93066"/>
                          <a14:foregroundMark x1="47518" y1="93066" x2="47518" y2="93066"/>
                          <a14:foregroundMark x1="52837" y1="90633" x2="52837" y2="90633"/>
                          <a14:foregroundMark x1="52305" y1="88686" x2="52305" y2="88686"/>
                          <a14:foregroundMark x1="42021" y1="16302" x2="42021" y2="16302"/>
                          <a14:foregroundMark x1="39184" y1="12895" x2="39184" y2="12895"/>
                          <a14:foregroundMark x1="37057" y1="9854" x2="37057" y2="9854"/>
                          <a14:foregroundMark x1="35816" y1="7786" x2="35816" y2="7786"/>
                          <a14:foregroundMark x1="38652" y1="6083" x2="38652" y2="6083"/>
                          <a14:foregroundMark x1="42376" y1="6448" x2="42376" y2="6448"/>
                          <a14:foregroundMark x1="44858" y1="12044" x2="44858" y2="12044"/>
                          <a14:foregroundMark x1="45567" y1="15085" x2="45567" y2="15085"/>
                          <a14:foregroundMark x1="47340" y1="17275" x2="47340" y2="17275"/>
                          <a14:foregroundMark x1="49645" y1="15693" x2="49645" y2="15693"/>
                          <a14:foregroundMark x1="48404" y1="13382" x2="48404" y2="13382"/>
                          <a14:foregroundMark x1="26241" y1="28102" x2="26241" y2="28102"/>
                          <a14:foregroundMark x1="67021" y1="59732" x2="67021" y2="597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801" y="2944566"/>
              <a:ext cx="2380068" cy="3468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796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Циліндр 1">
            <a:extLst>
              <a:ext uri="{FF2B5EF4-FFF2-40B4-BE49-F238E27FC236}">
                <a16:creationId xmlns:a16="http://schemas.microsoft.com/office/drawing/2014/main" xmlns="" id="{7836F6F7-76D2-00F7-8D46-4ECFB4F75097}"/>
              </a:ext>
            </a:extLst>
          </p:cNvPr>
          <p:cNvSpPr/>
          <p:nvPr/>
        </p:nvSpPr>
        <p:spPr>
          <a:xfrm>
            <a:off x="8751754" y="2133972"/>
            <a:ext cx="949911" cy="1256143"/>
          </a:xfrm>
          <a:prstGeom prst="can">
            <a:avLst/>
          </a:prstGeom>
          <a:solidFill>
            <a:srgbClr val="B7F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 useBgFill="1">
        <p:nvSpPr>
          <p:cNvPr id="22" name="TextBox 21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603797" y="668306"/>
            <a:ext cx="8963900" cy="68487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Геометрично-логічна хвилинка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6" name="Скругленная прямоугольная выноска 36">
            <a:extLst>
              <a:ext uri="{FF2B5EF4-FFF2-40B4-BE49-F238E27FC236}">
                <a16:creationId xmlns:a16="http://schemas.microsoft.com/office/drawing/2014/main" xmlns="" id="{EEBEF41F-C08F-D6A9-4C0F-A8F525ECB209}"/>
              </a:ext>
            </a:extLst>
          </p:cNvPr>
          <p:cNvSpPr/>
          <p:nvPr/>
        </p:nvSpPr>
        <p:spPr>
          <a:xfrm>
            <a:off x="2636589" y="4120779"/>
            <a:ext cx="6725126" cy="71546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Яка фігура зайва? Чому</a:t>
            </a:r>
            <a:r>
              <a:rPr lang="uk-UA" sz="2400" b="1" dirty="0" smtClean="0">
                <a:solidFill>
                  <a:srgbClr val="7030A0"/>
                </a:solidFill>
              </a:rPr>
              <a:t>? Назви плоскі фігури.</a:t>
            </a:r>
          </a:p>
        </p:txBody>
      </p:sp>
      <p:pic>
        <p:nvPicPr>
          <p:cNvPr id="27" name="Picture 6" descr="Mr Peabody Stickers | Redbubble">
            <a:extLst>
              <a:ext uri="{FF2B5EF4-FFF2-40B4-BE49-F238E27FC236}">
                <a16:creationId xmlns:a16="http://schemas.microsoft.com/office/drawing/2014/main" xmlns="" id="{1CCF6C71-7F6A-D5D3-B3EB-50C89924A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99394" y="3289124"/>
            <a:ext cx="2349500" cy="34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кутник 8">
            <a:extLst>
              <a:ext uri="{FF2B5EF4-FFF2-40B4-BE49-F238E27FC236}">
                <a16:creationId xmlns:a16="http://schemas.microsoft.com/office/drawing/2014/main" xmlns="" id="{57586D91-9D0A-19DB-DCDC-422233150827}"/>
              </a:ext>
            </a:extLst>
          </p:cNvPr>
          <p:cNvSpPr/>
          <p:nvPr/>
        </p:nvSpPr>
        <p:spPr>
          <a:xfrm>
            <a:off x="689397" y="2378277"/>
            <a:ext cx="1828800" cy="910847"/>
          </a:xfrm>
          <a:prstGeom prst="rect">
            <a:avLst/>
          </a:prstGeom>
          <a:solidFill>
            <a:srgbClr val="37ABD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Рівнобедрений трикутник 11">
            <a:extLst>
              <a:ext uri="{FF2B5EF4-FFF2-40B4-BE49-F238E27FC236}">
                <a16:creationId xmlns:a16="http://schemas.microsoft.com/office/drawing/2014/main" xmlns="" id="{1EDFF463-982D-3EB0-52AE-245A8FBFD678}"/>
              </a:ext>
            </a:extLst>
          </p:cNvPr>
          <p:cNvSpPr/>
          <p:nvPr/>
        </p:nvSpPr>
        <p:spPr>
          <a:xfrm>
            <a:off x="2806510" y="2109580"/>
            <a:ext cx="1469888" cy="1304925"/>
          </a:xfrm>
          <a:prstGeom prst="triangl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Прямокутник 13">
            <a:extLst>
              <a:ext uri="{FF2B5EF4-FFF2-40B4-BE49-F238E27FC236}">
                <a16:creationId xmlns:a16="http://schemas.microsoft.com/office/drawing/2014/main" xmlns="" id="{987BF5E4-0493-F1B7-94AB-90E6C190E94B}"/>
              </a:ext>
            </a:extLst>
          </p:cNvPr>
          <p:cNvSpPr/>
          <p:nvPr/>
        </p:nvSpPr>
        <p:spPr>
          <a:xfrm>
            <a:off x="4731776" y="2133972"/>
            <a:ext cx="1469888" cy="1304925"/>
          </a:xfrm>
          <a:prstGeom prst="rect">
            <a:avLst/>
          </a:prstGeom>
          <a:solidFill>
            <a:srgbClr val="00D25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Шестикутник 14">
            <a:extLst>
              <a:ext uri="{FF2B5EF4-FFF2-40B4-BE49-F238E27FC236}">
                <a16:creationId xmlns:a16="http://schemas.microsoft.com/office/drawing/2014/main" xmlns="" id="{169ECD3B-60F5-0068-E050-80F70268A610}"/>
              </a:ext>
            </a:extLst>
          </p:cNvPr>
          <p:cNvSpPr/>
          <p:nvPr/>
        </p:nvSpPr>
        <p:spPr>
          <a:xfrm>
            <a:off x="6583778" y="2089231"/>
            <a:ext cx="1469888" cy="1304925"/>
          </a:xfrm>
          <a:prstGeom prst="hexagon">
            <a:avLst/>
          </a:prstGeom>
          <a:solidFill>
            <a:srgbClr val="DD137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П’ятикутник 15">
            <a:extLst>
              <a:ext uri="{FF2B5EF4-FFF2-40B4-BE49-F238E27FC236}">
                <a16:creationId xmlns:a16="http://schemas.microsoft.com/office/drawing/2014/main" xmlns="" id="{204D0308-C903-4F86-6F02-463F087FAEBC}"/>
              </a:ext>
            </a:extLst>
          </p:cNvPr>
          <p:cNvSpPr/>
          <p:nvPr/>
        </p:nvSpPr>
        <p:spPr>
          <a:xfrm>
            <a:off x="10401909" y="1984200"/>
            <a:ext cx="1469888" cy="1304924"/>
          </a:xfrm>
          <a:prstGeom prst="pentagon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40" name="Пряма сполучна лінія 21">
            <a:extLst>
              <a:ext uri="{FF2B5EF4-FFF2-40B4-BE49-F238E27FC236}">
                <a16:creationId xmlns:a16="http://schemas.microsoft.com/office/drawing/2014/main" xmlns="" id="{B64041F5-CE8C-D9E9-365D-6753610CAFA0}"/>
              </a:ext>
            </a:extLst>
          </p:cNvPr>
          <p:cNvCxnSpPr>
            <a:cxnSpLocks/>
          </p:cNvCxnSpPr>
          <p:nvPr/>
        </p:nvCxnSpPr>
        <p:spPr>
          <a:xfrm flipH="1">
            <a:off x="8486492" y="1979714"/>
            <a:ext cx="1504876" cy="2050742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 сполучна лінія 22">
            <a:extLst>
              <a:ext uri="{FF2B5EF4-FFF2-40B4-BE49-F238E27FC236}">
                <a16:creationId xmlns:a16="http://schemas.microsoft.com/office/drawing/2014/main" xmlns="" id="{BF716CA6-6C9F-A406-1D2F-F9C8393FDD0F}"/>
              </a:ext>
            </a:extLst>
          </p:cNvPr>
          <p:cNvCxnSpPr>
            <a:cxnSpLocks/>
          </p:cNvCxnSpPr>
          <p:nvPr/>
        </p:nvCxnSpPr>
        <p:spPr>
          <a:xfrm>
            <a:off x="8435780" y="1979714"/>
            <a:ext cx="1696984" cy="2050742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ая прямоугольная выноска 36">
            <a:extLst>
              <a:ext uri="{FF2B5EF4-FFF2-40B4-BE49-F238E27FC236}">
                <a16:creationId xmlns:a16="http://schemas.microsoft.com/office/drawing/2014/main" xmlns="" id="{EEBEF41F-C08F-D6A9-4C0F-A8F525ECB209}"/>
              </a:ext>
            </a:extLst>
          </p:cNvPr>
          <p:cNvSpPr/>
          <p:nvPr/>
        </p:nvSpPr>
        <p:spPr>
          <a:xfrm>
            <a:off x="2636589" y="5023358"/>
            <a:ext cx="7606868" cy="93112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Яка серед зображених фігур має найбільше (найменше) кутів?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98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2182502" y="427461"/>
            <a:ext cx="8732066" cy="56727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 Робота з таблицею «Сотня» </a:t>
            </a:r>
          </a:p>
        </p:txBody>
      </p:sp>
      <p:graphicFrame>
        <p:nvGraphicFramePr>
          <p:cNvPr id="27" name="Таблиця 11">
            <a:extLst>
              <a:ext uri="{FF2B5EF4-FFF2-40B4-BE49-F238E27FC236}">
                <a16:creationId xmlns="" xmlns:a16="http://schemas.microsoft.com/office/drawing/2014/main" id="{AEB8BF52-1DE9-C103-E473-C338F8C60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22655"/>
              </p:ext>
            </p:extLst>
          </p:nvPr>
        </p:nvGraphicFramePr>
        <p:xfrm>
          <a:off x="3636866" y="994737"/>
          <a:ext cx="8128000" cy="5762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="" xmlns:a16="http://schemas.microsoft.com/office/drawing/2014/main" val="1143829883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288854667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1288689812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991081458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797657866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1637234707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770347684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1586823999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4130425680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329376190"/>
                    </a:ext>
                  </a:extLst>
                </a:gridCol>
              </a:tblGrid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8148953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5878333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449940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4206588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9365226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73965721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6056238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026067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1820128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2868209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2064865-D62D-0354-8F48-FE27CC7386FC}"/>
              </a:ext>
            </a:extLst>
          </p:cNvPr>
          <p:cNvSpPr txBox="1"/>
          <p:nvPr/>
        </p:nvSpPr>
        <p:spPr>
          <a:xfrm>
            <a:off x="3816221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7CE9FD6-24B3-47E3-7E88-4F5FBC87BEF3}"/>
              </a:ext>
            </a:extLst>
          </p:cNvPr>
          <p:cNvSpPr txBox="1"/>
          <p:nvPr/>
        </p:nvSpPr>
        <p:spPr>
          <a:xfrm>
            <a:off x="4602066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CC7038A-3700-2AC0-0110-9F0B689153E5}"/>
              </a:ext>
            </a:extLst>
          </p:cNvPr>
          <p:cNvSpPr txBox="1"/>
          <p:nvPr/>
        </p:nvSpPr>
        <p:spPr>
          <a:xfrm>
            <a:off x="5440983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48B67CB-4E73-FF6A-2CD9-2CC1E817FF02}"/>
              </a:ext>
            </a:extLst>
          </p:cNvPr>
          <p:cNvSpPr txBox="1"/>
          <p:nvPr/>
        </p:nvSpPr>
        <p:spPr>
          <a:xfrm>
            <a:off x="6245290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475F2506-0445-2E20-CFDE-DF4450313B82}"/>
              </a:ext>
            </a:extLst>
          </p:cNvPr>
          <p:cNvSpPr txBox="1"/>
          <p:nvPr/>
        </p:nvSpPr>
        <p:spPr>
          <a:xfrm>
            <a:off x="7049597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B0690291-FC8F-132D-3157-9F6E3488F87A}"/>
              </a:ext>
            </a:extLst>
          </p:cNvPr>
          <p:cNvSpPr txBox="1"/>
          <p:nvPr/>
        </p:nvSpPr>
        <p:spPr>
          <a:xfrm>
            <a:off x="7853904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950FFDF7-92E7-EFB3-E532-83CCF8360F46}"/>
              </a:ext>
            </a:extLst>
          </p:cNvPr>
          <p:cNvSpPr txBox="1"/>
          <p:nvPr/>
        </p:nvSpPr>
        <p:spPr>
          <a:xfrm>
            <a:off x="8713955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7BC9A16A-0677-842A-1D43-72FD83D465B2}"/>
              </a:ext>
            </a:extLst>
          </p:cNvPr>
          <p:cNvSpPr txBox="1"/>
          <p:nvPr/>
        </p:nvSpPr>
        <p:spPr>
          <a:xfrm>
            <a:off x="9518262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B9DAEA17-79E4-B8B1-703C-9D97CFDD4DC5}"/>
              </a:ext>
            </a:extLst>
          </p:cNvPr>
          <p:cNvSpPr txBox="1"/>
          <p:nvPr/>
        </p:nvSpPr>
        <p:spPr>
          <a:xfrm>
            <a:off x="10322569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2DEE229D-7CDC-9D7F-2DE7-0CC7326FD2D1}"/>
              </a:ext>
            </a:extLst>
          </p:cNvPr>
          <p:cNvSpPr txBox="1"/>
          <p:nvPr/>
        </p:nvSpPr>
        <p:spPr>
          <a:xfrm>
            <a:off x="11043717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3ADE51CE-A625-C8C6-B027-59E73E80F978}"/>
              </a:ext>
            </a:extLst>
          </p:cNvPr>
          <p:cNvSpPr txBox="1"/>
          <p:nvPr/>
        </p:nvSpPr>
        <p:spPr>
          <a:xfrm>
            <a:off x="3740560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0BCAF903-A8E1-51E3-55C0-D15C667A0556}"/>
              </a:ext>
            </a:extLst>
          </p:cNvPr>
          <p:cNvSpPr txBox="1"/>
          <p:nvPr/>
        </p:nvSpPr>
        <p:spPr>
          <a:xfrm>
            <a:off x="4544867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24B3FDBD-DB72-EB15-DA17-A5EE3EBF6652}"/>
              </a:ext>
            </a:extLst>
          </p:cNvPr>
          <p:cNvSpPr txBox="1"/>
          <p:nvPr/>
        </p:nvSpPr>
        <p:spPr>
          <a:xfrm>
            <a:off x="5335069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95401256-9F69-7D5C-B01F-5A4F3E209950}"/>
              </a:ext>
            </a:extLst>
          </p:cNvPr>
          <p:cNvSpPr txBox="1"/>
          <p:nvPr/>
        </p:nvSpPr>
        <p:spPr>
          <a:xfrm>
            <a:off x="6122370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FE8CE836-A824-1CBA-0217-28B2D211F90F}"/>
              </a:ext>
            </a:extLst>
          </p:cNvPr>
          <p:cNvSpPr txBox="1"/>
          <p:nvPr/>
        </p:nvSpPr>
        <p:spPr>
          <a:xfrm>
            <a:off x="6934592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D94B3B14-923F-585E-B637-D685BDBA622E}"/>
              </a:ext>
            </a:extLst>
          </p:cNvPr>
          <p:cNvSpPr txBox="1"/>
          <p:nvPr/>
        </p:nvSpPr>
        <p:spPr>
          <a:xfrm>
            <a:off x="7735371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D9FB172D-94EF-2325-99BF-A128B6361ECA}"/>
              </a:ext>
            </a:extLst>
          </p:cNvPr>
          <p:cNvSpPr txBox="1"/>
          <p:nvPr/>
        </p:nvSpPr>
        <p:spPr>
          <a:xfrm>
            <a:off x="8587111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88BF9770-EF5A-9FEF-CCB4-3D21C1CDBE04}"/>
              </a:ext>
            </a:extLst>
          </p:cNvPr>
          <p:cNvSpPr txBox="1"/>
          <p:nvPr/>
        </p:nvSpPr>
        <p:spPr>
          <a:xfrm>
            <a:off x="9409030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277B1E69-CABB-C575-A881-5329641F38F1}"/>
              </a:ext>
            </a:extLst>
          </p:cNvPr>
          <p:cNvSpPr txBox="1"/>
          <p:nvPr/>
        </p:nvSpPr>
        <p:spPr>
          <a:xfrm>
            <a:off x="10226373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1846DEE0-25AC-40F2-043A-DEE14762B55A}"/>
              </a:ext>
            </a:extLst>
          </p:cNvPr>
          <p:cNvSpPr txBox="1"/>
          <p:nvPr/>
        </p:nvSpPr>
        <p:spPr>
          <a:xfrm>
            <a:off x="11070484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C646F2CB-457B-7CCB-F41C-B71012E7E9A2}"/>
              </a:ext>
            </a:extLst>
          </p:cNvPr>
          <p:cNvSpPr txBox="1"/>
          <p:nvPr/>
        </p:nvSpPr>
        <p:spPr>
          <a:xfrm>
            <a:off x="3740560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BAB7FF98-C988-22D1-E475-A2277D010A2E}"/>
              </a:ext>
            </a:extLst>
          </p:cNvPr>
          <p:cNvSpPr txBox="1"/>
          <p:nvPr/>
        </p:nvSpPr>
        <p:spPr>
          <a:xfrm>
            <a:off x="4544867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DA17DA4B-6177-4412-D300-0F861128D9EA}"/>
              </a:ext>
            </a:extLst>
          </p:cNvPr>
          <p:cNvSpPr txBox="1"/>
          <p:nvPr/>
        </p:nvSpPr>
        <p:spPr>
          <a:xfrm>
            <a:off x="5335069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EA582481-C9DB-479D-8BA5-659ABC66AA7B}"/>
              </a:ext>
            </a:extLst>
          </p:cNvPr>
          <p:cNvSpPr txBox="1"/>
          <p:nvPr/>
        </p:nvSpPr>
        <p:spPr>
          <a:xfrm>
            <a:off x="6122370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69AB36A9-F629-7A7C-E6DE-401A2552A599}"/>
              </a:ext>
            </a:extLst>
          </p:cNvPr>
          <p:cNvSpPr txBox="1"/>
          <p:nvPr/>
        </p:nvSpPr>
        <p:spPr>
          <a:xfrm>
            <a:off x="6934592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2CF3F5EB-0C6B-F7E9-1468-EB12F3557FF0}"/>
              </a:ext>
            </a:extLst>
          </p:cNvPr>
          <p:cNvSpPr txBox="1"/>
          <p:nvPr/>
        </p:nvSpPr>
        <p:spPr>
          <a:xfrm>
            <a:off x="7735371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DD9E92D1-65BE-729D-13AD-91CA5119E773}"/>
              </a:ext>
            </a:extLst>
          </p:cNvPr>
          <p:cNvSpPr txBox="1"/>
          <p:nvPr/>
        </p:nvSpPr>
        <p:spPr>
          <a:xfrm>
            <a:off x="8587111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D9518AD1-D845-C4DD-D6B6-044671E3100E}"/>
              </a:ext>
            </a:extLst>
          </p:cNvPr>
          <p:cNvSpPr txBox="1"/>
          <p:nvPr/>
        </p:nvSpPr>
        <p:spPr>
          <a:xfrm>
            <a:off x="9409030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1EB2B750-C383-0728-1005-822C122A15FA}"/>
              </a:ext>
            </a:extLst>
          </p:cNvPr>
          <p:cNvSpPr txBox="1"/>
          <p:nvPr/>
        </p:nvSpPr>
        <p:spPr>
          <a:xfrm>
            <a:off x="10226373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AD0B4F0A-44E7-8B5A-CCA6-05B2043B899D}"/>
              </a:ext>
            </a:extLst>
          </p:cNvPr>
          <p:cNvSpPr txBox="1"/>
          <p:nvPr/>
        </p:nvSpPr>
        <p:spPr>
          <a:xfrm>
            <a:off x="11070484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EEBAB6F2-6DCC-A4A8-5C1C-BB45A79691BB}"/>
              </a:ext>
            </a:extLst>
          </p:cNvPr>
          <p:cNvSpPr txBox="1"/>
          <p:nvPr/>
        </p:nvSpPr>
        <p:spPr>
          <a:xfrm>
            <a:off x="3740560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76AE5B22-4413-1AF8-976D-EE50B0C53DB4}"/>
              </a:ext>
            </a:extLst>
          </p:cNvPr>
          <p:cNvSpPr txBox="1"/>
          <p:nvPr/>
        </p:nvSpPr>
        <p:spPr>
          <a:xfrm>
            <a:off x="4544867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FEB090F7-B577-06FE-CD4C-7FB73D6AECD3}"/>
              </a:ext>
            </a:extLst>
          </p:cNvPr>
          <p:cNvSpPr txBox="1"/>
          <p:nvPr/>
        </p:nvSpPr>
        <p:spPr>
          <a:xfrm>
            <a:off x="5335069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DFB8D53B-14A1-851C-8191-9D19DA484828}"/>
              </a:ext>
            </a:extLst>
          </p:cNvPr>
          <p:cNvSpPr txBox="1"/>
          <p:nvPr/>
        </p:nvSpPr>
        <p:spPr>
          <a:xfrm>
            <a:off x="6122370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0A9F574D-7E2D-E75D-917F-4C7D8CBE5124}"/>
              </a:ext>
            </a:extLst>
          </p:cNvPr>
          <p:cNvSpPr txBox="1"/>
          <p:nvPr/>
        </p:nvSpPr>
        <p:spPr>
          <a:xfrm>
            <a:off x="6934592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71946F10-67FD-E48C-1895-259663DFDEC0}"/>
              </a:ext>
            </a:extLst>
          </p:cNvPr>
          <p:cNvSpPr txBox="1"/>
          <p:nvPr/>
        </p:nvSpPr>
        <p:spPr>
          <a:xfrm>
            <a:off x="7735371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2B77D1AD-6122-3929-466A-4F1197BA3376}"/>
              </a:ext>
            </a:extLst>
          </p:cNvPr>
          <p:cNvSpPr txBox="1"/>
          <p:nvPr/>
        </p:nvSpPr>
        <p:spPr>
          <a:xfrm>
            <a:off x="8587111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4273B79F-A052-E132-014C-BABA5062AC61}"/>
              </a:ext>
            </a:extLst>
          </p:cNvPr>
          <p:cNvSpPr txBox="1"/>
          <p:nvPr/>
        </p:nvSpPr>
        <p:spPr>
          <a:xfrm>
            <a:off x="9409030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A374B907-16F5-8546-D920-9D1907A2F031}"/>
              </a:ext>
            </a:extLst>
          </p:cNvPr>
          <p:cNvSpPr txBox="1"/>
          <p:nvPr/>
        </p:nvSpPr>
        <p:spPr>
          <a:xfrm>
            <a:off x="10226373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C0F6D688-5DA8-89CE-B06E-C5F6695F6B71}"/>
              </a:ext>
            </a:extLst>
          </p:cNvPr>
          <p:cNvSpPr txBox="1"/>
          <p:nvPr/>
        </p:nvSpPr>
        <p:spPr>
          <a:xfrm>
            <a:off x="11070484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2FF0D6AB-5147-DE1E-EBF2-0F20F88C093E}"/>
              </a:ext>
            </a:extLst>
          </p:cNvPr>
          <p:cNvSpPr txBox="1"/>
          <p:nvPr/>
        </p:nvSpPr>
        <p:spPr>
          <a:xfrm>
            <a:off x="3740560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8B0DD8A1-6164-903C-C62B-CBA89225DFA7}"/>
              </a:ext>
            </a:extLst>
          </p:cNvPr>
          <p:cNvSpPr txBox="1"/>
          <p:nvPr/>
        </p:nvSpPr>
        <p:spPr>
          <a:xfrm>
            <a:off x="4544867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6FBCDAC-E0DC-DB7E-A5AE-43BFBB5B5D35}"/>
              </a:ext>
            </a:extLst>
          </p:cNvPr>
          <p:cNvSpPr txBox="1"/>
          <p:nvPr/>
        </p:nvSpPr>
        <p:spPr>
          <a:xfrm>
            <a:off x="5335069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473BC303-C94D-D7BC-8705-BCEAB39B3414}"/>
              </a:ext>
            </a:extLst>
          </p:cNvPr>
          <p:cNvSpPr txBox="1"/>
          <p:nvPr/>
        </p:nvSpPr>
        <p:spPr>
          <a:xfrm>
            <a:off x="6122370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037E0795-DE6B-4ADF-CA7D-4DA9A84A0D97}"/>
              </a:ext>
            </a:extLst>
          </p:cNvPr>
          <p:cNvSpPr txBox="1"/>
          <p:nvPr/>
        </p:nvSpPr>
        <p:spPr>
          <a:xfrm>
            <a:off x="6934592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43865AB1-1825-89F2-254D-94DEE68FAB34}"/>
              </a:ext>
            </a:extLst>
          </p:cNvPr>
          <p:cNvSpPr txBox="1"/>
          <p:nvPr/>
        </p:nvSpPr>
        <p:spPr>
          <a:xfrm>
            <a:off x="7735371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6D19269D-A7EA-3AC4-AEDD-43A962E34DE5}"/>
              </a:ext>
            </a:extLst>
          </p:cNvPr>
          <p:cNvSpPr txBox="1"/>
          <p:nvPr/>
        </p:nvSpPr>
        <p:spPr>
          <a:xfrm>
            <a:off x="8587111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6CE1C27A-4CA3-4A44-53DE-DC4393B93BFA}"/>
              </a:ext>
            </a:extLst>
          </p:cNvPr>
          <p:cNvSpPr txBox="1"/>
          <p:nvPr/>
        </p:nvSpPr>
        <p:spPr>
          <a:xfrm>
            <a:off x="9409030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3120E867-A556-9652-DFED-CEA7939E392B}"/>
              </a:ext>
            </a:extLst>
          </p:cNvPr>
          <p:cNvSpPr txBox="1"/>
          <p:nvPr/>
        </p:nvSpPr>
        <p:spPr>
          <a:xfrm>
            <a:off x="10226373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E56BCE35-A03F-33E1-684B-FFF3C8FF7262}"/>
              </a:ext>
            </a:extLst>
          </p:cNvPr>
          <p:cNvSpPr txBox="1"/>
          <p:nvPr/>
        </p:nvSpPr>
        <p:spPr>
          <a:xfrm>
            <a:off x="11070484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C11F302F-9096-3F78-602F-84D6005B1457}"/>
              </a:ext>
            </a:extLst>
          </p:cNvPr>
          <p:cNvSpPr txBox="1"/>
          <p:nvPr/>
        </p:nvSpPr>
        <p:spPr>
          <a:xfrm>
            <a:off x="3740560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A89502F8-7924-F638-C516-5BC0E8A736CD}"/>
              </a:ext>
            </a:extLst>
          </p:cNvPr>
          <p:cNvSpPr txBox="1"/>
          <p:nvPr/>
        </p:nvSpPr>
        <p:spPr>
          <a:xfrm>
            <a:off x="4544867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ED827CBE-40FC-4601-8D02-DFA968AA8F4F}"/>
              </a:ext>
            </a:extLst>
          </p:cNvPr>
          <p:cNvSpPr txBox="1"/>
          <p:nvPr/>
        </p:nvSpPr>
        <p:spPr>
          <a:xfrm>
            <a:off x="5335069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2AEED35B-1E14-ED3E-5555-F46AC1D76905}"/>
              </a:ext>
            </a:extLst>
          </p:cNvPr>
          <p:cNvSpPr txBox="1"/>
          <p:nvPr/>
        </p:nvSpPr>
        <p:spPr>
          <a:xfrm>
            <a:off x="6122370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1BA686C8-C55C-D2EF-10A6-9DB146226562}"/>
              </a:ext>
            </a:extLst>
          </p:cNvPr>
          <p:cNvSpPr txBox="1"/>
          <p:nvPr/>
        </p:nvSpPr>
        <p:spPr>
          <a:xfrm>
            <a:off x="6934592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B343BAAA-3EC7-25D5-543A-FD9EAA5A81F1}"/>
              </a:ext>
            </a:extLst>
          </p:cNvPr>
          <p:cNvSpPr txBox="1"/>
          <p:nvPr/>
        </p:nvSpPr>
        <p:spPr>
          <a:xfrm>
            <a:off x="7735371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C27E4D3A-5B3C-6581-AB24-C913915BA99A}"/>
              </a:ext>
            </a:extLst>
          </p:cNvPr>
          <p:cNvSpPr txBox="1"/>
          <p:nvPr/>
        </p:nvSpPr>
        <p:spPr>
          <a:xfrm>
            <a:off x="8587111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2F340638-3DBE-937A-B195-D7DF0B6D1FAD}"/>
              </a:ext>
            </a:extLst>
          </p:cNvPr>
          <p:cNvSpPr txBox="1"/>
          <p:nvPr/>
        </p:nvSpPr>
        <p:spPr>
          <a:xfrm>
            <a:off x="9409030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7C01D25B-4A11-C68B-279F-71384310D608}"/>
              </a:ext>
            </a:extLst>
          </p:cNvPr>
          <p:cNvSpPr txBox="1"/>
          <p:nvPr/>
        </p:nvSpPr>
        <p:spPr>
          <a:xfrm>
            <a:off x="10226373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C88326D9-B5E7-D724-BD7F-935D65BBEE42}"/>
              </a:ext>
            </a:extLst>
          </p:cNvPr>
          <p:cNvSpPr txBox="1"/>
          <p:nvPr/>
        </p:nvSpPr>
        <p:spPr>
          <a:xfrm>
            <a:off x="11070484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FCA05AE4-4A7F-8827-857F-3B2AEF70B60C}"/>
              </a:ext>
            </a:extLst>
          </p:cNvPr>
          <p:cNvSpPr txBox="1"/>
          <p:nvPr/>
        </p:nvSpPr>
        <p:spPr>
          <a:xfrm>
            <a:off x="3740560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097F384B-5F3D-E009-B827-50CBAB4D5472}"/>
              </a:ext>
            </a:extLst>
          </p:cNvPr>
          <p:cNvSpPr txBox="1"/>
          <p:nvPr/>
        </p:nvSpPr>
        <p:spPr>
          <a:xfrm>
            <a:off x="4544867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050F908A-84AF-598A-F504-A950F3D82CC7}"/>
              </a:ext>
            </a:extLst>
          </p:cNvPr>
          <p:cNvSpPr txBox="1"/>
          <p:nvPr/>
        </p:nvSpPr>
        <p:spPr>
          <a:xfrm>
            <a:off x="5335069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365F7A03-6D03-2D63-B227-9AEECD51352F}"/>
              </a:ext>
            </a:extLst>
          </p:cNvPr>
          <p:cNvSpPr txBox="1"/>
          <p:nvPr/>
        </p:nvSpPr>
        <p:spPr>
          <a:xfrm>
            <a:off x="6122370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269C4DF4-CAD7-D103-AA22-784123F39AFE}"/>
              </a:ext>
            </a:extLst>
          </p:cNvPr>
          <p:cNvSpPr txBox="1"/>
          <p:nvPr/>
        </p:nvSpPr>
        <p:spPr>
          <a:xfrm>
            <a:off x="6934592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9597A8D5-B848-5BB5-18BA-4419083DC269}"/>
              </a:ext>
            </a:extLst>
          </p:cNvPr>
          <p:cNvSpPr txBox="1"/>
          <p:nvPr/>
        </p:nvSpPr>
        <p:spPr>
          <a:xfrm>
            <a:off x="7735371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045416EC-AE21-CE2F-87A9-E76CF74D7B65}"/>
              </a:ext>
            </a:extLst>
          </p:cNvPr>
          <p:cNvSpPr txBox="1"/>
          <p:nvPr/>
        </p:nvSpPr>
        <p:spPr>
          <a:xfrm>
            <a:off x="8587111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A6DF0A57-924B-F754-3087-A2E608BF15E8}"/>
              </a:ext>
            </a:extLst>
          </p:cNvPr>
          <p:cNvSpPr txBox="1"/>
          <p:nvPr/>
        </p:nvSpPr>
        <p:spPr>
          <a:xfrm>
            <a:off x="9409030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B018B673-4853-4258-805D-4123F0C133B1}"/>
              </a:ext>
            </a:extLst>
          </p:cNvPr>
          <p:cNvSpPr txBox="1"/>
          <p:nvPr/>
        </p:nvSpPr>
        <p:spPr>
          <a:xfrm>
            <a:off x="10226373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78DEBE1A-7C37-53F6-2EE0-0E52D1E922DA}"/>
              </a:ext>
            </a:extLst>
          </p:cNvPr>
          <p:cNvSpPr txBox="1"/>
          <p:nvPr/>
        </p:nvSpPr>
        <p:spPr>
          <a:xfrm>
            <a:off x="11070484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9791EB30-5155-ED59-339D-8F7C7230F55A}"/>
              </a:ext>
            </a:extLst>
          </p:cNvPr>
          <p:cNvSpPr txBox="1"/>
          <p:nvPr/>
        </p:nvSpPr>
        <p:spPr>
          <a:xfrm>
            <a:off x="3740560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33B8BEA0-85E7-008A-61ED-7840B94F447E}"/>
              </a:ext>
            </a:extLst>
          </p:cNvPr>
          <p:cNvSpPr txBox="1"/>
          <p:nvPr/>
        </p:nvSpPr>
        <p:spPr>
          <a:xfrm>
            <a:off x="4544867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30D4DFCF-8971-279A-F8EB-59A457987328}"/>
              </a:ext>
            </a:extLst>
          </p:cNvPr>
          <p:cNvSpPr txBox="1"/>
          <p:nvPr/>
        </p:nvSpPr>
        <p:spPr>
          <a:xfrm>
            <a:off x="5335069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757624D2-9F15-F9A2-AF27-B0C7C511EC10}"/>
              </a:ext>
            </a:extLst>
          </p:cNvPr>
          <p:cNvSpPr txBox="1"/>
          <p:nvPr/>
        </p:nvSpPr>
        <p:spPr>
          <a:xfrm>
            <a:off x="6122370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CB73B0E7-CAE4-DF9F-D16A-4EBA245AFD4F}"/>
              </a:ext>
            </a:extLst>
          </p:cNvPr>
          <p:cNvSpPr txBox="1"/>
          <p:nvPr/>
        </p:nvSpPr>
        <p:spPr>
          <a:xfrm>
            <a:off x="6934592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1BCC403E-64C4-D677-6B06-8329CCDE879E}"/>
              </a:ext>
            </a:extLst>
          </p:cNvPr>
          <p:cNvSpPr txBox="1"/>
          <p:nvPr/>
        </p:nvSpPr>
        <p:spPr>
          <a:xfrm>
            <a:off x="7735371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1A0B5E84-51E6-6F35-9363-09403CF37984}"/>
              </a:ext>
            </a:extLst>
          </p:cNvPr>
          <p:cNvSpPr txBox="1"/>
          <p:nvPr/>
        </p:nvSpPr>
        <p:spPr>
          <a:xfrm>
            <a:off x="8587111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B831F05F-23F3-5231-43C0-0A96004207B7}"/>
              </a:ext>
            </a:extLst>
          </p:cNvPr>
          <p:cNvSpPr txBox="1"/>
          <p:nvPr/>
        </p:nvSpPr>
        <p:spPr>
          <a:xfrm>
            <a:off x="9409030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="" xmlns:a16="http://schemas.microsoft.com/office/drawing/2014/main" id="{D7D50072-9F79-98BD-B6D3-7C2B57AEF1E9}"/>
              </a:ext>
            </a:extLst>
          </p:cNvPr>
          <p:cNvSpPr txBox="1"/>
          <p:nvPr/>
        </p:nvSpPr>
        <p:spPr>
          <a:xfrm>
            <a:off x="10226373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0F709C46-A54C-0B7C-94A2-0010684AA752}"/>
              </a:ext>
            </a:extLst>
          </p:cNvPr>
          <p:cNvSpPr txBox="1"/>
          <p:nvPr/>
        </p:nvSpPr>
        <p:spPr>
          <a:xfrm>
            <a:off x="11070484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B32616D3-EABD-E3A6-3425-7F3F3D9F9AF7}"/>
              </a:ext>
            </a:extLst>
          </p:cNvPr>
          <p:cNvSpPr txBox="1"/>
          <p:nvPr/>
        </p:nvSpPr>
        <p:spPr>
          <a:xfrm>
            <a:off x="3740560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="" xmlns:a16="http://schemas.microsoft.com/office/drawing/2014/main" id="{6742436E-EB0F-F727-C09A-BE7C635F2679}"/>
              </a:ext>
            </a:extLst>
          </p:cNvPr>
          <p:cNvSpPr txBox="1"/>
          <p:nvPr/>
        </p:nvSpPr>
        <p:spPr>
          <a:xfrm>
            <a:off x="4544867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21EC8A31-8295-A8F7-69F4-6354E4C5B6C2}"/>
              </a:ext>
            </a:extLst>
          </p:cNvPr>
          <p:cNvSpPr txBox="1"/>
          <p:nvPr/>
        </p:nvSpPr>
        <p:spPr>
          <a:xfrm>
            <a:off x="5335069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EC77F785-1C21-5B86-B9FB-FCB16499B482}"/>
              </a:ext>
            </a:extLst>
          </p:cNvPr>
          <p:cNvSpPr txBox="1"/>
          <p:nvPr/>
        </p:nvSpPr>
        <p:spPr>
          <a:xfrm>
            <a:off x="6122370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B1B251AE-0BC9-EB70-1B4F-FABC16A55CFC}"/>
              </a:ext>
            </a:extLst>
          </p:cNvPr>
          <p:cNvSpPr txBox="1"/>
          <p:nvPr/>
        </p:nvSpPr>
        <p:spPr>
          <a:xfrm>
            <a:off x="6934592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805BC2F2-5A82-0527-6E27-CAADCE9276EF}"/>
              </a:ext>
            </a:extLst>
          </p:cNvPr>
          <p:cNvSpPr txBox="1"/>
          <p:nvPr/>
        </p:nvSpPr>
        <p:spPr>
          <a:xfrm>
            <a:off x="7735371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59975112-A228-AD18-F162-29335164BEDC}"/>
              </a:ext>
            </a:extLst>
          </p:cNvPr>
          <p:cNvSpPr txBox="1"/>
          <p:nvPr/>
        </p:nvSpPr>
        <p:spPr>
          <a:xfrm>
            <a:off x="8587111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0A8B680F-87AC-D278-6043-03E529ADDA1A}"/>
              </a:ext>
            </a:extLst>
          </p:cNvPr>
          <p:cNvSpPr txBox="1"/>
          <p:nvPr/>
        </p:nvSpPr>
        <p:spPr>
          <a:xfrm>
            <a:off x="9409030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CB50C4C0-1E2A-F605-45C2-A513F424C1DA}"/>
              </a:ext>
            </a:extLst>
          </p:cNvPr>
          <p:cNvSpPr txBox="1"/>
          <p:nvPr/>
        </p:nvSpPr>
        <p:spPr>
          <a:xfrm>
            <a:off x="10226373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="" xmlns:a16="http://schemas.microsoft.com/office/drawing/2014/main" id="{C6911863-C3B9-3D57-7E46-45391C9B62CE}"/>
              </a:ext>
            </a:extLst>
          </p:cNvPr>
          <p:cNvSpPr txBox="1"/>
          <p:nvPr/>
        </p:nvSpPr>
        <p:spPr>
          <a:xfrm>
            <a:off x="11070484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="" xmlns:a16="http://schemas.microsoft.com/office/drawing/2014/main" id="{BC0C2646-46A7-3F42-A1D3-5BB742FBD696}"/>
              </a:ext>
            </a:extLst>
          </p:cNvPr>
          <p:cNvSpPr txBox="1"/>
          <p:nvPr/>
        </p:nvSpPr>
        <p:spPr>
          <a:xfrm>
            <a:off x="3740560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="" xmlns:a16="http://schemas.microsoft.com/office/drawing/2014/main" id="{C7101F17-9F2F-2BDB-DA9F-5960D84AD4FC}"/>
              </a:ext>
            </a:extLst>
          </p:cNvPr>
          <p:cNvSpPr txBox="1"/>
          <p:nvPr/>
        </p:nvSpPr>
        <p:spPr>
          <a:xfrm>
            <a:off x="4544867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="" xmlns:a16="http://schemas.microsoft.com/office/drawing/2014/main" id="{000A17CB-FD6A-D0EE-2A2B-573FC4CCD0AD}"/>
              </a:ext>
            </a:extLst>
          </p:cNvPr>
          <p:cNvSpPr txBox="1"/>
          <p:nvPr/>
        </p:nvSpPr>
        <p:spPr>
          <a:xfrm>
            <a:off x="5335069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="" xmlns:a16="http://schemas.microsoft.com/office/drawing/2014/main" id="{A5129500-69E9-0B2B-5698-92E435EDCA97}"/>
              </a:ext>
            </a:extLst>
          </p:cNvPr>
          <p:cNvSpPr txBox="1"/>
          <p:nvPr/>
        </p:nvSpPr>
        <p:spPr>
          <a:xfrm>
            <a:off x="6122370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="" xmlns:a16="http://schemas.microsoft.com/office/drawing/2014/main" id="{5EEA54F5-3A2A-3AA8-5755-31B9591DCC2A}"/>
              </a:ext>
            </a:extLst>
          </p:cNvPr>
          <p:cNvSpPr txBox="1"/>
          <p:nvPr/>
        </p:nvSpPr>
        <p:spPr>
          <a:xfrm>
            <a:off x="6934592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="" xmlns:a16="http://schemas.microsoft.com/office/drawing/2014/main" id="{B9995842-6D4C-B8F7-FB2F-6C89B53727F0}"/>
              </a:ext>
            </a:extLst>
          </p:cNvPr>
          <p:cNvSpPr txBox="1"/>
          <p:nvPr/>
        </p:nvSpPr>
        <p:spPr>
          <a:xfrm>
            <a:off x="7735371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D7E18346-6801-45B4-B045-AE8D2640B900}"/>
              </a:ext>
            </a:extLst>
          </p:cNvPr>
          <p:cNvSpPr txBox="1"/>
          <p:nvPr/>
        </p:nvSpPr>
        <p:spPr>
          <a:xfrm>
            <a:off x="8587111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="" xmlns:a16="http://schemas.microsoft.com/office/drawing/2014/main" id="{4D9EC1E6-D7CA-897D-2350-1A3F322D8F54}"/>
              </a:ext>
            </a:extLst>
          </p:cNvPr>
          <p:cNvSpPr txBox="1"/>
          <p:nvPr/>
        </p:nvSpPr>
        <p:spPr>
          <a:xfrm>
            <a:off x="9409030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="" xmlns:a16="http://schemas.microsoft.com/office/drawing/2014/main" id="{AA93D8C7-980B-0D1C-4C7F-165DA4A336C1}"/>
              </a:ext>
            </a:extLst>
          </p:cNvPr>
          <p:cNvSpPr txBox="1"/>
          <p:nvPr/>
        </p:nvSpPr>
        <p:spPr>
          <a:xfrm>
            <a:off x="10226373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="" xmlns:a16="http://schemas.microsoft.com/office/drawing/2014/main" id="{DED46C9A-9DC4-585D-C400-89F08FB1FF62}"/>
              </a:ext>
            </a:extLst>
          </p:cNvPr>
          <p:cNvSpPr txBox="1"/>
          <p:nvPr/>
        </p:nvSpPr>
        <p:spPr>
          <a:xfrm>
            <a:off x="10930007" y="6172542"/>
            <a:ext cx="932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25E01FA1-DDDF-CC0B-9A74-A01C51634B9D}"/>
              </a:ext>
            </a:extLst>
          </p:cNvPr>
          <p:cNvSpPr/>
          <p:nvPr/>
        </p:nvSpPr>
        <p:spPr>
          <a:xfrm>
            <a:off x="327776" y="1134724"/>
            <a:ext cx="3197355" cy="101411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Зачитайте числа </a:t>
            </a:r>
            <a:endParaRPr lang="uk-UA" sz="20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від </a:t>
            </a:r>
            <a:r>
              <a:rPr lang="en-US" sz="2000" b="1" dirty="0" smtClean="0">
                <a:solidFill>
                  <a:srgbClr val="FF0000"/>
                </a:solidFill>
              </a:rPr>
              <a:t>2</a:t>
            </a:r>
            <a:r>
              <a:rPr lang="uk-UA" sz="2000" b="1" dirty="0" smtClean="0">
                <a:solidFill>
                  <a:srgbClr val="FF0000"/>
                </a:solidFill>
              </a:rPr>
              <a:t>8 </a:t>
            </a:r>
            <a:r>
              <a:rPr lang="uk-UA" sz="2000" b="1" dirty="0">
                <a:solidFill>
                  <a:srgbClr val="7030A0"/>
                </a:solidFill>
              </a:rPr>
              <a:t>до</a:t>
            </a:r>
            <a:r>
              <a:rPr lang="uk-UA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r>
              <a:rPr lang="uk-UA" sz="2000" b="1" dirty="0" smtClean="0">
                <a:solidFill>
                  <a:srgbClr val="FF0000"/>
                </a:solidFill>
              </a:rPr>
              <a:t>5</a:t>
            </a:r>
            <a:r>
              <a:rPr lang="uk-UA" sz="2000" b="1" dirty="0">
                <a:solidFill>
                  <a:srgbClr val="FF0000"/>
                </a:solidFill>
              </a:rPr>
              <a:t>, </a:t>
            </a:r>
            <a:r>
              <a:rPr lang="uk-UA" sz="2000" b="1" dirty="0">
                <a:solidFill>
                  <a:srgbClr val="7030A0"/>
                </a:solidFill>
              </a:rPr>
              <a:t>від</a:t>
            </a:r>
            <a:r>
              <a:rPr lang="uk-UA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5</a:t>
            </a:r>
            <a:r>
              <a:rPr lang="uk-UA" sz="2000" b="1" dirty="0" smtClean="0">
                <a:solidFill>
                  <a:srgbClr val="FF0000"/>
                </a:solidFill>
              </a:rPr>
              <a:t>7 </a:t>
            </a:r>
            <a:r>
              <a:rPr lang="uk-UA" sz="2000" b="1" dirty="0">
                <a:solidFill>
                  <a:srgbClr val="7030A0"/>
                </a:solidFill>
              </a:rPr>
              <a:t>до </a:t>
            </a:r>
            <a:r>
              <a:rPr lang="en-US" sz="2000" b="1" dirty="0" smtClean="0">
                <a:solidFill>
                  <a:srgbClr val="FF0000"/>
                </a:solidFill>
              </a:rPr>
              <a:t>6</a:t>
            </a:r>
            <a:r>
              <a:rPr lang="uk-UA" sz="2000" b="1" dirty="0" smtClean="0">
                <a:solidFill>
                  <a:srgbClr val="FF0000"/>
                </a:solidFill>
              </a:rPr>
              <a:t>4</a:t>
            </a:r>
            <a:r>
              <a:rPr lang="uk-UA" sz="2000" b="1" dirty="0">
                <a:solidFill>
                  <a:srgbClr val="FF0000"/>
                </a:solidFill>
              </a:rPr>
              <a:t>, </a:t>
            </a:r>
            <a:r>
              <a:rPr lang="uk-UA" sz="2000" b="1" dirty="0">
                <a:solidFill>
                  <a:srgbClr val="7030A0"/>
                </a:solidFill>
              </a:rPr>
              <a:t>від</a:t>
            </a:r>
            <a:r>
              <a:rPr lang="uk-UA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8</a:t>
            </a:r>
            <a:r>
              <a:rPr lang="uk-UA" sz="2000" b="1" dirty="0" smtClean="0">
                <a:solidFill>
                  <a:srgbClr val="FF0000"/>
                </a:solidFill>
              </a:rPr>
              <a:t>2 </a:t>
            </a:r>
            <a:r>
              <a:rPr lang="uk-UA" sz="2000" b="1" dirty="0">
                <a:solidFill>
                  <a:srgbClr val="7030A0"/>
                </a:solidFill>
              </a:rPr>
              <a:t>до </a:t>
            </a:r>
            <a:r>
              <a:rPr lang="en-US" sz="2000" b="1" dirty="0" smtClean="0">
                <a:solidFill>
                  <a:srgbClr val="FF0000"/>
                </a:solidFill>
              </a:rPr>
              <a:t>7</a:t>
            </a:r>
            <a:r>
              <a:rPr lang="uk-UA" sz="2000" b="1" dirty="0" smtClean="0">
                <a:solidFill>
                  <a:srgbClr val="FF0000"/>
                </a:solidFill>
              </a:rPr>
              <a:t>5</a:t>
            </a:r>
            <a:r>
              <a:rPr lang="uk-UA" sz="20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51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0CAB5B62-4BC5-0AE3-E231-C6088BC87AD6}"/>
              </a:ext>
            </a:extLst>
          </p:cNvPr>
          <p:cNvSpPr/>
          <p:nvPr/>
        </p:nvSpPr>
        <p:spPr>
          <a:xfrm>
            <a:off x="327776" y="2181152"/>
            <a:ext cx="3146808" cy="71421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Прочитайте числа, </a:t>
            </a:r>
            <a:r>
              <a:rPr lang="uk-UA" sz="2000" b="1" dirty="0">
                <a:solidFill>
                  <a:srgbClr val="FF0000"/>
                </a:solidFill>
              </a:rPr>
              <a:t>менші </a:t>
            </a:r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r>
              <a:rPr lang="uk-UA" sz="2000" b="1" dirty="0" smtClean="0">
                <a:solidFill>
                  <a:srgbClr val="FF0000"/>
                </a:solidFill>
              </a:rPr>
              <a:t>3</a:t>
            </a:r>
            <a:r>
              <a:rPr lang="uk-UA" sz="2000" b="1" dirty="0">
                <a:solidFill>
                  <a:srgbClr val="FF0000"/>
                </a:solidFill>
              </a:rPr>
              <a:t>, </a:t>
            </a:r>
            <a:r>
              <a:rPr lang="uk-UA" sz="2000" b="1" dirty="0" smtClean="0">
                <a:solidFill>
                  <a:srgbClr val="7030A0"/>
                </a:solidFill>
              </a:rPr>
              <a:t>але</a:t>
            </a:r>
            <a:r>
              <a:rPr lang="uk-UA" sz="2000" b="1" dirty="0" smtClean="0">
                <a:solidFill>
                  <a:srgbClr val="FF0000"/>
                </a:solidFill>
              </a:rPr>
              <a:t> </a:t>
            </a:r>
            <a:r>
              <a:rPr lang="uk-UA" sz="2000" b="1" dirty="0">
                <a:solidFill>
                  <a:srgbClr val="FF0000"/>
                </a:solidFill>
              </a:rPr>
              <a:t>більші </a:t>
            </a:r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r>
              <a:rPr lang="uk-UA" sz="2000" b="1" dirty="0" smtClean="0">
                <a:solidFill>
                  <a:srgbClr val="FF0000"/>
                </a:solidFill>
              </a:rPr>
              <a:t>7</a:t>
            </a:r>
            <a:r>
              <a:rPr lang="uk-UA" sz="20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52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594D8C29-197C-A0C7-1AD6-F99F7AEC70EF}"/>
              </a:ext>
            </a:extLst>
          </p:cNvPr>
          <p:cNvSpPr/>
          <p:nvPr/>
        </p:nvSpPr>
        <p:spPr>
          <a:xfrm>
            <a:off x="293396" y="2938909"/>
            <a:ext cx="3197355" cy="70812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Назвіть числа </a:t>
            </a:r>
            <a:r>
              <a:rPr lang="uk-UA" sz="2000" b="1" dirty="0" smtClean="0">
                <a:solidFill>
                  <a:srgbClr val="FF0000"/>
                </a:solidFill>
              </a:rPr>
              <a:t>п’ятого</a:t>
            </a:r>
            <a:r>
              <a:rPr lang="uk-UA" sz="2000" b="1" dirty="0" smtClean="0">
                <a:solidFill>
                  <a:srgbClr val="7030A0"/>
                </a:solidFill>
              </a:rPr>
              <a:t> (</a:t>
            </a:r>
            <a:r>
              <a:rPr lang="uk-UA" sz="2000" b="1" dirty="0" smtClean="0">
                <a:solidFill>
                  <a:srgbClr val="FF0000"/>
                </a:solidFill>
              </a:rPr>
              <a:t>восьмого) </a:t>
            </a:r>
            <a:r>
              <a:rPr lang="uk-UA" sz="2000" b="1" dirty="0">
                <a:solidFill>
                  <a:srgbClr val="7030A0"/>
                </a:solidFill>
              </a:rPr>
              <a:t>десятка.</a:t>
            </a:r>
          </a:p>
        </p:txBody>
      </p:sp>
      <p:sp>
        <p:nvSpPr>
          <p:cNvPr id="153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AEECEDFC-0234-EF1B-06A0-5F507B1434F2}"/>
              </a:ext>
            </a:extLst>
          </p:cNvPr>
          <p:cNvSpPr/>
          <p:nvPr/>
        </p:nvSpPr>
        <p:spPr>
          <a:xfrm>
            <a:off x="195943" y="3699907"/>
            <a:ext cx="3278641" cy="77411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Назвіть </a:t>
            </a:r>
            <a:r>
              <a:rPr lang="uk-UA" sz="2000" b="1" dirty="0">
                <a:solidFill>
                  <a:srgbClr val="FF0000"/>
                </a:solidFill>
              </a:rPr>
              <a:t>найбільше </a:t>
            </a:r>
            <a:r>
              <a:rPr lang="uk-UA" sz="2000" b="1" dirty="0">
                <a:solidFill>
                  <a:srgbClr val="7030A0"/>
                </a:solidFill>
              </a:rPr>
              <a:t>число </a:t>
            </a:r>
            <a:r>
              <a:rPr lang="uk-UA" sz="2000" b="1" dirty="0" smtClean="0">
                <a:solidFill>
                  <a:srgbClr val="FF0000"/>
                </a:solidFill>
              </a:rPr>
              <a:t>третього</a:t>
            </a:r>
            <a:r>
              <a:rPr lang="uk-UA" sz="2000" b="1" dirty="0" smtClean="0">
                <a:solidFill>
                  <a:srgbClr val="7030A0"/>
                </a:solidFill>
              </a:rPr>
              <a:t>(шостого) </a:t>
            </a:r>
            <a:r>
              <a:rPr lang="uk-UA" sz="2000" b="1" dirty="0" smtClean="0">
                <a:solidFill>
                  <a:srgbClr val="FF0000"/>
                </a:solidFill>
              </a:rPr>
              <a:t>десятка</a:t>
            </a:r>
            <a:endParaRPr lang="uk-UA" sz="2000" b="1" dirty="0">
              <a:solidFill>
                <a:srgbClr val="FF0000"/>
              </a:solidFill>
            </a:endParaRPr>
          </a:p>
        </p:txBody>
      </p:sp>
      <p:sp>
        <p:nvSpPr>
          <p:cNvPr id="154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25E01FA1-DDDF-CC0B-9A74-A01C51634B9D}"/>
              </a:ext>
            </a:extLst>
          </p:cNvPr>
          <p:cNvSpPr/>
          <p:nvPr/>
        </p:nvSpPr>
        <p:spPr>
          <a:xfrm>
            <a:off x="277229" y="4547586"/>
            <a:ext cx="3197355" cy="77552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Прочитай </a:t>
            </a:r>
            <a:r>
              <a:rPr lang="uk-UA" sz="2000" b="1" dirty="0">
                <a:solidFill>
                  <a:srgbClr val="7030A0"/>
                </a:solidFill>
              </a:rPr>
              <a:t>числа, у складі яких є </a:t>
            </a:r>
            <a:r>
              <a:rPr lang="uk-UA" sz="2000" b="1" dirty="0">
                <a:solidFill>
                  <a:srgbClr val="FF0000"/>
                </a:solidFill>
              </a:rPr>
              <a:t>5 одиниць</a:t>
            </a:r>
            <a:r>
              <a:rPr lang="uk-UA" sz="20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55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BAAE9FE6-950A-C0BA-E176-2942BC7088B7}"/>
              </a:ext>
            </a:extLst>
          </p:cNvPr>
          <p:cNvSpPr/>
          <p:nvPr/>
        </p:nvSpPr>
        <p:spPr>
          <a:xfrm>
            <a:off x="195943" y="5386214"/>
            <a:ext cx="3197355" cy="103414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Назви </a:t>
            </a:r>
            <a:r>
              <a:rPr lang="uk-UA" sz="2000" b="1" dirty="0">
                <a:solidFill>
                  <a:srgbClr val="7030A0"/>
                </a:solidFill>
              </a:rPr>
              <a:t>числа, що на десяток менші та більші поданого: </a:t>
            </a:r>
            <a:r>
              <a:rPr lang="uk-UA" sz="2000" b="1" dirty="0" smtClean="0">
                <a:solidFill>
                  <a:srgbClr val="7030A0"/>
                </a:solidFill>
              </a:rPr>
              <a:t>24</a:t>
            </a:r>
            <a:r>
              <a:rPr lang="uk-UA" sz="2000" b="1" dirty="0">
                <a:solidFill>
                  <a:srgbClr val="7030A0"/>
                </a:solidFill>
              </a:rPr>
              <a:t>, 55, 80.</a:t>
            </a:r>
          </a:p>
        </p:txBody>
      </p:sp>
    </p:spTree>
    <p:extLst>
      <p:ext uri="{BB962C8B-B14F-4D97-AF65-F5344CB8AC3E}">
        <p14:creationId xmlns:p14="http://schemas.microsoft.com/office/powerpoint/2010/main" val="57650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2" grpId="0" animBg="1"/>
      <p:bldP spid="153" grpId="0" animBg="1"/>
      <p:bldP spid="154" grpId="0" animBg="1"/>
      <p:bldP spid="1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 descr="Картинки по запросу &quot;цифра 1&quot;">
            <a:extLst>
              <a:ext uri="{FF2B5EF4-FFF2-40B4-BE49-F238E27FC236}">
                <a16:creationId xmlns="" xmlns:a16="http://schemas.microsoft.com/office/drawing/2014/main" id="{2173E599-435D-69B7-A015-0CBF2339F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23" y="2807180"/>
            <a:ext cx="1846707" cy="330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Прямоугольник 63"/>
          <p:cNvSpPr/>
          <p:nvPr/>
        </p:nvSpPr>
        <p:spPr>
          <a:xfrm>
            <a:off x="1879563" y="467433"/>
            <a:ext cx="8732066" cy="89772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Логічне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0FF71B91-1C2A-FC7C-1249-BC64E469BF7A}"/>
              </a:ext>
            </a:extLst>
          </p:cNvPr>
          <p:cNvSpPr txBox="1"/>
          <p:nvPr/>
        </p:nvSpPr>
        <p:spPr>
          <a:xfrm>
            <a:off x="995174" y="1522589"/>
            <a:ext cx="5137719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11, 22, 33, 44, </a:t>
            </a:r>
          </a:p>
          <a:p>
            <a:pPr algn="ctr"/>
            <a:r>
              <a:rPr lang="uk-UA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55, 66, 77, 88, 99.</a:t>
            </a:r>
            <a:endParaRPr lang="x-none" sz="5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7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07A764CD-3553-0F30-4F62-4BB9A20B328C}"/>
              </a:ext>
            </a:extLst>
          </p:cNvPr>
          <p:cNvSpPr/>
          <p:nvPr/>
        </p:nvSpPr>
        <p:spPr>
          <a:xfrm>
            <a:off x="6418906" y="1510369"/>
            <a:ext cx="4832610" cy="128459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Назвіть усі </a:t>
            </a:r>
            <a:r>
              <a:rPr lang="uk-UA" sz="2400" b="1" dirty="0">
                <a:solidFill>
                  <a:srgbClr val="7030A0"/>
                </a:solidFill>
              </a:rPr>
              <a:t>двоцифрові числа, що мають у своєму складі однакову кількість десятків та одиниць. </a:t>
            </a:r>
          </a:p>
        </p:txBody>
      </p:sp>
      <p:sp>
        <p:nvSpPr>
          <p:cNvPr id="68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B94C5351-24C4-D072-BD38-4E54AA75B417}"/>
              </a:ext>
            </a:extLst>
          </p:cNvPr>
          <p:cNvSpPr/>
          <p:nvPr/>
        </p:nvSpPr>
        <p:spPr>
          <a:xfrm>
            <a:off x="1147728" y="3426054"/>
            <a:ext cx="4832610" cy="128459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На скільки наступне число буде більше за попереднє?</a:t>
            </a:r>
          </a:p>
        </p:txBody>
      </p:sp>
      <p:pic>
        <p:nvPicPr>
          <p:cNvPr id="69" name="Picture 2" descr="Картинки по запросу &quot;цифра 1&quot;">
            <a:extLst>
              <a:ext uri="{FF2B5EF4-FFF2-40B4-BE49-F238E27FC236}">
                <a16:creationId xmlns="" xmlns:a16="http://schemas.microsoft.com/office/drawing/2014/main" id="{7A56E0AF-6B4A-DE87-47FA-1B8C912E4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276" y="2807180"/>
            <a:ext cx="1846707" cy="330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79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TextBox 8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1">
            <a:extLst>
              <a:ext uri="{FF2B5EF4-FFF2-40B4-BE49-F238E27FC236}">
                <a16:creationId xmlns:a16="http://schemas.microsoft.com/office/drawing/2014/main" xmlns="" id="{5218CE5B-6837-9594-B41C-2E5B884656FB}"/>
              </a:ext>
            </a:extLst>
          </p:cNvPr>
          <p:cNvSpPr/>
          <p:nvPr/>
        </p:nvSpPr>
        <p:spPr>
          <a:xfrm>
            <a:off x="1404257" y="449919"/>
            <a:ext cx="9532769" cy="69862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</a:t>
            </a:r>
            <a:r>
              <a:rPr lang="uk-UA" sz="4000" b="1" dirty="0">
                <a:solidFill>
                  <a:schemeClr val="bg1"/>
                </a:solidFill>
              </a:rPr>
              <a:t>«Веселка»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5C7E1F69-A15A-CB22-9BE1-D045966CE820}"/>
              </a:ext>
            </a:extLst>
          </p:cNvPr>
          <p:cNvSpPr/>
          <p:nvPr/>
        </p:nvSpPr>
        <p:spPr>
          <a:xfrm>
            <a:off x="3693559" y="1060217"/>
            <a:ext cx="6383044" cy="550482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CA215B33-A9A5-A4E5-DE39-B1B31DBBE839}"/>
              </a:ext>
            </a:extLst>
          </p:cNvPr>
          <p:cNvSpPr/>
          <p:nvPr/>
        </p:nvSpPr>
        <p:spPr>
          <a:xfrm>
            <a:off x="4003828" y="1278384"/>
            <a:ext cx="5734973" cy="5543118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8D37A026-5CB1-B7C6-CE41-DE608C62C9D1}"/>
              </a:ext>
            </a:extLst>
          </p:cNvPr>
          <p:cNvSpPr/>
          <p:nvPr/>
        </p:nvSpPr>
        <p:spPr>
          <a:xfrm>
            <a:off x="4230207" y="1573147"/>
            <a:ext cx="5282213" cy="550482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E004AB6F-4C1D-B7B9-60A7-12E45FF91F13}"/>
              </a:ext>
            </a:extLst>
          </p:cNvPr>
          <p:cNvSpPr/>
          <p:nvPr/>
        </p:nvSpPr>
        <p:spPr>
          <a:xfrm>
            <a:off x="4492097" y="1884355"/>
            <a:ext cx="4758431" cy="5504820"/>
          </a:xfrm>
          <a:prstGeom prst="ellipse">
            <a:avLst/>
          </a:prstGeom>
          <a:solidFill>
            <a:srgbClr val="00C7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A3CB2A1F-E70B-8FB6-D76D-A2DBC5068F03}"/>
              </a:ext>
            </a:extLst>
          </p:cNvPr>
          <p:cNvSpPr/>
          <p:nvPr/>
        </p:nvSpPr>
        <p:spPr>
          <a:xfrm>
            <a:off x="4674088" y="2142087"/>
            <a:ext cx="4394448" cy="550482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34501431-ECBA-8B05-00D5-FF0EA1C9A57E}"/>
              </a:ext>
            </a:extLst>
          </p:cNvPr>
          <p:cNvSpPr/>
          <p:nvPr/>
        </p:nvSpPr>
        <p:spPr>
          <a:xfrm>
            <a:off x="4838778" y="2428671"/>
            <a:ext cx="4092606" cy="5504820"/>
          </a:xfrm>
          <a:prstGeom prst="ellipse">
            <a:avLst/>
          </a:prstGeom>
          <a:solidFill>
            <a:srgbClr val="0066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20C1FB42-8589-F4E9-DEC6-CF7BD347CC55}"/>
              </a:ext>
            </a:extLst>
          </p:cNvPr>
          <p:cNvSpPr/>
          <p:nvPr/>
        </p:nvSpPr>
        <p:spPr>
          <a:xfrm>
            <a:off x="4998128" y="2715255"/>
            <a:ext cx="3861787" cy="5504820"/>
          </a:xfrm>
          <a:prstGeom prst="ellipse">
            <a:avLst/>
          </a:prstGeom>
          <a:solidFill>
            <a:srgbClr val="9900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C0DD4EB5-559B-C5A5-34C6-C437A0C7DDF5}"/>
              </a:ext>
            </a:extLst>
          </p:cNvPr>
          <p:cNvSpPr/>
          <p:nvPr/>
        </p:nvSpPr>
        <p:spPr>
          <a:xfrm>
            <a:off x="5104435" y="3045373"/>
            <a:ext cx="3666703" cy="55048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2" name="Picture 4" descr="Клипарт солнышко (63 фото) » Рисунки для срисовки и не только">
            <a:extLst>
              <a:ext uri="{FF2B5EF4-FFF2-40B4-BE49-F238E27FC236}">
                <a16:creationId xmlns:a16="http://schemas.microsoft.com/office/drawing/2014/main" xmlns="" id="{B785A840-6F2D-B625-69F7-DFAF263D6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383" y="667710"/>
            <a:ext cx="2600410" cy="260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Бульбашка думок: хмарка 15">
            <a:extLst>
              <a:ext uri="{FF2B5EF4-FFF2-40B4-BE49-F238E27FC236}">
                <a16:creationId xmlns:a16="http://schemas.microsoft.com/office/drawing/2014/main" xmlns="" id="{5223274D-24E3-5207-A92F-D9122598F4AA}"/>
              </a:ext>
            </a:extLst>
          </p:cNvPr>
          <p:cNvSpPr/>
          <p:nvPr/>
        </p:nvSpPr>
        <p:spPr>
          <a:xfrm>
            <a:off x="256697" y="5655070"/>
            <a:ext cx="2651617" cy="60487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Обчисли </a:t>
            </a:r>
            <a:r>
              <a:rPr lang="uk-UA" sz="2400" b="1" dirty="0" smtClean="0">
                <a:solidFill>
                  <a:srgbClr val="7030A0"/>
                </a:solidFill>
              </a:rPr>
              <a:t>вирази</a:t>
            </a:r>
            <a:endParaRPr lang="x-none" sz="2400" b="1" dirty="0">
              <a:solidFill>
                <a:srgbClr val="7030A0"/>
              </a:solidFill>
            </a:endParaRPr>
          </a:p>
        </p:txBody>
      </p:sp>
      <p:sp>
        <p:nvSpPr>
          <p:cNvPr id="24" name="Хмара 13">
            <a:extLst>
              <a:ext uri="{FF2B5EF4-FFF2-40B4-BE49-F238E27FC236}">
                <a16:creationId xmlns:a16="http://schemas.microsoft.com/office/drawing/2014/main" xmlns="" id="{BED898F5-F8E5-ECA4-9E94-47DCE9122989}"/>
              </a:ext>
            </a:extLst>
          </p:cNvPr>
          <p:cNvSpPr/>
          <p:nvPr/>
        </p:nvSpPr>
        <p:spPr>
          <a:xfrm>
            <a:off x="2869703" y="5385763"/>
            <a:ext cx="3994954" cy="1433462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 + 3 =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Хмара 16">
            <a:extLst>
              <a:ext uri="{FF2B5EF4-FFF2-40B4-BE49-F238E27FC236}">
                <a16:creationId xmlns:a16="http://schemas.microsoft.com/office/drawing/2014/main" xmlns="" id="{0E572455-9D40-EC8E-A339-EEB632267FCD}"/>
              </a:ext>
            </a:extLst>
          </p:cNvPr>
          <p:cNvSpPr/>
          <p:nvPr/>
        </p:nvSpPr>
        <p:spPr>
          <a:xfrm>
            <a:off x="6862438" y="5351542"/>
            <a:ext cx="3994954" cy="1433462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+ 3 =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79428C5-2A05-9C85-0B64-C0498F64BBA5}"/>
              </a:ext>
            </a:extLst>
          </p:cNvPr>
          <p:cNvSpPr txBox="1"/>
          <p:nvPr/>
        </p:nvSpPr>
        <p:spPr>
          <a:xfrm>
            <a:off x="5557420" y="5714330"/>
            <a:ext cx="1216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1916A37-3278-6E2B-CF28-B9159D428573}"/>
              </a:ext>
            </a:extLst>
          </p:cNvPr>
          <p:cNvSpPr txBox="1"/>
          <p:nvPr/>
        </p:nvSpPr>
        <p:spPr>
          <a:xfrm>
            <a:off x="9491347" y="5658812"/>
            <a:ext cx="1216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Хмара 23">
            <a:extLst>
              <a:ext uri="{FF2B5EF4-FFF2-40B4-BE49-F238E27FC236}">
                <a16:creationId xmlns:a16="http://schemas.microsoft.com/office/drawing/2014/main" xmlns="" id="{CDD41FF7-E4BE-9B28-93AA-137F4E117588}"/>
              </a:ext>
            </a:extLst>
          </p:cNvPr>
          <p:cNvSpPr/>
          <p:nvPr/>
        </p:nvSpPr>
        <p:spPr>
          <a:xfrm>
            <a:off x="2869703" y="5385763"/>
            <a:ext cx="3994954" cy="1433462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 – 6 =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Хмара 24">
            <a:extLst>
              <a:ext uri="{FF2B5EF4-FFF2-40B4-BE49-F238E27FC236}">
                <a16:creationId xmlns:a16="http://schemas.microsoft.com/office/drawing/2014/main" xmlns="" id="{B9F5B15F-26E8-B58C-CBEA-CC8B9F0FC6CC}"/>
              </a:ext>
            </a:extLst>
          </p:cNvPr>
          <p:cNvSpPr/>
          <p:nvPr/>
        </p:nvSpPr>
        <p:spPr>
          <a:xfrm>
            <a:off x="6862438" y="5351542"/>
            <a:ext cx="3994954" cy="1433462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+ 5 =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E368C9B-C31C-4219-87C3-FFD8BF68D753}"/>
              </a:ext>
            </a:extLst>
          </p:cNvPr>
          <p:cNvSpPr txBox="1"/>
          <p:nvPr/>
        </p:nvSpPr>
        <p:spPr>
          <a:xfrm>
            <a:off x="5525787" y="5729357"/>
            <a:ext cx="1216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9992966-4838-8B0E-AC12-B3DDEF51E065}"/>
              </a:ext>
            </a:extLst>
          </p:cNvPr>
          <p:cNvSpPr txBox="1"/>
          <p:nvPr/>
        </p:nvSpPr>
        <p:spPr>
          <a:xfrm>
            <a:off x="9521521" y="5702292"/>
            <a:ext cx="1216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Хмара 1">
            <a:extLst>
              <a:ext uri="{FF2B5EF4-FFF2-40B4-BE49-F238E27FC236}">
                <a16:creationId xmlns:a16="http://schemas.microsoft.com/office/drawing/2014/main" xmlns="" id="{94B6324A-E7C3-41BD-B823-0AD03BB45675}"/>
              </a:ext>
            </a:extLst>
          </p:cNvPr>
          <p:cNvSpPr/>
          <p:nvPr/>
        </p:nvSpPr>
        <p:spPr>
          <a:xfrm>
            <a:off x="2867484" y="5388040"/>
            <a:ext cx="3994954" cy="1433462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+ 3 =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Хмара 3">
            <a:extLst>
              <a:ext uri="{FF2B5EF4-FFF2-40B4-BE49-F238E27FC236}">
                <a16:creationId xmlns:a16="http://schemas.microsoft.com/office/drawing/2014/main" xmlns="" id="{DA55D207-1C4D-27FF-D240-3D5CA3EFC6A6}"/>
              </a:ext>
            </a:extLst>
          </p:cNvPr>
          <p:cNvSpPr/>
          <p:nvPr/>
        </p:nvSpPr>
        <p:spPr>
          <a:xfrm>
            <a:off x="6860219" y="5353819"/>
            <a:ext cx="3994954" cy="1433462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 + 3 =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CB81F86-4185-75FF-6772-47DFD6167724}"/>
              </a:ext>
            </a:extLst>
          </p:cNvPr>
          <p:cNvSpPr txBox="1"/>
          <p:nvPr/>
        </p:nvSpPr>
        <p:spPr>
          <a:xfrm>
            <a:off x="5527462" y="5729357"/>
            <a:ext cx="1216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386E0D3-0A73-4CF8-A457-D0C3E44ED700}"/>
              </a:ext>
            </a:extLst>
          </p:cNvPr>
          <p:cNvSpPr txBox="1"/>
          <p:nvPr/>
        </p:nvSpPr>
        <p:spPr>
          <a:xfrm>
            <a:off x="9511762" y="5674784"/>
            <a:ext cx="1216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Хмара 22">
            <a:extLst>
              <a:ext uri="{FF2B5EF4-FFF2-40B4-BE49-F238E27FC236}">
                <a16:creationId xmlns:a16="http://schemas.microsoft.com/office/drawing/2014/main" xmlns="" id="{45EDE47A-252C-38AF-5FDA-2622EB286175}"/>
              </a:ext>
            </a:extLst>
          </p:cNvPr>
          <p:cNvSpPr/>
          <p:nvPr/>
        </p:nvSpPr>
        <p:spPr>
          <a:xfrm>
            <a:off x="2887899" y="5398251"/>
            <a:ext cx="3994954" cy="1433462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 + 8 =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Хмара 28">
            <a:extLst>
              <a:ext uri="{FF2B5EF4-FFF2-40B4-BE49-F238E27FC236}">
                <a16:creationId xmlns:a16="http://schemas.microsoft.com/office/drawing/2014/main" xmlns="" id="{3DF3779D-9B91-9B06-1DEC-47D5D06CCF53}"/>
              </a:ext>
            </a:extLst>
          </p:cNvPr>
          <p:cNvSpPr/>
          <p:nvPr/>
        </p:nvSpPr>
        <p:spPr>
          <a:xfrm>
            <a:off x="6862438" y="5365164"/>
            <a:ext cx="3994954" cy="1433462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– 3 =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3D86798-BCB9-6E10-B2F2-29861D1E7ACF}"/>
              </a:ext>
            </a:extLst>
          </p:cNvPr>
          <p:cNvSpPr txBox="1"/>
          <p:nvPr/>
        </p:nvSpPr>
        <p:spPr>
          <a:xfrm>
            <a:off x="5555201" y="5719146"/>
            <a:ext cx="1216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E49713E-48A0-9338-580E-ED8FF072A1CA}"/>
              </a:ext>
            </a:extLst>
          </p:cNvPr>
          <p:cNvSpPr txBox="1"/>
          <p:nvPr/>
        </p:nvSpPr>
        <p:spPr>
          <a:xfrm>
            <a:off x="9720786" y="5678601"/>
            <a:ext cx="1216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Хмара 35">
            <a:extLst>
              <a:ext uri="{FF2B5EF4-FFF2-40B4-BE49-F238E27FC236}">
                <a16:creationId xmlns:a16="http://schemas.microsoft.com/office/drawing/2014/main" xmlns="" id="{6B75E87F-07B0-51FF-AC7B-48490AF72544}"/>
              </a:ext>
            </a:extLst>
          </p:cNvPr>
          <p:cNvSpPr/>
          <p:nvPr/>
        </p:nvSpPr>
        <p:spPr>
          <a:xfrm>
            <a:off x="2892337" y="5398251"/>
            <a:ext cx="3994954" cy="1433462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+ 10 =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Хмара 36">
            <a:extLst>
              <a:ext uri="{FF2B5EF4-FFF2-40B4-BE49-F238E27FC236}">
                <a16:creationId xmlns:a16="http://schemas.microsoft.com/office/drawing/2014/main" xmlns="" id="{10CDCC54-936B-3949-2013-FA0A256F2F3B}"/>
              </a:ext>
            </a:extLst>
          </p:cNvPr>
          <p:cNvSpPr/>
          <p:nvPr/>
        </p:nvSpPr>
        <p:spPr>
          <a:xfrm>
            <a:off x="6866876" y="5365164"/>
            <a:ext cx="3994954" cy="1433462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+ 3 =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6D3149D-E68F-F60D-68C0-3D84A55E545B}"/>
              </a:ext>
            </a:extLst>
          </p:cNvPr>
          <p:cNvSpPr txBox="1"/>
          <p:nvPr/>
        </p:nvSpPr>
        <p:spPr>
          <a:xfrm>
            <a:off x="5526624" y="5727902"/>
            <a:ext cx="1216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0F18994-0524-3203-6DA3-22A46D6F85EA}"/>
              </a:ext>
            </a:extLst>
          </p:cNvPr>
          <p:cNvSpPr txBox="1"/>
          <p:nvPr/>
        </p:nvSpPr>
        <p:spPr>
          <a:xfrm>
            <a:off x="9530622" y="5688670"/>
            <a:ext cx="1216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Хмара 40">
            <a:extLst>
              <a:ext uri="{FF2B5EF4-FFF2-40B4-BE49-F238E27FC236}">
                <a16:creationId xmlns:a16="http://schemas.microsoft.com/office/drawing/2014/main" xmlns="" id="{467788D3-E310-7C13-92D1-CB1CC9C1F9AF}"/>
              </a:ext>
            </a:extLst>
          </p:cNvPr>
          <p:cNvSpPr/>
          <p:nvPr/>
        </p:nvSpPr>
        <p:spPr>
          <a:xfrm>
            <a:off x="2900326" y="5408639"/>
            <a:ext cx="3994954" cy="1433462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+ 10 =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Хмара 41">
            <a:extLst>
              <a:ext uri="{FF2B5EF4-FFF2-40B4-BE49-F238E27FC236}">
                <a16:creationId xmlns:a16="http://schemas.microsoft.com/office/drawing/2014/main" xmlns="" id="{83D01CFA-B48E-34B0-31C3-66E102F4E324}"/>
              </a:ext>
            </a:extLst>
          </p:cNvPr>
          <p:cNvSpPr/>
          <p:nvPr/>
        </p:nvSpPr>
        <p:spPr>
          <a:xfrm>
            <a:off x="6874865" y="5375552"/>
            <a:ext cx="3994954" cy="1433462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+ 30 =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A9344577-020D-1F84-4E0F-27DD1E92DA94}"/>
              </a:ext>
            </a:extLst>
          </p:cNvPr>
          <p:cNvSpPr txBox="1"/>
          <p:nvPr/>
        </p:nvSpPr>
        <p:spPr>
          <a:xfrm>
            <a:off x="5668831" y="5735911"/>
            <a:ext cx="1216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7CEA803-F5C6-7DE5-280D-BF677018DE5E}"/>
              </a:ext>
            </a:extLst>
          </p:cNvPr>
          <p:cNvSpPr txBox="1"/>
          <p:nvPr/>
        </p:nvSpPr>
        <p:spPr>
          <a:xfrm>
            <a:off x="9597481" y="5706109"/>
            <a:ext cx="1216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Хмара 44">
            <a:extLst>
              <a:ext uri="{FF2B5EF4-FFF2-40B4-BE49-F238E27FC236}">
                <a16:creationId xmlns:a16="http://schemas.microsoft.com/office/drawing/2014/main" xmlns="" id="{86D2B06F-903C-8297-B99C-76ED7503332B}"/>
              </a:ext>
            </a:extLst>
          </p:cNvPr>
          <p:cNvSpPr/>
          <p:nvPr/>
        </p:nvSpPr>
        <p:spPr>
          <a:xfrm>
            <a:off x="2908314" y="5392534"/>
            <a:ext cx="3994954" cy="1433462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 – 3 =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Хмара 45">
            <a:extLst>
              <a:ext uri="{FF2B5EF4-FFF2-40B4-BE49-F238E27FC236}">
                <a16:creationId xmlns:a16="http://schemas.microsoft.com/office/drawing/2014/main" xmlns="" id="{898340F5-5F6E-0CE5-886D-F8F105F7529A}"/>
              </a:ext>
            </a:extLst>
          </p:cNvPr>
          <p:cNvSpPr/>
          <p:nvPr/>
        </p:nvSpPr>
        <p:spPr>
          <a:xfrm>
            <a:off x="6882853" y="5359447"/>
            <a:ext cx="3994954" cy="1433462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+ 10 =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0FFE0363-7F8B-8842-2144-50AF7525E432}"/>
              </a:ext>
            </a:extLst>
          </p:cNvPr>
          <p:cNvSpPr txBox="1"/>
          <p:nvPr/>
        </p:nvSpPr>
        <p:spPr>
          <a:xfrm>
            <a:off x="5636749" y="5740074"/>
            <a:ext cx="1216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EB1CB475-6502-6604-A400-9A5D8810EF03}"/>
              </a:ext>
            </a:extLst>
          </p:cNvPr>
          <p:cNvSpPr txBox="1"/>
          <p:nvPr/>
        </p:nvSpPr>
        <p:spPr>
          <a:xfrm>
            <a:off x="9613458" y="5697162"/>
            <a:ext cx="1216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9" name="Пряма сполучна лінія 49">
            <a:extLst>
              <a:ext uri="{FF2B5EF4-FFF2-40B4-BE49-F238E27FC236}">
                <a16:creationId xmlns:a16="http://schemas.microsoft.com/office/drawing/2014/main" xmlns="" id="{019B84A9-4975-E087-36F3-5A257FE39822}"/>
              </a:ext>
            </a:extLst>
          </p:cNvPr>
          <p:cNvCxnSpPr/>
          <p:nvPr/>
        </p:nvCxnSpPr>
        <p:spPr>
          <a:xfrm>
            <a:off x="5226875" y="6825996"/>
            <a:ext cx="3874712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кругленный прямоугольник 48"/>
          <p:cNvSpPr/>
          <p:nvPr/>
        </p:nvSpPr>
        <p:spPr>
          <a:xfrm>
            <a:off x="365182" y="1310764"/>
            <a:ext cx="3638646" cy="58943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Скільки кольорів у веселки?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65182" y="2013635"/>
            <a:ext cx="2998504" cy="830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Яким є четвертий колір веселки?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25082" y="2947846"/>
            <a:ext cx="3038604" cy="830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Котрим за порядком є жовтий колір веселки?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25082" y="3845427"/>
            <a:ext cx="3038604" cy="9602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Запам'ятати кольори веселки нам допоможе речення-підказка: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65182" y="4894497"/>
            <a:ext cx="1123742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uk-UA" sz="3600" b="1" dirty="0">
                <a:solidFill>
                  <a:srgbClr val="7030A0"/>
                </a:solidFill>
              </a:rPr>
              <a:t>екаючи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uk-UA" sz="3600" b="1" dirty="0">
                <a:solidFill>
                  <a:srgbClr val="7030A0"/>
                </a:solidFill>
              </a:rPr>
              <a:t>біду,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r>
              <a:rPr lang="uk-UA" sz="3600" b="1" dirty="0">
                <a:solidFill>
                  <a:srgbClr val="7030A0"/>
                </a:solidFill>
              </a:rPr>
              <a:t>ирафа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en-US" sz="3600" b="1" dirty="0">
                <a:solidFill>
                  <a:srgbClr val="7030A0"/>
                </a:solidFill>
              </a:rPr>
              <a:t>’</a:t>
            </a:r>
            <a:r>
              <a:rPr lang="uk-UA" sz="3600" b="1" dirty="0">
                <a:solidFill>
                  <a:srgbClr val="7030A0"/>
                </a:solidFill>
              </a:rPr>
              <a:t>їла </a:t>
            </a:r>
            <a:r>
              <a:rPr lang="uk-UA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uk-UA" sz="3600" b="1" dirty="0">
                <a:solidFill>
                  <a:srgbClr val="7030A0"/>
                </a:solidFill>
              </a:rPr>
              <a:t>агато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uk-UA" sz="3600" b="1" dirty="0">
                <a:solidFill>
                  <a:srgbClr val="7030A0"/>
                </a:solidFill>
              </a:rPr>
              <a:t>ушених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3600" b="1" dirty="0">
                <a:solidFill>
                  <a:srgbClr val="BA1C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r>
              <a:rPr lang="uk-UA" sz="3600" b="1" dirty="0">
                <a:solidFill>
                  <a:srgbClr val="7030A0"/>
                </a:solidFill>
              </a:rPr>
              <a:t>руктів.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6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6" grpId="0"/>
      <p:bldP spid="27" grpId="0"/>
      <p:bldP spid="28" grpId="0" animBg="1"/>
      <p:bldP spid="29" grpId="0" animBg="1"/>
      <p:bldP spid="30" grpId="0"/>
      <p:bldP spid="31" grpId="0"/>
      <p:bldP spid="32" grpId="0" animBg="1"/>
      <p:bldP spid="33" grpId="0" animBg="1"/>
      <p:bldP spid="34" grpId="0"/>
      <p:bldP spid="35" grpId="0"/>
      <p:bldP spid="36" grpId="0" animBg="1"/>
      <p:bldP spid="37" grpId="0" animBg="1"/>
      <p:bldP spid="38" grpId="0"/>
      <p:bldP spid="39" grpId="0"/>
      <p:bldP spid="40" grpId="0" animBg="1"/>
      <p:bldP spid="41" grpId="0" animBg="1"/>
      <p:bldP spid="42" grpId="0"/>
      <p:bldP spid="43" grpId="0"/>
      <p:bldP spid="44" grpId="0" animBg="1"/>
      <p:bldP spid="45" grpId="0" animBg="1"/>
      <p:bldP spid="46" grpId="0"/>
      <p:bldP spid="47" grpId="0"/>
      <p:bldP spid="48" grpId="0" animBg="1"/>
      <p:bldP spid="53" grpId="0" animBg="1"/>
      <p:bldP spid="57" grpId="0"/>
      <p:bldP spid="58" grpId="0"/>
      <p:bldP spid="49" grpId="0" animBg="1"/>
      <p:bldP spid="50" grpId="0" animBg="1"/>
      <p:bldP spid="51" grpId="0" animBg="1"/>
      <p:bldP spid="52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11">
            <a:extLst>
              <a:ext uri="{FF2B5EF4-FFF2-40B4-BE49-F238E27FC236}">
                <a16:creationId xmlns:a16="http://schemas.microsoft.com/office/drawing/2014/main" xmlns="" id="{7A039DD5-B75A-4134-3C89-2ED97C0983D9}"/>
              </a:ext>
            </a:extLst>
          </p:cNvPr>
          <p:cNvSpPr/>
          <p:nvPr/>
        </p:nvSpPr>
        <p:spPr>
          <a:xfrm>
            <a:off x="1850596" y="478078"/>
            <a:ext cx="8732066" cy="64115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Повторюю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4" name="Скругленная прямоугольная выноска 17">
            <a:extLst>
              <a:ext uri="{FF2B5EF4-FFF2-40B4-BE49-F238E27FC236}">
                <a16:creationId xmlns:a16="http://schemas.microsoft.com/office/drawing/2014/main" xmlns="" id="{D99AA56C-EF37-636B-33CA-6E82DB1AD17F}"/>
              </a:ext>
            </a:extLst>
          </p:cNvPr>
          <p:cNvSpPr/>
          <p:nvPr/>
        </p:nvSpPr>
        <p:spPr>
          <a:xfrm>
            <a:off x="2196204" y="1119233"/>
            <a:ext cx="8133942" cy="67346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Щоб потрапити до себе додому, Олексій прямує за маршрутом «100». «Проклади» цей маршрут.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62036" y="5221246"/>
            <a:ext cx="146858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90 + 10</a:t>
            </a:r>
            <a:endParaRPr lang="uk-UA" sz="28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2899095" y="5744466"/>
            <a:ext cx="856736" cy="5481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418737" y="4660038"/>
            <a:ext cx="328753" cy="5155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2993831" y="4482337"/>
            <a:ext cx="368205" cy="7508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18771" y="4136818"/>
            <a:ext cx="146858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80 + 20</a:t>
            </a:r>
            <a:endParaRPr lang="uk-UA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2154570" y="3934139"/>
            <a:ext cx="146858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70 + 20</a:t>
            </a:r>
            <a:endParaRPr lang="uk-UA" sz="2800" dirty="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4331854" y="3623355"/>
            <a:ext cx="456830" cy="5134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5016408" y="3637207"/>
            <a:ext cx="443220" cy="4996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963875" y="3078548"/>
            <a:ext cx="146858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50 + 40</a:t>
            </a:r>
            <a:endParaRPr lang="uk-UA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5245007" y="3098053"/>
            <a:ext cx="146858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60 + 30</a:t>
            </a:r>
            <a:endParaRPr lang="uk-UA" sz="2800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5687352" y="4426398"/>
            <a:ext cx="595620" cy="4313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159405" y="4857775"/>
            <a:ext cx="146858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7</a:t>
            </a:r>
            <a:r>
              <a:rPr lang="uk-UA" sz="2800" dirty="0" smtClean="0"/>
              <a:t>0 + 30</a:t>
            </a:r>
            <a:endParaRPr lang="uk-UA" sz="2800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7627986" y="5380995"/>
            <a:ext cx="595620" cy="4313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223606" y="5756955"/>
            <a:ext cx="146858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50 + 50</a:t>
            </a:r>
            <a:endParaRPr lang="uk-UA" sz="2800" dirty="0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V="1">
            <a:off x="7611760" y="4482337"/>
            <a:ext cx="590272" cy="4000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202032" y="4331502"/>
            <a:ext cx="146858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4</a:t>
            </a:r>
            <a:r>
              <a:rPr lang="uk-UA" sz="2800" dirty="0" smtClean="0"/>
              <a:t>0 + 40</a:t>
            </a:r>
            <a:endParaRPr lang="uk-UA" sz="2800" dirty="0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6713588" y="3405584"/>
            <a:ext cx="730920" cy="79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443274" y="3078740"/>
            <a:ext cx="146858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60 + 40</a:t>
            </a:r>
            <a:endParaRPr lang="uk-UA" sz="2800" dirty="0"/>
          </a:p>
        </p:txBody>
      </p:sp>
      <p:pic>
        <p:nvPicPr>
          <p:cNvPr id="1026" name="Picture 2" descr="Colección de casas de diseño plan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" t="10127" r="49322" b="50528"/>
          <a:stretch/>
        </p:blipFill>
        <p:spPr bwMode="auto">
          <a:xfrm>
            <a:off x="2624354" y="2089850"/>
            <a:ext cx="1095862" cy="94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olección de casas de diseño pla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3" t="9544" r="1805" b="51111"/>
          <a:stretch/>
        </p:blipFill>
        <p:spPr bwMode="auto">
          <a:xfrm>
            <a:off x="9698970" y="5221246"/>
            <a:ext cx="1452770" cy="124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olección de casas de diseño pla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" t="57351" r="41905" b="3304"/>
          <a:stretch/>
        </p:blipFill>
        <p:spPr bwMode="auto">
          <a:xfrm>
            <a:off x="9738789" y="3572432"/>
            <a:ext cx="1687746" cy="124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olección de casas de diseño pla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5" t="54727" r="3885" b="5928"/>
          <a:stretch/>
        </p:blipFill>
        <p:spPr bwMode="auto">
          <a:xfrm>
            <a:off x="940436" y="3235703"/>
            <a:ext cx="1137449" cy="124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Прямая соединительная линия 53"/>
          <p:cNvCxnSpPr/>
          <p:nvPr/>
        </p:nvCxnSpPr>
        <p:spPr>
          <a:xfrm flipV="1">
            <a:off x="5822216" y="2840918"/>
            <a:ext cx="5929" cy="2498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30" idx="1"/>
          </p:cNvCxnSpPr>
          <p:nvPr/>
        </p:nvCxnSpPr>
        <p:spPr>
          <a:xfrm flipH="1" flipV="1">
            <a:off x="2037745" y="4136817"/>
            <a:ext cx="116825" cy="58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 flipV="1">
            <a:off x="3500582" y="2965820"/>
            <a:ext cx="873" cy="1100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9669589" y="4541270"/>
            <a:ext cx="139424" cy="1267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 flipV="1">
            <a:off x="9714742" y="6151956"/>
            <a:ext cx="139936" cy="1282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>
            <a:off x="8297989" y="2840918"/>
            <a:ext cx="5502" cy="2330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onjunto de casa de ilustración de diseño plan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8" t="62329" r="5639" b="2817"/>
          <a:stretch/>
        </p:blipFill>
        <p:spPr bwMode="auto">
          <a:xfrm>
            <a:off x="4788684" y="2092838"/>
            <a:ext cx="1009872" cy="80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Conjunto de casa de ilustración de diseño plan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t="62731" r="50703" b="2415"/>
          <a:stretch/>
        </p:blipFill>
        <p:spPr bwMode="auto">
          <a:xfrm>
            <a:off x="8406919" y="2134219"/>
            <a:ext cx="1009872" cy="80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do niño sonriente feliz aislado en blan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2358" y="4814708"/>
            <a:ext cx="951996" cy="193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3365427" y="5216887"/>
            <a:ext cx="1468581" cy="5232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90 + 10</a:t>
            </a:r>
            <a:endParaRPr lang="uk-UA" sz="2800" dirty="0"/>
          </a:p>
        </p:txBody>
      </p:sp>
      <p:sp>
        <p:nvSpPr>
          <p:cNvPr id="72" name="TextBox 71"/>
          <p:cNvSpPr txBox="1"/>
          <p:nvPr/>
        </p:nvSpPr>
        <p:spPr>
          <a:xfrm>
            <a:off x="4213423" y="4141176"/>
            <a:ext cx="1468581" cy="5232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80 + 20</a:t>
            </a:r>
            <a:endParaRPr lang="uk-UA" sz="2800" dirty="0"/>
          </a:p>
        </p:txBody>
      </p:sp>
      <p:sp>
        <p:nvSpPr>
          <p:cNvPr id="73" name="TextBox 72"/>
          <p:cNvSpPr txBox="1"/>
          <p:nvPr/>
        </p:nvSpPr>
        <p:spPr>
          <a:xfrm>
            <a:off x="6167310" y="4863765"/>
            <a:ext cx="1468581" cy="5232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7</a:t>
            </a:r>
            <a:r>
              <a:rPr lang="uk-UA" sz="2800" dirty="0" smtClean="0"/>
              <a:t>0 + 30</a:t>
            </a:r>
            <a:endParaRPr lang="uk-UA" sz="2800" dirty="0"/>
          </a:p>
        </p:txBody>
      </p:sp>
      <p:sp>
        <p:nvSpPr>
          <p:cNvPr id="74" name="TextBox 73"/>
          <p:cNvSpPr txBox="1"/>
          <p:nvPr/>
        </p:nvSpPr>
        <p:spPr>
          <a:xfrm>
            <a:off x="8230389" y="5756955"/>
            <a:ext cx="1468581" cy="5232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50 + 50</a:t>
            </a:r>
            <a:endParaRPr lang="uk-UA" sz="2800" dirty="0"/>
          </a:p>
        </p:txBody>
      </p:sp>
      <p:sp>
        <p:nvSpPr>
          <p:cNvPr id="4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1124"/>
            <a:ext cx="1054100" cy="11011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117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1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99590" y="646928"/>
            <a:ext cx="8732066" cy="81175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05984" y="1878816"/>
            <a:ext cx="5130445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Сьогодні на уроці ми будемо тренуватися швидко додавати та віднімати числа, розв’язувати задачі.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8996662" y="1966015"/>
            <a:ext cx="2468707" cy="382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10" y="2158463"/>
            <a:ext cx="2058124" cy="454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Прямокутник: округлені кути 86">
            <a:extLst>
              <a:ext uri="{FF2B5EF4-FFF2-40B4-BE49-F238E27FC236}">
                <a16:creationId xmlns:a16="http://schemas.microsoft.com/office/drawing/2014/main" xmlns="" id="{C63A1612-0CDA-E4D1-5EA3-0E34281CA004}"/>
              </a:ext>
            </a:extLst>
          </p:cNvPr>
          <p:cNvSpPr/>
          <p:nvPr/>
        </p:nvSpPr>
        <p:spPr>
          <a:xfrm>
            <a:off x="2369662" y="1884251"/>
            <a:ext cx="3900470" cy="411634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0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F06E9FCE-8A13-FD25-5F49-4D481A6C0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3881" y="1951579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B37BC942-2C88-3BF5-EB05-75422B3E9D43}"/>
              </a:ext>
            </a:extLst>
          </p:cNvPr>
          <p:cNvSpPr txBox="1"/>
          <p:nvPr/>
        </p:nvSpPr>
        <p:spPr>
          <a:xfrm>
            <a:off x="7097560" y="1687114"/>
            <a:ext cx="438383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д. + 3 д. = 7 д.</a:t>
            </a:r>
            <a:endParaRPr lang="x-none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2" name="Групувати 29">
            <a:extLst>
              <a:ext uri="{FF2B5EF4-FFF2-40B4-BE49-F238E27FC236}">
                <a16:creationId xmlns:a16="http://schemas.microsoft.com/office/drawing/2014/main" xmlns="" id="{36C51FD4-4F18-4E0C-86C4-0B9FE60FFB67}"/>
              </a:ext>
            </a:extLst>
          </p:cNvPr>
          <p:cNvGrpSpPr/>
          <p:nvPr/>
        </p:nvGrpSpPr>
        <p:grpSpPr>
          <a:xfrm>
            <a:off x="2743540" y="1990694"/>
            <a:ext cx="678366" cy="1799052"/>
            <a:chOff x="4060600" y="1874998"/>
            <a:chExt cx="952996" cy="2086250"/>
          </a:xfrm>
        </p:grpSpPr>
        <p:sp>
          <p:nvSpPr>
            <p:cNvPr id="93" name="Прямокутник 4">
              <a:extLst>
                <a:ext uri="{FF2B5EF4-FFF2-40B4-BE49-F238E27FC236}">
                  <a16:creationId xmlns:a16="http://schemas.microsoft.com/office/drawing/2014/main" xmlns="" id="{5DAB737A-CFD6-9DB5-2238-AA4CFA4D588F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4" name="Прямокутник 20">
              <a:extLst>
                <a:ext uri="{FF2B5EF4-FFF2-40B4-BE49-F238E27FC236}">
                  <a16:creationId xmlns:a16="http://schemas.microsoft.com/office/drawing/2014/main" xmlns="" id="{390FBC16-73DA-97CA-66A1-49F18F02F810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5" name="Прямокутник 21">
              <a:extLst>
                <a:ext uri="{FF2B5EF4-FFF2-40B4-BE49-F238E27FC236}">
                  <a16:creationId xmlns:a16="http://schemas.microsoft.com/office/drawing/2014/main" xmlns="" id="{E08B3E14-CB95-D164-0F1F-A09941A0D60A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6" name="Прямокутник 22">
              <a:extLst>
                <a:ext uri="{FF2B5EF4-FFF2-40B4-BE49-F238E27FC236}">
                  <a16:creationId xmlns:a16="http://schemas.microsoft.com/office/drawing/2014/main" xmlns="" id="{1E3DA3EE-4598-A104-D35B-8DB2D31FBAFC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7" name="Прямокутник 23">
              <a:extLst>
                <a:ext uri="{FF2B5EF4-FFF2-40B4-BE49-F238E27FC236}">
                  <a16:creationId xmlns:a16="http://schemas.microsoft.com/office/drawing/2014/main" xmlns="" id="{038688AF-332C-23AF-1ADB-F897C8ED9289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8" name="Прямокутник 24">
              <a:extLst>
                <a:ext uri="{FF2B5EF4-FFF2-40B4-BE49-F238E27FC236}">
                  <a16:creationId xmlns:a16="http://schemas.microsoft.com/office/drawing/2014/main" xmlns="" id="{E41DC7A1-1060-1DF2-1B80-658044C609ED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9" name="Прямокутник 25">
              <a:extLst>
                <a:ext uri="{FF2B5EF4-FFF2-40B4-BE49-F238E27FC236}">
                  <a16:creationId xmlns:a16="http://schemas.microsoft.com/office/drawing/2014/main" xmlns="" id="{0BE1E3E0-5F66-07D0-D235-3696AF8894BA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0" name="Прямокутник 26">
              <a:extLst>
                <a:ext uri="{FF2B5EF4-FFF2-40B4-BE49-F238E27FC236}">
                  <a16:creationId xmlns:a16="http://schemas.microsoft.com/office/drawing/2014/main" xmlns="" id="{DB05EAF0-7C00-8326-B1A8-833AAC30C503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1" name="Прямокутник 27">
              <a:extLst>
                <a:ext uri="{FF2B5EF4-FFF2-40B4-BE49-F238E27FC236}">
                  <a16:creationId xmlns:a16="http://schemas.microsoft.com/office/drawing/2014/main" xmlns="" id="{3976D525-BBBB-98F3-766D-80357DE5451E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2" name="Прямокутник 28">
              <a:extLst>
                <a:ext uri="{FF2B5EF4-FFF2-40B4-BE49-F238E27FC236}">
                  <a16:creationId xmlns:a16="http://schemas.microsoft.com/office/drawing/2014/main" xmlns="" id="{18B713DB-55E1-C525-63D0-4F20C470F33A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03" name="Прямокутник 9">
            <a:extLst>
              <a:ext uri="{FF2B5EF4-FFF2-40B4-BE49-F238E27FC236}">
                <a16:creationId xmlns:a16="http://schemas.microsoft.com/office/drawing/2014/main" xmlns="" id="{45455AB5-1BBE-2463-A1F0-FFB796CC1F97}"/>
              </a:ext>
            </a:extLst>
          </p:cNvPr>
          <p:cNvSpPr/>
          <p:nvPr/>
        </p:nvSpPr>
        <p:spPr>
          <a:xfrm>
            <a:off x="6383261" y="2161416"/>
            <a:ext cx="359792" cy="329254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4" name="Прямокутник 10">
            <a:extLst>
              <a:ext uri="{FF2B5EF4-FFF2-40B4-BE49-F238E27FC236}">
                <a16:creationId xmlns:a16="http://schemas.microsoft.com/office/drawing/2014/main" xmlns="" id="{FCA1869F-A87E-70EC-A4CE-151BA6AA7FBC}"/>
              </a:ext>
            </a:extLst>
          </p:cNvPr>
          <p:cNvSpPr/>
          <p:nvPr/>
        </p:nvSpPr>
        <p:spPr>
          <a:xfrm>
            <a:off x="6383261" y="2608711"/>
            <a:ext cx="359792" cy="329254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5" name="Прямокутник 11">
            <a:extLst>
              <a:ext uri="{FF2B5EF4-FFF2-40B4-BE49-F238E27FC236}">
                <a16:creationId xmlns:a16="http://schemas.microsoft.com/office/drawing/2014/main" xmlns="" id="{4ECB9FED-2172-99C4-9691-5D6560BCDD61}"/>
              </a:ext>
            </a:extLst>
          </p:cNvPr>
          <p:cNvSpPr/>
          <p:nvPr/>
        </p:nvSpPr>
        <p:spPr>
          <a:xfrm>
            <a:off x="6383261" y="3036745"/>
            <a:ext cx="359792" cy="329254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6" name="Прямокутник 14">
            <a:extLst>
              <a:ext uri="{FF2B5EF4-FFF2-40B4-BE49-F238E27FC236}">
                <a16:creationId xmlns:a16="http://schemas.microsoft.com/office/drawing/2014/main" xmlns="" id="{B267E3EB-B404-6CD5-7F1E-757BDB275A61}"/>
              </a:ext>
            </a:extLst>
          </p:cNvPr>
          <p:cNvSpPr/>
          <p:nvPr/>
        </p:nvSpPr>
        <p:spPr>
          <a:xfrm>
            <a:off x="6383261" y="3484040"/>
            <a:ext cx="359792" cy="329254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7" name="Прямокутник 8">
            <a:extLst>
              <a:ext uri="{FF2B5EF4-FFF2-40B4-BE49-F238E27FC236}">
                <a16:creationId xmlns:a16="http://schemas.microsoft.com/office/drawing/2014/main" xmlns="" id="{8F497D63-FBCD-7173-2D36-07255DA2BBAE}"/>
              </a:ext>
            </a:extLst>
          </p:cNvPr>
          <p:cNvSpPr/>
          <p:nvPr/>
        </p:nvSpPr>
        <p:spPr>
          <a:xfrm>
            <a:off x="6377362" y="1748660"/>
            <a:ext cx="359792" cy="329254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9" name="Права фігурна дужка 88">
            <a:extLst>
              <a:ext uri="{FF2B5EF4-FFF2-40B4-BE49-F238E27FC236}">
                <a16:creationId xmlns:a16="http://schemas.microsoft.com/office/drawing/2014/main" xmlns="" id="{7E88EAA1-5FFB-D7F9-361D-AF228048AF94}"/>
              </a:ext>
            </a:extLst>
          </p:cNvPr>
          <p:cNvSpPr/>
          <p:nvPr/>
        </p:nvSpPr>
        <p:spPr>
          <a:xfrm rot="16200000">
            <a:off x="4377454" y="-497899"/>
            <a:ext cx="472356" cy="4426599"/>
          </a:xfrm>
          <a:prstGeom prst="rightBrac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3EAEA70D-24D3-37E9-3E9C-F2E4762CAEAD}"/>
              </a:ext>
            </a:extLst>
          </p:cNvPr>
          <p:cNvSpPr txBox="1"/>
          <p:nvPr/>
        </p:nvSpPr>
        <p:spPr>
          <a:xfrm>
            <a:off x="7169431" y="3658845"/>
            <a:ext cx="347412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 + 30 = 75</a:t>
            </a:r>
            <a:endParaRPr lang="x-none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2F1BE346-4601-E044-1A3C-DC89E0995C15}"/>
              </a:ext>
            </a:extLst>
          </p:cNvPr>
          <p:cNvSpPr txBox="1"/>
          <p:nvPr/>
        </p:nvSpPr>
        <p:spPr>
          <a:xfrm>
            <a:off x="4275115" y="947360"/>
            <a:ext cx="72705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45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2" name="Права фігурна дужка 91">
            <a:extLst>
              <a:ext uri="{FF2B5EF4-FFF2-40B4-BE49-F238E27FC236}">
                <a16:creationId xmlns:a16="http://schemas.microsoft.com/office/drawing/2014/main" xmlns="" id="{E8AB3A45-C8C5-A276-CDFB-F6A1B1D57369}"/>
              </a:ext>
            </a:extLst>
          </p:cNvPr>
          <p:cNvSpPr/>
          <p:nvPr/>
        </p:nvSpPr>
        <p:spPr>
          <a:xfrm rot="5400000">
            <a:off x="3718493" y="4795318"/>
            <a:ext cx="472356" cy="2579078"/>
          </a:xfrm>
          <a:prstGeom prst="rightBrac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AB295812-CD1B-5632-CB29-3D3EE6F6D5B5}"/>
              </a:ext>
            </a:extLst>
          </p:cNvPr>
          <p:cNvSpPr txBox="1"/>
          <p:nvPr/>
        </p:nvSpPr>
        <p:spPr>
          <a:xfrm>
            <a:off x="3640505" y="6187277"/>
            <a:ext cx="927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x-none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Дуга 113">
            <a:extLst>
              <a:ext uri="{FF2B5EF4-FFF2-40B4-BE49-F238E27FC236}">
                <a16:creationId xmlns:a16="http://schemas.microsoft.com/office/drawing/2014/main" xmlns="" id="{30B9E6CA-49F5-7FB7-D874-92A8B7573BC1}"/>
              </a:ext>
            </a:extLst>
          </p:cNvPr>
          <p:cNvSpPr/>
          <p:nvPr/>
        </p:nvSpPr>
        <p:spPr>
          <a:xfrm rot="8189427">
            <a:off x="7226643" y="2851364"/>
            <a:ext cx="1697795" cy="1746092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5" name="Овал 114">
            <a:extLst>
              <a:ext uri="{FF2B5EF4-FFF2-40B4-BE49-F238E27FC236}">
                <a16:creationId xmlns:a16="http://schemas.microsoft.com/office/drawing/2014/main" xmlns="" id="{FD66CA1B-5E5C-FFB2-6F6F-6815ABD5869C}"/>
              </a:ext>
            </a:extLst>
          </p:cNvPr>
          <p:cNvSpPr/>
          <p:nvPr/>
        </p:nvSpPr>
        <p:spPr>
          <a:xfrm>
            <a:off x="9585540" y="3679761"/>
            <a:ext cx="416939" cy="8382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16" name="Групувати 7">
            <a:extLst>
              <a:ext uri="{FF2B5EF4-FFF2-40B4-BE49-F238E27FC236}">
                <a16:creationId xmlns:a16="http://schemas.microsoft.com/office/drawing/2014/main" xmlns="" id="{DA0496EB-CF93-8823-A0D9-326EA59C2347}"/>
              </a:ext>
            </a:extLst>
          </p:cNvPr>
          <p:cNvGrpSpPr/>
          <p:nvPr/>
        </p:nvGrpSpPr>
        <p:grpSpPr>
          <a:xfrm>
            <a:off x="2722739" y="4016530"/>
            <a:ext cx="678366" cy="1799052"/>
            <a:chOff x="4060600" y="1874998"/>
            <a:chExt cx="952996" cy="2086250"/>
          </a:xfrm>
        </p:grpSpPr>
        <p:sp>
          <p:nvSpPr>
            <p:cNvPr id="117" name="Прямокутник 18">
              <a:extLst>
                <a:ext uri="{FF2B5EF4-FFF2-40B4-BE49-F238E27FC236}">
                  <a16:creationId xmlns:a16="http://schemas.microsoft.com/office/drawing/2014/main" xmlns="" id="{77B7311F-191D-8865-B138-27DD524CB36B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8" name="Прямокутник 64">
              <a:extLst>
                <a:ext uri="{FF2B5EF4-FFF2-40B4-BE49-F238E27FC236}">
                  <a16:creationId xmlns:a16="http://schemas.microsoft.com/office/drawing/2014/main" xmlns="" id="{F2ABFFD6-30B8-E43E-11C9-D3A6CF678B7D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9" name="Прямокутник 65">
              <a:extLst>
                <a:ext uri="{FF2B5EF4-FFF2-40B4-BE49-F238E27FC236}">
                  <a16:creationId xmlns:a16="http://schemas.microsoft.com/office/drawing/2014/main" xmlns="" id="{11A91E97-2F58-24D2-CF26-B012AA73711A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0" name="Прямокутник 66">
              <a:extLst>
                <a:ext uri="{FF2B5EF4-FFF2-40B4-BE49-F238E27FC236}">
                  <a16:creationId xmlns:a16="http://schemas.microsoft.com/office/drawing/2014/main" xmlns="" id="{E66FDA81-4184-EC1F-D617-B8AD6F06310F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1" name="Прямокутник 67">
              <a:extLst>
                <a:ext uri="{FF2B5EF4-FFF2-40B4-BE49-F238E27FC236}">
                  <a16:creationId xmlns:a16="http://schemas.microsoft.com/office/drawing/2014/main" xmlns="" id="{62B58C3E-11BA-EB47-8FC4-C3E394BC2D36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2" name="Прямокутник 68">
              <a:extLst>
                <a:ext uri="{FF2B5EF4-FFF2-40B4-BE49-F238E27FC236}">
                  <a16:creationId xmlns:a16="http://schemas.microsoft.com/office/drawing/2014/main" xmlns="" id="{BE80762C-7FA7-5647-3F2F-C5F45C59107D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3" name="Прямокутник 69">
              <a:extLst>
                <a:ext uri="{FF2B5EF4-FFF2-40B4-BE49-F238E27FC236}">
                  <a16:creationId xmlns:a16="http://schemas.microsoft.com/office/drawing/2014/main" xmlns="" id="{AE093284-E520-ED00-2F1B-8FC08F49F690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4" name="Прямокутник 70">
              <a:extLst>
                <a:ext uri="{FF2B5EF4-FFF2-40B4-BE49-F238E27FC236}">
                  <a16:creationId xmlns:a16="http://schemas.microsoft.com/office/drawing/2014/main" xmlns="" id="{9B4ACB0E-CE30-92ED-0AA7-08846BEEFD5A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5" name="Прямокутник 71">
              <a:extLst>
                <a:ext uri="{FF2B5EF4-FFF2-40B4-BE49-F238E27FC236}">
                  <a16:creationId xmlns:a16="http://schemas.microsoft.com/office/drawing/2014/main" xmlns="" id="{1904B2BB-48EC-024C-E89B-5A9A247BBEB8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6" name="Прямокутник 72">
              <a:extLst>
                <a:ext uri="{FF2B5EF4-FFF2-40B4-BE49-F238E27FC236}">
                  <a16:creationId xmlns:a16="http://schemas.microsoft.com/office/drawing/2014/main" xmlns="" id="{3F0AC99A-98B2-5BAE-565F-64457145F583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27" name="Групувати 73">
            <a:extLst>
              <a:ext uri="{FF2B5EF4-FFF2-40B4-BE49-F238E27FC236}">
                <a16:creationId xmlns:a16="http://schemas.microsoft.com/office/drawing/2014/main" xmlns="" id="{74707691-40C0-CA94-E778-AC175215F909}"/>
              </a:ext>
            </a:extLst>
          </p:cNvPr>
          <p:cNvGrpSpPr/>
          <p:nvPr/>
        </p:nvGrpSpPr>
        <p:grpSpPr>
          <a:xfrm>
            <a:off x="3617549" y="1990694"/>
            <a:ext cx="678366" cy="1799052"/>
            <a:chOff x="4060600" y="1874998"/>
            <a:chExt cx="952996" cy="2086250"/>
          </a:xfrm>
        </p:grpSpPr>
        <p:sp>
          <p:nvSpPr>
            <p:cNvPr id="128" name="Прямокутник 74">
              <a:extLst>
                <a:ext uri="{FF2B5EF4-FFF2-40B4-BE49-F238E27FC236}">
                  <a16:creationId xmlns:a16="http://schemas.microsoft.com/office/drawing/2014/main" xmlns="" id="{F0DEFAA3-C6CC-81A9-02CA-B7D84E3E2A44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9" name="Прямокутник 76">
              <a:extLst>
                <a:ext uri="{FF2B5EF4-FFF2-40B4-BE49-F238E27FC236}">
                  <a16:creationId xmlns:a16="http://schemas.microsoft.com/office/drawing/2014/main" xmlns="" id="{BB6C43CC-C309-614D-AB6A-5DEB1ACDB990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0" name="Прямокутник 77">
              <a:extLst>
                <a:ext uri="{FF2B5EF4-FFF2-40B4-BE49-F238E27FC236}">
                  <a16:creationId xmlns:a16="http://schemas.microsoft.com/office/drawing/2014/main" xmlns="" id="{D10DDA4C-8CBF-9434-4209-35B6A9EEF880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1" name="Прямокутник 78">
              <a:extLst>
                <a:ext uri="{FF2B5EF4-FFF2-40B4-BE49-F238E27FC236}">
                  <a16:creationId xmlns:a16="http://schemas.microsoft.com/office/drawing/2014/main" xmlns="" id="{41023CD3-39A5-B683-6289-4610E56D3860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2" name="Прямокутник 79">
              <a:extLst>
                <a:ext uri="{FF2B5EF4-FFF2-40B4-BE49-F238E27FC236}">
                  <a16:creationId xmlns:a16="http://schemas.microsoft.com/office/drawing/2014/main" xmlns="" id="{274BB79E-8E55-CDBF-CA3B-8F857F65D251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3" name="Прямокутник 80">
              <a:extLst>
                <a:ext uri="{FF2B5EF4-FFF2-40B4-BE49-F238E27FC236}">
                  <a16:creationId xmlns:a16="http://schemas.microsoft.com/office/drawing/2014/main" xmlns="" id="{AD87181A-720B-DB1F-74BB-D09FCAAE0930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4" name="Прямокутник 81">
              <a:extLst>
                <a:ext uri="{FF2B5EF4-FFF2-40B4-BE49-F238E27FC236}">
                  <a16:creationId xmlns:a16="http://schemas.microsoft.com/office/drawing/2014/main" xmlns="" id="{BE617CEF-9B74-A14A-6A8A-93A648236920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5" name="Прямокутник 82">
              <a:extLst>
                <a:ext uri="{FF2B5EF4-FFF2-40B4-BE49-F238E27FC236}">
                  <a16:creationId xmlns:a16="http://schemas.microsoft.com/office/drawing/2014/main" xmlns="" id="{B42C2E21-AA89-1F25-4194-5A1B298931E4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6" name="Прямокутник 83">
              <a:extLst>
                <a:ext uri="{FF2B5EF4-FFF2-40B4-BE49-F238E27FC236}">
                  <a16:creationId xmlns:a16="http://schemas.microsoft.com/office/drawing/2014/main" xmlns="" id="{A36FA07A-71C1-CAD7-2D4B-DEA87D63B33C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7" name="Прямокутник 84">
              <a:extLst>
                <a:ext uri="{FF2B5EF4-FFF2-40B4-BE49-F238E27FC236}">
                  <a16:creationId xmlns:a16="http://schemas.microsoft.com/office/drawing/2014/main" xmlns="" id="{DB3A184D-3F99-099A-A2A2-4284000162E2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38" name="Групувати 85">
            <a:extLst>
              <a:ext uri="{FF2B5EF4-FFF2-40B4-BE49-F238E27FC236}">
                <a16:creationId xmlns:a16="http://schemas.microsoft.com/office/drawing/2014/main" xmlns="" id="{C8E64047-AE65-6C68-883B-0F09A856B83D}"/>
              </a:ext>
            </a:extLst>
          </p:cNvPr>
          <p:cNvGrpSpPr/>
          <p:nvPr/>
        </p:nvGrpSpPr>
        <p:grpSpPr>
          <a:xfrm>
            <a:off x="3596748" y="4016530"/>
            <a:ext cx="678366" cy="1799052"/>
            <a:chOff x="4060600" y="1874998"/>
            <a:chExt cx="952996" cy="2086250"/>
          </a:xfrm>
        </p:grpSpPr>
        <p:sp>
          <p:nvSpPr>
            <p:cNvPr id="139" name="Прямокутник 87">
              <a:extLst>
                <a:ext uri="{FF2B5EF4-FFF2-40B4-BE49-F238E27FC236}">
                  <a16:creationId xmlns:a16="http://schemas.microsoft.com/office/drawing/2014/main" xmlns="" id="{89C6A63E-244A-B3E1-51D5-8F597C7C98BF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0" name="Прямокутник 96">
              <a:extLst>
                <a:ext uri="{FF2B5EF4-FFF2-40B4-BE49-F238E27FC236}">
                  <a16:creationId xmlns:a16="http://schemas.microsoft.com/office/drawing/2014/main" xmlns="" id="{CC59209B-F1A9-D52B-0410-1FEDC1861E68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1" name="Прямокутник 97">
              <a:extLst>
                <a:ext uri="{FF2B5EF4-FFF2-40B4-BE49-F238E27FC236}">
                  <a16:creationId xmlns:a16="http://schemas.microsoft.com/office/drawing/2014/main" xmlns="" id="{F27ACF48-F7C0-B83C-5F59-A66F3A5E1FB8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2" name="Прямокутник 98">
              <a:extLst>
                <a:ext uri="{FF2B5EF4-FFF2-40B4-BE49-F238E27FC236}">
                  <a16:creationId xmlns:a16="http://schemas.microsoft.com/office/drawing/2014/main" xmlns="" id="{03DA51ED-642E-070A-5173-E80F01E661BF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3" name="Прямокутник 99">
              <a:extLst>
                <a:ext uri="{FF2B5EF4-FFF2-40B4-BE49-F238E27FC236}">
                  <a16:creationId xmlns:a16="http://schemas.microsoft.com/office/drawing/2014/main" xmlns="" id="{4699F134-FFAC-D590-149C-4227632D9B51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4" name="Прямокутник 100">
              <a:extLst>
                <a:ext uri="{FF2B5EF4-FFF2-40B4-BE49-F238E27FC236}">
                  <a16:creationId xmlns:a16="http://schemas.microsoft.com/office/drawing/2014/main" xmlns="" id="{1C3BF0C4-988E-94E9-6E53-946A647FA805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5" name="Прямокутник 101">
              <a:extLst>
                <a:ext uri="{FF2B5EF4-FFF2-40B4-BE49-F238E27FC236}">
                  <a16:creationId xmlns:a16="http://schemas.microsoft.com/office/drawing/2014/main" xmlns="" id="{181B2496-CC7B-2980-34E0-BA030D9BC6F8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6" name="Прямокутник 102">
              <a:extLst>
                <a:ext uri="{FF2B5EF4-FFF2-40B4-BE49-F238E27FC236}">
                  <a16:creationId xmlns:a16="http://schemas.microsoft.com/office/drawing/2014/main" xmlns="" id="{00BDB797-ACFD-BEDA-2C37-7EEF21E2715A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7" name="Прямокутник 103">
              <a:extLst>
                <a:ext uri="{FF2B5EF4-FFF2-40B4-BE49-F238E27FC236}">
                  <a16:creationId xmlns:a16="http://schemas.microsoft.com/office/drawing/2014/main" xmlns="" id="{777EE58C-F42E-3117-31DD-238377B938C1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8" name="Прямокутник 104">
              <a:extLst>
                <a:ext uri="{FF2B5EF4-FFF2-40B4-BE49-F238E27FC236}">
                  <a16:creationId xmlns:a16="http://schemas.microsoft.com/office/drawing/2014/main" xmlns="" id="{72F5915D-13AD-7EF0-8A93-C0292F08815E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49" name="Групувати 105">
            <a:extLst>
              <a:ext uri="{FF2B5EF4-FFF2-40B4-BE49-F238E27FC236}">
                <a16:creationId xmlns:a16="http://schemas.microsoft.com/office/drawing/2014/main" xmlns="" id="{9416E57B-E97D-2284-294F-3BCF0F6CCC9B}"/>
              </a:ext>
            </a:extLst>
          </p:cNvPr>
          <p:cNvGrpSpPr/>
          <p:nvPr/>
        </p:nvGrpSpPr>
        <p:grpSpPr>
          <a:xfrm>
            <a:off x="4494428" y="1990694"/>
            <a:ext cx="678366" cy="1799052"/>
            <a:chOff x="4060600" y="1874998"/>
            <a:chExt cx="952996" cy="2086250"/>
          </a:xfrm>
        </p:grpSpPr>
        <p:sp>
          <p:nvSpPr>
            <p:cNvPr id="150" name="Прямокутник 106">
              <a:extLst>
                <a:ext uri="{FF2B5EF4-FFF2-40B4-BE49-F238E27FC236}">
                  <a16:creationId xmlns:a16="http://schemas.microsoft.com/office/drawing/2014/main" xmlns="" id="{C76DC97C-D59D-235C-C7B3-6BD3F04E27B0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1" name="Прямокутник 107">
              <a:extLst>
                <a:ext uri="{FF2B5EF4-FFF2-40B4-BE49-F238E27FC236}">
                  <a16:creationId xmlns:a16="http://schemas.microsoft.com/office/drawing/2014/main" xmlns="" id="{F6AC4CE7-3E91-E2BB-BA8A-CB6AD7455E80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2" name="Прямокутник 108">
              <a:extLst>
                <a:ext uri="{FF2B5EF4-FFF2-40B4-BE49-F238E27FC236}">
                  <a16:creationId xmlns:a16="http://schemas.microsoft.com/office/drawing/2014/main" xmlns="" id="{EFDD6949-F859-7F8D-A6F8-53B373D74EE6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3" name="Прямокутник 109">
              <a:extLst>
                <a:ext uri="{FF2B5EF4-FFF2-40B4-BE49-F238E27FC236}">
                  <a16:creationId xmlns:a16="http://schemas.microsoft.com/office/drawing/2014/main" xmlns="" id="{93CE8E65-1C14-E85F-2567-4AE2BDF03DCF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4" name="Прямокутник 110">
              <a:extLst>
                <a:ext uri="{FF2B5EF4-FFF2-40B4-BE49-F238E27FC236}">
                  <a16:creationId xmlns:a16="http://schemas.microsoft.com/office/drawing/2014/main" xmlns="" id="{BFE07411-AEC7-BFED-7CCA-B5590D8D772F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5" name="Прямокутник 111">
              <a:extLst>
                <a:ext uri="{FF2B5EF4-FFF2-40B4-BE49-F238E27FC236}">
                  <a16:creationId xmlns:a16="http://schemas.microsoft.com/office/drawing/2014/main" xmlns="" id="{F0DB25CA-0E71-14AF-F7E0-03E94B528478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6" name="Прямокутник 112">
              <a:extLst>
                <a:ext uri="{FF2B5EF4-FFF2-40B4-BE49-F238E27FC236}">
                  <a16:creationId xmlns:a16="http://schemas.microsoft.com/office/drawing/2014/main" xmlns="" id="{F6CA9376-8317-8DE2-C701-B12B257943B9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7" name="Прямокутник 113">
              <a:extLst>
                <a:ext uri="{FF2B5EF4-FFF2-40B4-BE49-F238E27FC236}">
                  <a16:creationId xmlns:a16="http://schemas.microsoft.com/office/drawing/2014/main" xmlns="" id="{49C71A61-FD14-645E-EF0C-349E0F79D2D4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8" name="Прямокутник 114">
              <a:extLst>
                <a:ext uri="{FF2B5EF4-FFF2-40B4-BE49-F238E27FC236}">
                  <a16:creationId xmlns:a16="http://schemas.microsoft.com/office/drawing/2014/main" xmlns="" id="{6A77E6CB-B075-061E-66C9-ACCD1B8DFEAD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9" name="Прямокутник 115">
              <a:extLst>
                <a:ext uri="{FF2B5EF4-FFF2-40B4-BE49-F238E27FC236}">
                  <a16:creationId xmlns:a16="http://schemas.microsoft.com/office/drawing/2014/main" xmlns="" id="{64D4F5A5-D2B9-F070-9FF7-64FDF50AEC8F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60" name="Групувати 116">
            <a:extLst>
              <a:ext uri="{FF2B5EF4-FFF2-40B4-BE49-F238E27FC236}">
                <a16:creationId xmlns:a16="http://schemas.microsoft.com/office/drawing/2014/main" xmlns="" id="{8D705505-BF2C-74D6-601B-3CD07282A6AF}"/>
              </a:ext>
            </a:extLst>
          </p:cNvPr>
          <p:cNvGrpSpPr/>
          <p:nvPr/>
        </p:nvGrpSpPr>
        <p:grpSpPr>
          <a:xfrm>
            <a:off x="4473627" y="4016530"/>
            <a:ext cx="678366" cy="1799052"/>
            <a:chOff x="4060600" y="1874998"/>
            <a:chExt cx="952996" cy="2086250"/>
          </a:xfrm>
        </p:grpSpPr>
        <p:sp>
          <p:nvSpPr>
            <p:cNvPr id="161" name="Прямокутник 117">
              <a:extLst>
                <a:ext uri="{FF2B5EF4-FFF2-40B4-BE49-F238E27FC236}">
                  <a16:creationId xmlns:a16="http://schemas.microsoft.com/office/drawing/2014/main" xmlns="" id="{2837B66D-9FBF-29EB-B77C-22739277C785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2" name="Прямокутник 118">
              <a:extLst>
                <a:ext uri="{FF2B5EF4-FFF2-40B4-BE49-F238E27FC236}">
                  <a16:creationId xmlns:a16="http://schemas.microsoft.com/office/drawing/2014/main" xmlns="" id="{C0DD6E42-4B63-9AA3-3842-ED3300196706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3" name="Прямокутник 119">
              <a:extLst>
                <a:ext uri="{FF2B5EF4-FFF2-40B4-BE49-F238E27FC236}">
                  <a16:creationId xmlns:a16="http://schemas.microsoft.com/office/drawing/2014/main" xmlns="" id="{6F4B0D1C-65A2-B365-ABB4-14E186615EC2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4" name="Прямокутник 120">
              <a:extLst>
                <a:ext uri="{FF2B5EF4-FFF2-40B4-BE49-F238E27FC236}">
                  <a16:creationId xmlns:a16="http://schemas.microsoft.com/office/drawing/2014/main" xmlns="" id="{3A70E8F6-7548-CB25-8E4D-14417C40BC12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5" name="Прямокутник 121">
              <a:extLst>
                <a:ext uri="{FF2B5EF4-FFF2-40B4-BE49-F238E27FC236}">
                  <a16:creationId xmlns:a16="http://schemas.microsoft.com/office/drawing/2014/main" xmlns="" id="{0AF23A9D-AF7A-0138-1CA7-C7CB9A0782FE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6" name="Прямокутник 122">
              <a:extLst>
                <a:ext uri="{FF2B5EF4-FFF2-40B4-BE49-F238E27FC236}">
                  <a16:creationId xmlns:a16="http://schemas.microsoft.com/office/drawing/2014/main" xmlns="" id="{B7D0FA82-803E-CF6F-754A-0C365B8D40EA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7" name="Прямокутник 123">
              <a:extLst>
                <a:ext uri="{FF2B5EF4-FFF2-40B4-BE49-F238E27FC236}">
                  <a16:creationId xmlns:a16="http://schemas.microsoft.com/office/drawing/2014/main" xmlns="" id="{0C4F333B-0EB0-5584-C816-3CE2CC29C9EC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8" name="Прямокутник 124">
              <a:extLst>
                <a:ext uri="{FF2B5EF4-FFF2-40B4-BE49-F238E27FC236}">
                  <a16:creationId xmlns:a16="http://schemas.microsoft.com/office/drawing/2014/main" xmlns="" id="{20F1CD78-CE79-52F1-1314-44C3E2EFFEAB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9" name="Прямокутник 125">
              <a:extLst>
                <a:ext uri="{FF2B5EF4-FFF2-40B4-BE49-F238E27FC236}">
                  <a16:creationId xmlns:a16="http://schemas.microsoft.com/office/drawing/2014/main" xmlns="" id="{93DA8E2E-D94C-C8BD-CA07-18664BFD829D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0" name="Прямокутник 126">
              <a:extLst>
                <a:ext uri="{FF2B5EF4-FFF2-40B4-BE49-F238E27FC236}">
                  <a16:creationId xmlns:a16="http://schemas.microsoft.com/office/drawing/2014/main" xmlns="" id="{6BBA1431-F4DD-38BD-0DEA-5117D2893D0C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71" name="Групувати 127">
            <a:extLst>
              <a:ext uri="{FF2B5EF4-FFF2-40B4-BE49-F238E27FC236}">
                <a16:creationId xmlns:a16="http://schemas.microsoft.com/office/drawing/2014/main" xmlns="" id="{0047BF26-E71E-332D-CB4E-07240CE533E3}"/>
              </a:ext>
            </a:extLst>
          </p:cNvPr>
          <p:cNvGrpSpPr/>
          <p:nvPr/>
        </p:nvGrpSpPr>
        <p:grpSpPr>
          <a:xfrm>
            <a:off x="5301817" y="1990694"/>
            <a:ext cx="678366" cy="1799052"/>
            <a:chOff x="4060600" y="1874998"/>
            <a:chExt cx="952996" cy="2086250"/>
          </a:xfrm>
        </p:grpSpPr>
        <p:sp>
          <p:nvSpPr>
            <p:cNvPr id="172" name="Прямокутник 128">
              <a:extLst>
                <a:ext uri="{FF2B5EF4-FFF2-40B4-BE49-F238E27FC236}">
                  <a16:creationId xmlns:a16="http://schemas.microsoft.com/office/drawing/2014/main" xmlns="" id="{17742139-54DF-51CD-AD16-9105098501E6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3" name="Прямокутник 129">
              <a:extLst>
                <a:ext uri="{FF2B5EF4-FFF2-40B4-BE49-F238E27FC236}">
                  <a16:creationId xmlns:a16="http://schemas.microsoft.com/office/drawing/2014/main" xmlns="" id="{4F1B7D70-DF2D-F48B-62E4-EA6DA70527A9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4" name="Прямокутник 130">
              <a:extLst>
                <a:ext uri="{FF2B5EF4-FFF2-40B4-BE49-F238E27FC236}">
                  <a16:creationId xmlns:a16="http://schemas.microsoft.com/office/drawing/2014/main" xmlns="" id="{B972429A-69EA-20B5-ECF9-4EB984B8DD3D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5" name="Прямокутник 131">
              <a:extLst>
                <a:ext uri="{FF2B5EF4-FFF2-40B4-BE49-F238E27FC236}">
                  <a16:creationId xmlns:a16="http://schemas.microsoft.com/office/drawing/2014/main" xmlns="" id="{830BF438-E372-E575-4B02-10168B941F75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6" name="Прямокутник 132">
              <a:extLst>
                <a:ext uri="{FF2B5EF4-FFF2-40B4-BE49-F238E27FC236}">
                  <a16:creationId xmlns:a16="http://schemas.microsoft.com/office/drawing/2014/main" xmlns="" id="{D912171D-E2FE-3B80-A11A-387F7E3A9311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7" name="Прямокутник 133">
              <a:extLst>
                <a:ext uri="{FF2B5EF4-FFF2-40B4-BE49-F238E27FC236}">
                  <a16:creationId xmlns:a16="http://schemas.microsoft.com/office/drawing/2014/main" xmlns="" id="{67132CC3-1CDE-BD3D-8D92-6E3013A8650F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8" name="Прямокутник 134">
              <a:extLst>
                <a:ext uri="{FF2B5EF4-FFF2-40B4-BE49-F238E27FC236}">
                  <a16:creationId xmlns:a16="http://schemas.microsoft.com/office/drawing/2014/main" xmlns="" id="{C2CB2EF5-7C08-C25A-6FE9-007710D17F31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9" name="Прямокутник 135">
              <a:extLst>
                <a:ext uri="{FF2B5EF4-FFF2-40B4-BE49-F238E27FC236}">
                  <a16:creationId xmlns:a16="http://schemas.microsoft.com/office/drawing/2014/main" xmlns="" id="{87A03B55-6DAA-6DB6-782A-6DC14B438E55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0" name="Прямокутник 136">
              <a:extLst>
                <a:ext uri="{FF2B5EF4-FFF2-40B4-BE49-F238E27FC236}">
                  <a16:creationId xmlns:a16="http://schemas.microsoft.com/office/drawing/2014/main" xmlns="" id="{ED7BF77D-9BBA-B8D6-F694-B1F9F7D27BC8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1" name="Прямокутник 137">
              <a:extLst>
                <a:ext uri="{FF2B5EF4-FFF2-40B4-BE49-F238E27FC236}">
                  <a16:creationId xmlns:a16="http://schemas.microsoft.com/office/drawing/2014/main" xmlns="" id="{977708A1-0143-1F13-6225-D0867DE76F75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82" name="TextBox 181">
            <a:extLst>
              <a:ext uri="{FF2B5EF4-FFF2-40B4-BE49-F238E27FC236}">
                <a16:creationId xmlns:a16="http://schemas.microsoft.com/office/drawing/2014/main" xmlns="" id="{C9B9BCDA-960A-D766-5008-662330678308}"/>
              </a:ext>
            </a:extLst>
          </p:cNvPr>
          <p:cNvSpPr txBox="1"/>
          <p:nvPr/>
        </p:nvSpPr>
        <p:spPr>
          <a:xfrm>
            <a:off x="7097560" y="2701232"/>
            <a:ext cx="354599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+ 30 = 70</a:t>
            </a:r>
            <a:endParaRPr lang="x-none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3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711037" y="374786"/>
            <a:ext cx="8732066" cy="70577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Розглянь схему та поясни обчислення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8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1124"/>
            <a:ext cx="1054100" cy="11011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118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85" name="Скругленный прямоугольник 184"/>
          <p:cNvSpPr/>
          <p:nvPr/>
        </p:nvSpPr>
        <p:spPr>
          <a:xfrm>
            <a:off x="7245640" y="4710521"/>
            <a:ext cx="3249837" cy="103089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Десятки додаємо до десятків.</a:t>
            </a:r>
          </a:p>
        </p:txBody>
      </p:sp>
    </p:spTree>
    <p:extLst>
      <p:ext uri="{BB962C8B-B14F-4D97-AF65-F5344CB8AC3E}">
        <p14:creationId xmlns:p14="http://schemas.microsoft.com/office/powerpoint/2010/main" val="34339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13967</TotalTime>
  <Words>1009</Words>
  <Application>Microsoft Office PowerPoint</Application>
  <PresentationFormat>Произвольный</PresentationFormat>
  <Paragraphs>321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1426</cp:revision>
  <dcterms:created xsi:type="dcterms:W3CDTF">2018-01-05T16:38:53Z</dcterms:created>
  <dcterms:modified xsi:type="dcterms:W3CDTF">2024-04-30T07:41:06Z</dcterms:modified>
</cp:coreProperties>
</file>