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1169" r:id="rId3"/>
    <p:sldId id="1175" r:id="rId4"/>
    <p:sldId id="1171" r:id="rId5"/>
    <p:sldId id="1174" r:id="rId6"/>
    <p:sldId id="1178" r:id="rId7"/>
    <p:sldId id="1176" r:id="rId8"/>
    <p:sldId id="1179" r:id="rId9"/>
    <p:sldId id="1075" r:id="rId10"/>
    <p:sldId id="117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66FF"/>
    <a:srgbClr val="295FFF"/>
    <a:srgbClr val="78B64E"/>
    <a:srgbClr val="F5F6F9"/>
    <a:srgbClr val="F7F8FB"/>
    <a:srgbClr val="FCFCFE"/>
    <a:srgbClr val="FF5050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6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53887" y="4487031"/>
            <a:ext cx="9651170" cy="17366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Повторення знань </a:t>
            </a:r>
          </a:p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з навчання грамоти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2646" y="1589313"/>
            <a:ext cx="4056468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122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Картинки до тестів\!!! Есміра Україна Читання в родині\OIG 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2" y="783771"/>
            <a:ext cx="3390901" cy="339090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208317" y="581244"/>
            <a:ext cx="9570173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289773" y="5271473"/>
            <a:ext cx="6280361" cy="968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Багато завдань </a:t>
            </a:r>
            <a:r>
              <a:rPr lang="uk-UA" sz="2400" b="1" dirty="0"/>
              <a:t>виконав/ла </a:t>
            </a:r>
            <a:r>
              <a:rPr lang="uk-UA" sz="2400" b="1" dirty="0" smtClean="0"/>
              <a:t>неправильно.</a:t>
            </a:r>
            <a:r>
              <a:rPr lang="uk-UA" sz="2400" b="1" dirty="0"/>
              <a:t> </a:t>
            </a:r>
            <a:endParaRPr lang="uk-UA" sz="2400" b="1" dirty="0" smtClean="0"/>
          </a:p>
          <a:p>
            <a:r>
              <a:rPr lang="uk-UA" sz="2400" b="1" dirty="0" smtClean="0"/>
              <a:t>Маю </a:t>
            </a:r>
            <a:r>
              <a:rPr lang="uk-UA" sz="2400" b="1" dirty="0"/>
              <a:t>ще </a:t>
            </a:r>
            <a:r>
              <a:rPr lang="uk-UA" sz="2400" b="1" dirty="0" smtClean="0"/>
              <a:t>попрацювати з ними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289774" y="3781486"/>
            <a:ext cx="6280360" cy="98951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Деякі </a:t>
            </a:r>
            <a:r>
              <a:rPr lang="uk-UA" sz="2400" b="1" dirty="0"/>
              <a:t>завдання виконав/ла </a:t>
            </a:r>
            <a:r>
              <a:rPr lang="uk-UA" sz="2400" b="1" dirty="0" smtClean="0"/>
              <a:t>неправильно.</a:t>
            </a:r>
            <a:endParaRPr lang="uk-UA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3289774" y="2288027"/>
            <a:ext cx="6280360" cy="10432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Всі завдання виконав/ла правильно. </a:t>
            </a:r>
            <a:endParaRPr lang="uk-UA" sz="2400" b="1" dirty="0"/>
          </a:p>
          <a:p>
            <a:r>
              <a:rPr lang="uk-UA" sz="2400" b="1" dirty="0" smtClean="0"/>
              <a:t>Йду вперед впевнено</a:t>
            </a:r>
          </a:p>
        </p:txBody>
      </p:sp>
      <p:pic>
        <p:nvPicPr>
          <p:cNvPr id="15" name="Picture 2" descr="D:\Картинки до тестів\Дорога впере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34" y="1988820"/>
            <a:ext cx="2786244" cy="1515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sit Ukraine - Реєстрація авто в Австрії: актуальні правила та необхідні  документи для українц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8" y="3413029"/>
            <a:ext cx="2744083" cy="154354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У мережі опублікували світлини дороги Черкаси-Канів (фото) - Новини Канос,  слідами твого міс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8" y="4970445"/>
            <a:ext cx="2795875" cy="1570656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208317" y="1363570"/>
            <a:ext cx="9570173" cy="6252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Вибери дорогу, якою визначиш свої знання і вміння на </a:t>
            </a:r>
            <a:r>
              <a:rPr lang="uk-UA" sz="2400" b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9453" y="527776"/>
            <a:ext cx="8732066" cy="7023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69B8F106-52D3-4E2F-A595-3B4F8D378452}"/>
              </a:ext>
            </a:extLst>
          </p:cNvPr>
          <p:cNvSpPr/>
          <p:nvPr/>
        </p:nvSpPr>
        <p:spPr>
          <a:xfrm>
            <a:off x="916577" y="1614144"/>
            <a:ext cx="6583681" cy="38831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Доброго ранку – </a:t>
            </a:r>
            <a:r>
              <a:rPr lang="ru-RU" sz="3200" b="1" dirty="0" err="1">
                <a:solidFill>
                  <a:schemeClr val="bg1"/>
                </a:solidFill>
              </a:rPr>
              <a:t>сонце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привітне</a:t>
            </a:r>
            <a:r>
              <a:rPr lang="ru-RU" sz="32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Доброго ранку – небо </a:t>
            </a:r>
            <a:r>
              <a:rPr lang="ru-RU" sz="3200" b="1" dirty="0" err="1">
                <a:solidFill>
                  <a:schemeClr val="bg1"/>
                </a:solidFill>
              </a:rPr>
              <a:t>блакитне</a:t>
            </a:r>
            <a:r>
              <a:rPr lang="ru-RU" sz="32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Доброго ранку – в </a:t>
            </a:r>
            <a:r>
              <a:rPr lang="ru-RU" sz="3200" b="1" dirty="0" err="1">
                <a:solidFill>
                  <a:schemeClr val="bg1"/>
                </a:solidFill>
              </a:rPr>
              <a:t>небі</a:t>
            </a:r>
            <a:r>
              <a:rPr lang="ru-RU" sz="3200" b="1" dirty="0">
                <a:solidFill>
                  <a:schemeClr val="bg1"/>
                </a:solidFill>
              </a:rPr>
              <a:t> пташки!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Доброго ранку – </a:t>
            </a:r>
            <a:r>
              <a:rPr lang="ru-RU" sz="3200" b="1" dirty="0" err="1">
                <a:solidFill>
                  <a:schemeClr val="bg1"/>
                </a:solidFill>
              </a:rPr>
              <a:t>зелені</a:t>
            </a:r>
            <a:r>
              <a:rPr lang="ru-RU" sz="3200" b="1" dirty="0">
                <a:solidFill>
                  <a:schemeClr val="bg1"/>
                </a:solidFill>
              </a:rPr>
              <a:t> дубки!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Доброго ранку – люди </a:t>
            </a:r>
            <a:r>
              <a:rPr lang="ru-RU" sz="3200" b="1" dirty="0" err="1">
                <a:solidFill>
                  <a:schemeClr val="bg1"/>
                </a:solidFill>
              </a:rPr>
              <a:t>привітні</a:t>
            </a:r>
            <a:r>
              <a:rPr lang="ru-RU" sz="32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всім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бажаю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щоб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посмішки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квітли</a:t>
            </a:r>
            <a:r>
              <a:rPr lang="ru-RU" sz="32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2" name="Picture 2" descr="Головна - Сайт ДНЗ №2 &amp;quot;Сонечко&amp;quot; м.Моршин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14" y="1312434"/>
            <a:ext cx="3988690" cy="41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36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263157" y="1440387"/>
            <a:ext cx="9721241" cy="9084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Дороги можуть бути різноманітними. Переглянь ілюстрації. Яка дорога передає твій стан зараз? Поясни, чому?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01199" y="422941"/>
            <a:ext cx="10645155" cy="8687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Психологічне налаштування «Дорога»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Дорога впере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8" y="2348881"/>
            <a:ext cx="4015320" cy="2002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Visit Ukraine - Реєстрація авто в Австрії: актуальні правила та необхідні  документи для українц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819" y="2356143"/>
            <a:ext cx="3594133" cy="2021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В Кабмине рассказали о первом украинском автобане: его начнут строить в  2022 год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4437113"/>
            <a:ext cx="4066719" cy="208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 мережі опублікували світлини дороги Черкаси-Канів (фото) - Новини Канос,  слідами твого міс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97" y="4554747"/>
            <a:ext cx="3533732" cy="1985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дорога развилка | Crossroads in life, Road, Path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542" y="2420816"/>
            <a:ext cx="3594133" cy="2033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Обои для рабочего стола Развилка дороги из лесу фото - Раздел обоев: Дорог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99" y="4475963"/>
            <a:ext cx="3643053" cy="2049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24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584858" y="601161"/>
            <a:ext cx="9094027" cy="7813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Повідомлення теми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1803682"/>
            <a:ext cx="3861531" cy="38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59085" y="1803682"/>
            <a:ext cx="6291944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</a:rPr>
              <a:t>Сьогодні на </a:t>
            </a:r>
            <a:r>
              <a:rPr lang="uk-UA" sz="3200" dirty="0" err="1">
                <a:solidFill>
                  <a:schemeClr val="bg1"/>
                </a:solidFill>
              </a:rPr>
              <a:t>уроці</a:t>
            </a:r>
            <a:r>
              <a:rPr lang="uk-UA" sz="3200" dirty="0">
                <a:solidFill>
                  <a:schemeClr val="bg1"/>
                </a:solidFill>
              </a:rPr>
              <a:t> </a:t>
            </a:r>
            <a:r>
              <a:rPr lang="uk-UA" sz="3200" dirty="0" smtClean="0">
                <a:solidFill>
                  <a:schemeClr val="bg1"/>
                </a:solidFill>
              </a:rPr>
              <a:t>ми будемо повторювати свої знання і вміння з навчання грамоти </a:t>
            </a:r>
          </a:p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за рік за темами: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 smtClean="0">
                <a:solidFill>
                  <a:schemeClr val="bg1"/>
                </a:solidFill>
              </a:rPr>
              <a:t>Звуки й букви, склади;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 smtClean="0">
                <a:solidFill>
                  <a:schemeClr val="bg1"/>
                </a:solidFill>
              </a:rPr>
              <a:t>значення слова;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 smtClean="0">
                <a:solidFill>
                  <a:schemeClr val="bg1"/>
                </a:solidFill>
              </a:rPr>
              <a:t>речення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42999" y="494059"/>
            <a:ext cx="9731830" cy="7949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Тест. </a:t>
            </a:r>
            <a:r>
              <a:rPr lang="ru-RU" sz="4000" b="1" dirty="0" err="1" smtClean="0">
                <a:solidFill>
                  <a:schemeClr val="bg1"/>
                </a:solidFill>
              </a:rPr>
              <a:t>Розділ</a:t>
            </a:r>
            <a:r>
              <a:rPr lang="ru-RU" sz="4000" b="1" dirty="0" smtClean="0">
                <a:solidFill>
                  <a:schemeClr val="bg1"/>
                </a:solidFill>
              </a:rPr>
              <a:t> «Звуки. </a:t>
            </a:r>
            <a:r>
              <a:rPr lang="ru-RU" sz="4000" b="1" dirty="0" err="1" smtClean="0">
                <a:solidFill>
                  <a:schemeClr val="bg1"/>
                </a:solidFill>
              </a:rPr>
              <a:t>Букви</a:t>
            </a:r>
            <a:r>
              <a:rPr lang="ru-RU" sz="4000" b="1" dirty="0" smtClean="0">
                <a:solidFill>
                  <a:schemeClr val="bg1"/>
                </a:solidFill>
              </a:rPr>
              <a:t>.»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27351" y="1370467"/>
            <a:ext cx="5548563" cy="51077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Вибери варіант </a:t>
            </a:r>
            <a:r>
              <a:rPr lang="uk-UA" sz="2400" b="1" dirty="0" smtClean="0">
                <a:solidFill>
                  <a:srgbClr val="0070C0"/>
                </a:solidFill>
              </a:rPr>
              <a:t>відповіді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54942" y="1945131"/>
            <a:ext cx="4599936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1. В </a:t>
            </a:r>
            <a:r>
              <a:rPr lang="ru-RU" sz="2800" dirty="0" err="1"/>
              <a:t>українському</a:t>
            </a:r>
            <a:r>
              <a:rPr lang="ru-RU" sz="2800" dirty="0"/>
              <a:t> </a:t>
            </a:r>
            <a:r>
              <a:rPr lang="ru-RU" sz="2800" dirty="0" err="1"/>
              <a:t>алфавіті</a:t>
            </a:r>
            <a:r>
              <a:rPr lang="ru-RU" sz="2800" dirty="0"/>
              <a:t>: </a:t>
            </a:r>
            <a:r>
              <a:rPr lang="uk-UA" sz="2800" dirty="0"/>
              <a:t>             </a:t>
            </a:r>
            <a:endParaRPr lang="ru-RU" sz="2800" dirty="0"/>
          </a:p>
          <a:p>
            <a:r>
              <a:rPr lang="uk-UA" sz="2800" dirty="0" smtClean="0"/>
              <a:t>    а</a:t>
            </a:r>
            <a:r>
              <a:rPr lang="ru-RU" sz="2800" dirty="0"/>
              <a:t>) 33 </a:t>
            </a:r>
            <a:r>
              <a:rPr lang="ru-RU" sz="2800" dirty="0" err="1"/>
              <a:t>букви</a:t>
            </a:r>
            <a:r>
              <a:rPr lang="ru-RU" sz="2800" dirty="0"/>
              <a:t> </a:t>
            </a:r>
            <a:r>
              <a:rPr lang="uk-UA" sz="2800" dirty="0"/>
              <a:t>   </a:t>
            </a:r>
            <a:endParaRPr lang="ru-RU" sz="2800" dirty="0"/>
          </a:p>
          <a:p>
            <a:r>
              <a:rPr lang="uk-UA" sz="2800" dirty="0" smtClean="0"/>
              <a:t>    б</a:t>
            </a:r>
            <a:r>
              <a:rPr lang="ru-RU" sz="2800" dirty="0"/>
              <a:t>) 30 букв </a:t>
            </a:r>
            <a:r>
              <a:rPr lang="uk-UA" sz="2800" dirty="0"/>
              <a:t>   </a:t>
            </a:r>
            <a:endParaRPr lang="ru-RU" sz="2800" dirty="0"/>
          </a:p>
          <a:p>
            <a:r>
              <a:rPr lang="uk-UA" sz="2800" dirty="0" smtClean="0"/>
              <a:t>    в</a:t>
            </a:r>
            <a:r>
              <a:rPr lang="ru-RU" sz="2800" dirty="0"/>
              <a:t>) 35 букв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55772" y="1945131"/>
            <a:ext cx="6139542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2. </a:t>
            </a:r>
            <a:r>
              <a:rPr lang="ru-RU" sz="2800" dirty="0" err="1"/>
              <a:t>Голосних</a:t>
            </a:r>
            <a:r>
              <a:rPr lang="ru-RU" sz="2800" dirty="0"/>
              <a:t> </a:t>
            </a:r>
            <a:r>
              <a:rPr lang="ru-RU" sz="2800" dirty="0" err="1"/>
              <a:t>звуків</a:t>
            </a:r>
            <a:r>
              <a:rPr lang="ru-RU" sz="2800" dirty="0"/>
              <a:t> в </a:t>
            </a:r>
            <a:r>
              <a:rPr lang="ru-RU" sz="2800" dirty="0" err="1"/>
              <a:t>українській</a:t>
            </a:r>
            <a:r>
              <a:rPr lang="ru-RU" sz="2800" dirty="0"/>
              <a:t> </a:t>
            </a:r>
            <a:r>
              <a:rPr lang="ru-RU" sz="2800" dirty="0" err="1"/>
              <a:t>мові</a:t>
            </a:r>
            <a:r>
              <a:rPr lang="ru-RU" sz="2800" dirty="0"/>
              <a:t>: </a:t>
            </a:r>
            <a:r>
              <a:rPr lang="uk-UA" sz="2800" dirty="0"/>
              <a:t>    </a:t>
            </a:r>
            <a:endParaRPr lang="ru-RU" sz="2800" dirty="0"/>
          </a:p>
          <a:p>
            <a:r>
              <a:rPr lang="uk-UA" sz="2800" dirty="0" smtClean="0"/>
              <a:t>    а</a:t>
            </a:r>
            <a:r>
              <a:rPr lang="ru-RU" sz="2800" dirty="0"/>
              <a:t>) 10 </a:t>
            </a:r>
            <a:r>
              <a:rPr lang="uk-UA" sz="2800" dirty="0"/>
              <a:t>    </a:t>
            </a:r>
            <a:endParaRPr lang="ru-RU" sz="2800" dirty="0"/>
          </a:p>
          <a:p>
            <a:r>
              <a:rPr lang="uk-UA" sz="2800" dirty="0" smtClean="0"/>
              <a:t>    б</a:t>
            </a:r>
            <a:r>
              <a:rPr lang="ru-RU" sz="2800" dirty="0"/>
              <a:t>) 6 </a:t>
            </a:r>
            <a:r>
              <a:rPr lang="uk-UA" sz="2800" dirty="0"/>
              <a:t>    </a:t>
            </a:r>
            <a:endParaRPr lang="ru-RU" sz="2800" dirty="0"/>
          </a:p>
          <a:p>
            <a:r>
              <a:rPr lang="uk-UA" sz="2800" dirty="0" smtClean="0"/>
              <a:t>    в</a:t>
            </a:r>
            <a:r>
              <a:rPr lang="ru-RU" sz="2800" dirty="0"/>
              <a:t>) 8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903010" y="2821711"/>
            <a:ext cx="2098273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а о у е и і 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20107" y="3981057"/>
            <a:ext cx="5249321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3. </a:t>
            </a:r>
            <a:r>
              <a:rPr lang="ru-RU" sz="2800" dirty="0" err="1" smtClean="0"/>
              <a:t>Назви</a:t>
            </a:r>
            <a:r>
              <a:rPr lang="ru-RU" sz="2800" dirty="0" smtClean="0"/>
              <a:t> </a:t>
            </a:r>
            <a:r>
              <a:rPr lang="ru-RU" sz="2800" dirty="0" err="1" smtClean="0"/>
              <a:t>букви</a:t>
            </a:r>
            <a:r>
              <a:rPr lang="ru-RU" sz="2800" dirty="0" smtClean="0"/>
              <a:t> </a:t>
            </a:r>
            <a:r>
              <a:rPr lang="ru-RU" sz="2800" dirty="0" err="1" smtClean="0"/>
              <a:t>голосних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звуків</a:t>
            </a:r>
            <a:r>
              <a:rPr lang="ru-RU" sz="2800" dirty="0" smtClean="0"/>
              <a:t>: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А  Б  В  Е  Є  Ж  З  И  І  Ї   Л </a:t>
            </a:r>
          </a:p>
          <a:p>
            <a:pPr algn="ctr"/>
            <a:r>
              <a:rPr lang="ru-RU" sz="2800" dirty="0" smtClean="0"/>
              <a:t> М  О  П  Т  У  Ф  Щ  Ю  Я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372023" y="2949661"/>
            <a:ext cx="138248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856987" y="3400593"/>
            <a:ext cx="5875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520107" y="5597632"/>
            <a:ext cx="3420522" cy="91940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букви голосних звуків за зразком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45994" y="3959045"/>
            <a:ext cx="3681777" cy="153233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4.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/>
              <a:t>приголосний</a:t>
            </a:r>
            <a:r>
              <a:rPr lang="ru-RU" sz="2800" dirty="0"/>
              <a:t> </a:t>
            </a:r>
            <a:r>
              <a:rPr lang="ru-RU" sz="2800" dirty="0" err="1"/>
              <a:t>завжди</a:t>
            </a:r>
            <a:r>
              <a:rPr lang="ru-RU" sz="2800" dirty="0"/>
              <a:t> </a:t>
            </a:r>
            <a:r>
              <a:rPr lang="ru-RU" sz="2800" dirty="0" err="1"/>
              <a:t>м’який</a:t>
            </a:r>
            <a:r>
              <a:rPr lang="ru-RU" sz="2800" dirty="0"/>
              <a:t>? </a:t>
            </a:r>
            <a:r>
              <a:rPr lang="uk-UA" sz="2800" dirty="0"/>
              <a:t>  </a:t>
            </a:r>
          </a:p>
          <a:p>
            <a:r>
              <a:rPr lang="uk-UA" sz="2800" dirty="0" smtClean="0"/>
              <a:t>     а</a:t>
            </a:r>
            <a:r>
              <a:rPr lang="ru-RU" sz="2800" dirty="0"/>
              <a:t>) Н </a:t>
            </a:r>
            <a:r>
              <a:rPr lang="uk-UA" sz="2800" dirty="0"/>
              <a:t>  </a:t>
            </a:r>
            <a:r>
              <a:rPr lang="uk-UA" sz="2800" dirty="0" smtClean="0"/>
              <a:t>   б</a:t>
            </a:r>
            <a:r>
              <a:rPr lang="ru-RU" sz="2800" dirty="0"/>
              <a:t>) С </a:t>
            </a:r>
            <a:r>
              <a:rPr lang="uk-UA" sz="2800" dirty="0"/>
              <a:t> </a:t>
            </a:r>
            <a:r>
              <a:rPr lang="uk-UA" sz="2800" dirty="0" smtClean="0"/>
              <a:t>     </a:t>
            </a:r>
            <a:r>
              <a:rPr lang="uk-UA" sz="2800" dirty="0"/>
              <a:t>в</a:t>
            </a:r>
            <a:r>
              <a:rPr lang="ru-RU" sz="2800" dirty="0"/>
              <a:t>) Й 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9001283" y="5360624"/>
            <a:ext cx="69124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4093268" y="5539797"/>
            <a:ext cx="2980016" cy="1055608"/>
          </a:xfrm>
          <a:prstGeom prst="roundRect">
            <a:avLst/>
          </a:prstGeom>
          <a:solidFill>
            <a:srgbClr val="CC00CC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А    У    Е   И   О   Ї</a:t>
            </a:r>
          </a:p>
          <a:p>
            <a:r>
              <a:rPr lang="uk-UA" sz="2800" b="1" dirty="0" smtClean="0"/>
              <a:t>Я   Ю   Є    І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211" y="4233205"/>
            <a:ext cx="1933575" cy="23622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54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22" grpId="0" animBg="1"/>
      <p:bldP spid="24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361170" y="3560391"/>
            <a:ext cx="5061485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7. </a:t>
            </a:r>
            <a:r>
              <a:rPr lang="ru-RU" sz="2800" dirty="0" err="1"/>
              <a:t>М’який</a:t>
            </a:r>
            <a:r>
              <a:rPr lang="ru-RU" sz="2800" dirty="0"/>
              <a:t> знак </a:t>
            </a:r>
            <a:r>
              <a:rPr lang="ru-RU" sz="2800" dirty="0" err="1"/>
              <a:t>потрібний</a:t>
            </a:r>
            <a:r>
              <a:rPr lang="ru-RU" sz="2800" dirty="0"/>
              <a:t>: </a:t>
            </a:r>
            <a:r>
              <a:rPr lang="uk-UA" sz="2800" dirty="0"/>
              <a:t> </a:t>
            </a:r>
            <a:endParaRPr lang="ru-RU" sz="2800" dirty="0"/>
          </a:p>
          <a:p>
            <a:r>
              <a:rPr lang="uk-UA" sz="2800" dirty="0" smtClean="0"/>
              <a:t>  а</a:t>
            </a:r>
            <a:r>
              <a:rPr lang="ru-RU" sz="2800" dirty="0"/>
              <a:t>)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робити</a:t>
            </a:r>
            <a:r>
              <a:rPr lang="ru-RU" sz="2800" dirty="0"/>
              <a:t> слова </a:t>
            </a:r>
            <a:r>
              <a:rPr lang="ru-RU" sz="2800" dirty="0" err="1"/>
              <a:t>м’якими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 smtClean="0"/>
              <a:t>  </a:t>
            </a:r>
            <a:r>
              <a:rPr lang="uk-UA" sz="2800" dirty="0" smtClean="0"/>
              <a:t>б</a:t>
            </a:r>
            <a:r>
              <a:rPr lang="ru-RU" sz="2800" dirty="0"/>
              <a:t>)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пом’якшувати</a:t>
            </a:r>
            <a:r>
              <a:rPr lang="ru-RU" sz="2800" dirty="0"/>
              <a:t> </a:t>
            </a:r>
            <a:r>
              <a:rPr lang="uk-UA" sz="2800" dirty="0"/>
              <a:t>попередні </a:t>
            </a:r>
            <a:r>
              <a:rPr lang="ru-RU" sz="2800" dirty="0" err="1"/>
              <a:t>приголосні</a:t>
            </a:r>
            <a:r>
              <a:rPr lang="uk-UA" sz="2800" dirty="0"/>
              <a:t>.</a:t>
            </a:r>
            <a:endParaRPr lang="ru-RU" sz="28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64174" y="3534898"/>
            <a:ext cx="5856515" cy="153233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8. Запиши слова і </a:t>
            </a:r>
            <a:r>
              <a:rPr lang="ru-RU" sz="2800" dirty="0" err="1" smtClean="0"/>
              <a:t>кількість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складів</a:t>
            </a:r>
            <a:r>
              <a:rPr lang="ru-RU" sz="2800" dirty="0" smtClean="0"/>
              <a:t> </a:t>
            </a:r>
            <a:r>
              <a:rPr lang="ru-RU" sz="2800" dirty="0"/>
              <a:t>у </a:t>
            </a:r>
            <a:r>
              <a:rPr lang="uk-UA" sz="2800" dirty="0" smtClean="0"/>
              <a:t>них.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Бджола </a:t>
            </a:r>
            <a:r>
              <a:rPr lang="uk-UA" sz="2800" b="1" dirty="0">
                <a:solidFill>
                  <a:schemeClr val="bg1"/>
                </a:solidFill>
              </a:rPr>
              <a:t>– </a:t>
            </a:r>
            <a:r>
              <a:rPr lang="uk-UA" sz="2800" b="1" dirty="0" smtClean="0">
                <a:solidFill>
                  <a:schemeClr val="bg1"/>
                </a:solidFill>
              </a:rPr>
              <a:t>     </a:t>
            </a:r>
            <a:r>
              <a:rPr lang="uk-UA" sz="2800" dirty="0" smtClean="0"/>
              <a:t>джміль –      </a:t>
            </a:r>
            <a:r>
              <a:rPr lang="uk-UA" sz="2800" dirty="0" smtClean="0">
                <a:solidFill>
                  <a:schemeClr val="bg1"/>
                </a:solidFill>
              </a:rPr>
              <a:t>мураха</a:t>
            </a:r>
            <a:r>
              <a:rPr lang="uk-UA" sz="2800" b="1" dirty="0" smtClean="0">
                <a:solidFill>
                  <a:schemeClr val="bg1"/>
                </a:solidFill>
              </a:rPr>
              <a:t> –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54942" y="1945131"/>
            <a:ext cx="3744915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5. </a:t>
            </a:r>
            <a:r>
              <a:rPr lang="ru-RU" sz="2800" dirty="0"/>
              <a:t>Буква Щ </a:t>
            </a:r>
            <a:r>
              <a:rPr lang="ru-RU" sz="2800" dirty="0" err="1"/>
              <a:t>позначає</a:t>
            </a:r>
            <a:r>
              <a:rPr lang="ru-RU" sz="2800" dirty="0"/>
              <a:t>:  </a:t>
            </a:r>
          </a:p>
          <a:p>
            <a:r>
              <a:rPr lang="uk-UA" sz="2800" dirty="0" smtClean="0"/>
              <a:t>   а</a:t>
            </a:r>
            <a:r>
              <a:rPr lang="ru-RU" sz="2800" dirty="0"/>
              <a:t>) 2 звуки </a:t>
            </a:r>
            <a:r>
              <a:rPr lang="uk-UA" sz="2800" dirty="0"/>
              <a:t>  </a:t>
            </a:r>
            <a:r>
              <a:rPr lang="uk-UA" sz="2800" dirty="0" smtClean="0"/>
              <a:t>б</a:t>
            </a:r>
            <a:r>
              <a:rPr lang="ru-RU" sz="2800" dirty="0"/>
              <a:t>) 1 звук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463143" y="1945131"/>
            <a:ext cx="7162801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6. </a:t>
            </a:r>
            <a:r>
              <a:rPr lang="uk-UA" sz="2800" dirty="0" smtClean="0"/>
              <a:t>Визнач слова, в яких різна кількість звуків і букв. Побудуй їх звукові схеми.</a:t>
            </a:r>
            <a:endParaRPr lang="ru-RU" sz="2800" dirty="0"/>
          </a:p>
          <a:p>
            <a:r>
              <a:rPr lang="uk-UA" sz="2800" dirty="0" smtClean="0"/>
              <a:t>  а</a:t>
            </a:r>
            <a:r>
              <a:rPr lang="ru-RU" sz="2800" dirty="0"/>
              <a:t>) </a:t>
            </a:r>
            <a:r>
              <a:rPr lang="ru-RU" sz="2800" dirty="0" smtClean="0"/>
              <a:t>джем </a:t>
            </a:r>
            <a:r>
              <a:rPr lang="uk-UA" sz="2800" dirty="0" smtClean="0"/>
              <a:t>    </a:t>
            </a:r>
            <a:r>
              <a:rPr lang="ru-RU" sz="2800" dirty="0" smtClean="0"/>
              <a:t>           </a:t>
            </a:r>
            <a:r>
              <a:rPr lang="uk-UA" sz="2800" dirty="0" smtClean="0"/>
              <a:t>б</a:t>
            </a:r>
            <a:r>
              <a:rPr lang="ru-RU" sz="2800" dirty="0"/>
              <a:t>) </a:t>
            </a:r>
            <a:r>
              <a:rPr lang="ru-RU" sz="2800" dirty="0" smtClean="0"/>
              <a:t>суп </a:t>
            </a:r>
            <a:r>
              <a:rPr lang="uk-UA" sz="2800" dirty="0" smtClean="0"/>
              <a:t>   в</a:t>
            </a:r>
            <a:r>
              <a:rPr lang="ru-RU" sz="2800" dirty="0"/>
              <a:t>) </a:t>
            </a:r>
            <a:r>
              <a:rPr lang="ru-RU" sz="2800" dirty="0" smtClean="0"/>
              <a:t>борщ </a:t>
            </a:r>
            <a:endParaRPr lang="ru-RU" sz="28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824239" y="2898583"/>
            <a:ext cx="1703134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 –  о  </a:t>
            </a:r>
            <a:r>
              <a:rPr lang="uk-UA" sz="2400" b="1" dirty="0"/>
              <a:t>–  </a:t>
            </a:r>
            <a:r>
              <a:rPr lang="uk-UA" sz="2400" b="1" dirty="0" smtClean="0"/>
              <a:t>–  – 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33846" y="2898583"/>
            <a:ext cx="138248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729408" y="3319108"/>
            <a:ext cx="96731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9018427" y="4416628"/>
            <a:ext cx="389272" cy="5788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21093" y="4960945"/>
            <a:ext cx="339047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54942" y="5387870"/>
            <a:ext cx="331567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7193053" y="4410617"/>
            <a:ext cx="389272" cy="55864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909501" y="4373570"/>
            <a:ext cx="389272" cy="5788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71824" y="2898583"/>
            <a:ext cx="1127944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 –  о  </a:t>
            </a:r>
            <a:r>
              <a:rPr lang="uk-UA" sz="2400" b="1" dirty="0"/>
              <a:t>– 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8593172" y="3471508"/>
            <a:ext cx="96731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080520" y="3319108"/>
            <a:ext cx="96731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1142999" y="494059"/>
            <a:ext cx="9731830" cy="7949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Тест. </a:t>
            </a:r>
            <a:r>
              <a:rPr lang="ru-RU" sz="4000" b="1" dirty="0" err="1" smtClean="0">
                <a:solidFill>
                  <a:schemeClr val="bg1"/>
                </a:solidFill>
              </a:rPr>
              <a:t>Розділ</a:t>
            </a:r>
            <a:r>
              <a:rPr lang="ru-RU" sz="4000" b="1" dirty="0" smtClean="0">
                <a:solidFill>
                  <a:schemeClr val="bg1"/>
                </a:solidFill>
              </a:rPr>
              <a:t> «Звуки. </a:t>
            </a:r>
            <a:r>
              <a:rPr lang="ru-RU" sz="4000" b="1" dirty="0" err="1" smtClean="0">
                <a:solidFill>
                  <a:schemeClr val="bg1"/>
                </a:solidFill>
              </a:rPr>
              <a:t>Букви</a:t>
            </a:r>
            <a:r>
              <a:rPr lang="ru-RU" sz="4000" b="1" dirty="0" smtClean="0">
                <a:solidFill>
                  <a:schemeClr val="bg1"/>
                </a:solidFill>
              </a:rPr>
              <a:t>.»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Людина\Робота в парі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718" y="4952452"/>
            <a:ext cx="2111457" cy="168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3127351" y="1370467"/>
            <a:ext cx="5548563" cy="51077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Вибери варіант </a:t>
            </a:r>
            <a:r>
              <a:rPr lang="uk-UA" sz="2400" b="1" dirty="0" smtClean="0">
                <a:solidFill>
                  <a:srgbClr val="0070C0"/>
                </a:solidFill>
              </a:rPr>
              <a:t>відповіді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7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4" grpId="0" animBg="1"/>
      <p:bldP spid="29" grpId="0" animBg="1"/>
      <p:bldP spid="30" grpId="0" animBg="1"/>
      <p:bldP spid="22" grpId="0" animBg="1"/>
      <p:bldP spid="19" grpId="0" animBg="1"/>
      <p:bldP spid="21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554943" y="3983035"/>
            <a:ext cx="4001624" cy="2485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11. </a:t>
            </a:r>
            <a:r>
              <a:rPr lang="ru-RU" sz="2800" dirty="0" err="1"/>
              <a:t>З'єднай</a:t>
            </a:r>
            <a:r>
              <a:rPr lang="ru-RU" sz="2800" dirty="0"/>
              <a:t> </a:t>
            </a:r>
            <a:r>
              <a:rPr lang="ru-RU" sz="2800" dirty="0" err="1"/>
              <a:t>близькі</a:t>
            </a:r>
            <a:r>
              <a:rPr lang="ru-RU" sz="2800" dirty="0"/>
              <a:t> за </a:t>
            </a:r>
            <a:r>
              <a:rPr lang="ru-RU" sz="2800" dirty="0" err="1"/>
              <a:t>значенням</a:t>
            </a:r>
            <a:r>
              <a:rPr lang="ru-RU" sz="2800" dirty="0"/>
              <a:t> </a:t>
            </a:r>
            <a:r>
              <a:rPr lang="ru-RU" sz="2800" dirty="0" smtClean="0"/>
              <a:t>слова:</a:t>
            </a:r>
          </a:p>
          <a:p>
            <a:r>
              <a:rPr lang="uk-UA" sz="2800" dirty="0" smtClean="0"/>
              <a:t>Сміх –              мілкий</a:t>
            </a:r>
          </a:p>
          <a:p>
            <a:r>
              <a:rPr lang="uk-UA" sz="2800" dirty="0" smtClean="0"/>
              <a:t>йти –               регіт</a:t>
            </a:r>
          </a:p>
          <a:p>
            <a:r>
              <a:rPr lang="uk-UA" sz="2800" dirty="0" smtClean="0"/>
              <a:t>дрібний –      крокувати</a:t>
            </a:r>
            <a:endParaRPr lang="ru-RU" sz="28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92675" y="4027717"/>
            <a:ext cx="5512150" cy="248578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12. </a:t>
            </a:r>
            <a:r>
              <a:rPr lang="ru-RU" sz="2800" dirty="0"/>
              <a:t>До </a:t>
            </a:r>
            <a:r>
              <a:rPr lang="ru-RU" sz="2800" dirty="0" err="1"/>
              <a:t>слів</a:t>
            </a:r>
            <a:r>
              <a:rPr lang="ru-RU" sz="2800" dirty="0"/>
              <a:t> – </a:t>
            </a:r>
            <a:r>
              <a:rPr lang="ru-RU" sz="2800" dirty="0" err="1"/>
              <a:t>назв</a:t>
            </a:r>
            <a:r>
              <a:rPr lang="ru-RU" sz="2800" dirty="0"/>
              <a:t> </a:t>
            </a:r>
            <a:r>
              <a:rPr lang="ru-RU" sz="2800" dirty="0" err="1"/>
              <a:t>дій</a:t>
            </a:r>
            <a:r>
              <a:rPr lang="ru-RU" sz="2800" dirty="0"/>
              <a:t>, добери слова, </a:t>
            </a:r>
            <a:r>
              <a:rPr lang="ru-RU" sz="2800" dirty="0" err="1"/>
              <a:t>протилежні</a:t>
            </a:r>
            <a:r>
              <a:rPr lang="ru-RU" sz="2800" dirty="0"/>
              <a:t> за </a:t>
            </a:r>
            <a:r>
              <a:rPr lang="ru-RU" sz="2800" dirty="0" err="1"/>
              <a:t>значенням</a:t>
            </a:r>
            <a:r>
              <a:rPr lang="ru-RU" sz="2800" dirty="0" smtClean="0"/>
              <a:t>.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замерзнути </a:t>
            </a:r>
            <a:r>
              <a:rPr lang="uk-UA" sz="2800" b="1" dirty="0">
                <a:solidFill>
                  <a:schemeClr val="bg1"/>
                </a:solidFill>
              </a:rPr>
              <a:t>– </a:t>
            </a:r>
            <a:r>
              <a:rPr lang="uk-UA" sz="2800" b="1" dirty="0" smtClean="0">
                <a:solidFill>
                  <a:schemeClr val="bg1"/>
                </a:solidFill>
              </a:rPr>
              <a:t>         </a:t>
            </a:r>
            <a:r>
              <a:rPr lang="uk-UA" sz="2800" dirty="0" smtClean="0">
                <a:solidFill>
                  <a:schemeClr val="bg1"/>
                </a:solidFill>
              </a:rPr>
              <a:t>закрити  </a:t>
            </a:r>
            <a:r>
              <a:rPr lang="uk-UA" sz="2800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uk-UA" sz="2800" dirty="0" smtClean="0"/>
              <a:t>відкрити –               сміятися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плакати</a:t>
            </a:r>
            <a:r>
              <a:rPr lang="uk-UA" sz="2800" b="1" dirty="0" smtClean="0">
                <a:solidFill>
                  <a:schemeClr val="bg1"/>
                </a:solidFill>
              </a:rPr>
              <a:t> –                 </a:t>
            </a:r>
            <a:r>
              <a:rPr lang="uk-UA" sz="2800" dirty="0" err="1" smtClean="0">
                <a:solidFill>
                  <a:schemeClr val="bg1"/>
                </a:solidFill>
              </a:rPr>
              <a:t>зігрітися</a:t>
            </a:r>
            <a:endParaRPr lang="uk-UA" sz="2800" dirty="0" smtClean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54942" y="1945131"/>
            <a:ext cx="5258029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9. </a:t>
            </a:r>
            <a:r>
              <a:rPr lang="ru-RU" sz="2800" dirty="0" err="1" smtClean="0"/>
              <a:t>Знайди</a:t>
            </a:r>
            <a:r>
              <a:rPr lang="ru-RU" sz="2800" dirty="0" smtClean="0"/>
              <a:t> слова,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відповідають</a:t>
            </a:r>
            <a:r>
              <a:rPr lang="ru-RU" sz="2800" dirty="0"/>
              <a:t> на </a:t>
            </a:r>
            <a:r>
              <a:rPr lang="ru-RU" sz="2800" dirty="0" err="1"/>
              <a:t>питання</a:t>
            </a:r>
            <a:r>
              <a:rPr lang="ru-RU" sz="2800" dirty="0"/>
              <a:t> </a:t>
            </a:r>
            <a:r>
              <a:rPr lang="ru-RU" sz="2800" dirty="0" smtClean="0"/>
              <a:t>ХТО? </a:t>
            </a:r>
            <a:endParaRPr lang="ru-RU" sz="2800" dirty="0"/>
          </a:p>
          <a:p>
            <a:r>
              <a:rPr lang="ru-RU" sz="2800" dirty="0" smtClean="0"/>
              <a:t>а) качка,     б) мак,    в) </a:t>
            </a:r>
            <a:r>
              <a:rPr lang="ru-RU" sz="2800" dirty="0" err="1" smtClean="0"/>
              <a:t>хлопець</a:t>
            </a:r>
            <a:r>
              <a:rPr lang="ru-RU" sz="2800" dirty="0" smtClean="0"/>
              <a:t>, </a:t>
            </a:r>
          </a:p>
          <a:p>
            <a:r>
              <a:rPr lang="ru-RU" sz="2800" dirty="0" smtClean="0"/>
              <a:t>г) </a:t>
            </a:r>
            <a:r>
              <a:rPr lang="ru-RU" sz="2800" dirty="0" err="1" smtClean="0"/>
              <a:t>олівець</a:t>
            </a:r>
            <a:r>
              <a:rPr lang="ru-RU" sz="2800" dirty="0" smtClean="0"/>
              <a:t>,  д) </a:t>
            </a:r>
            <a:r>
              <a:rPr lang="ru-RU" sz="2800" dirty="0" err="1" smtClean="0"/>
              <a:t>пекар</a:t>
            </a:r>
            <a:r>
              <a:rPr lang="ru-RU" sz="2800" dirty="0" smtClean="0"/>
              <a:t>, е) </a:t>
            </a:r>
            <a:r>
              <a:rPr lang="ru-RU" sz="2800" dirty="0" err="1" smtClean="0"/>
              <a:t>їжак</a:t>
            </a:r>
            <a:endParaRPr lang="ru-RU" sz="28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928847" y="1945131"/>
            <a:ext cx="5697097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10. </a:t>
            </a:r>
            <a:r>
              <a:rPr lang="ru-RU" sz="2800" dirty="0" err="1" smtClean="0"/>
              <a:t>Знайти</a:t>
            </a:r>
            <a:r>
              <a:rPr lang="ru-RU" sz="2800" dirty="0" smtClean="0"/>
              <a:t> </a:t>
            </a:r>
            <a:r>
              <a:rPr lang="ru-RU" sz="2800" dirty="0"/>
              <a:t>слова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відповідають</a:t>
            </a:r>
            <a:r>
              <a:rPr lang="ru-RU" sz="2800" dirty="0"/>
              <a:t> на </a:t>
            </a:r>
            <a:r>
              <a:rPr lang="ru-RU" sz="2800" dirty="0" err="1"/>
              <a:t>питання</a:t>
            </a:r>
            <a:r>
              <a:rPr lang="ru-RU" sz="2800" dirty="0"/>
              <a:t> </a:t>
            </a:r>
            <a:r>
              <a:rPr lang="ru-RU" sz="2800" dirty="0" err="1"/>
              <a:t>який</a:t>
            </a:r>
            <a:r>
              <a:rPr lang="ru-RU" sz="2800" dirty="0"/>
              <a:t>?</a:t>
            </a:r>
          </a:p>
          <a:p>
            <a:r>
              <a:rPr lang="uk-UA" sz="2800" dirty="0" smtClean="0"/>
              <a:t>   а</a:t>
            </a:r>
            <a:r>
              <a:rPr lang="ru-RU" sz="2800" dirty="0"/>
              <a:t>) </a:t>
            </a:r>
            <a:r>
              <a:rPr lang="ru-RU" sz="2800" dirty="0" err="1" smtClean="0"/>
              <a:t>низький</a:t>
            </a:r>
            <a:r>
              <a:rPr lang="ru-RU" sz="2800" dirty="0" smtClean="0"/>
              <a:t> </a:t>
            </a:r>
            <a:r>
              <a:rPr lang="uk-UA" sz="2800" dirty="0" smtClean="0"/>
              <a:t>    </a:t>
            </a:r>
            <a:r>
              <a:rPr lang="ru-RU" sz="2800" dirty="0" smtClean="0"/>
              <a:t> </a:t>
            </a:r>
            <a:r>
              <a:rPr lang="uk-UA" sz="2800" dirty="0" smtClean="0"/>
              <a:t>б</a:t>
            </a:r>
            <a:r>
              <a:rPr lang="ru-RU" sz="2800" dirty="0"/>
              <a:t>) </a:t>
            </a:r>
            <a:r>
              <a:rPr lang="ru-RU" sz="2800" dirty="0" err="1" smtClean="0"/>
              <a:t>білка</a:t>
            </a:r>
            <a:r>
              <a:rPr lang="ru-RU" sz="2800" dirty="0" smtClean="0"/>
              <a:t> </a:t>
            </a:r>
            <a:r>
              <a:rPr lang="uk-UA" sz="2800" dirty="0" smtClean="0"/>
              <a:t>    в</a:t>
            </a:r>
            <a:r>
              <a:rPr lang="ru-RU" sz="2800" dirty="0"/>
              <a:t>) </a:t>
            </a:r>
            <a:r>
              <a:rPr lang="ru-RU" sz="2800" dirty="0" err="1" smtClean="0"/>
              <a:t>білий</a:t>
            </a:r>
            <a:endParaRPr lang="ru-RU" sz="2800" dirty="0" smtClean="0"/>
          </a:p>
          <a:p>
            <a:r>
              <a:rPr lang="uk-UA" sz="2800" dirty="0"/>
              <a:t> </a:t>
            </a:r>
            <a:r>
              <a:rPr lang="uk-UA" sz="2800" dirty="0" smtClean="0"/>
              <a:t>  г) дикий          д) дім        е) тихий</a:t>
            </a:r>
            <a:endParaRPr lang="ru-RU" sz="28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95502" y="3303304"/>
            <a:ext cx="88999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704713" y="3347631"/>
            <a:ext cx="1263630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10402" y="5233564"/>
            <a:ext cx="928557" cy="4321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270260" y="5270611"/>
            <a:ext cx="468699" cy="7902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091050" y="3326887"/>
            <a:ext cx="13316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865004" y="3757528"/>
            <a:ext cx="88999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111571" y="3748593"/>
            <a:ext cx="88999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0104825" y="3320922"/>
            <a:ext cx="1263630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6425454" y="3757525"/>
            <a:ext cx="1263630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0243014" y="3748593"/>
            <a:ext cx="1055759" cy="89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810402" y="5658084"/>
            <a:ext cx="928557" cy="4027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730739" y="5270611"/>
            <a:ext cx="740625" cy="7902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6512826" y="5270611"/>
            <a:ext cx="894352" cy="39135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6392373" y="5721439"/>
            <a:ext cx="894352" cy="39135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1142999" y="494059"/>
            <a:ext cx="9731830" cy="7949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Тест. </a:t>
            </a:r>
            <a:r>
              <a:rPr lang="ru-RU" sz="4000" b="1" dirty="0" err="1" smtClean="0">
                <a:solidFill>
                  <a:schemeClr val="bg1"/>
                </a:solidFill>
              </a:rPr>
              <a:t>Розділ</a:t>
            </a:r>
            <a:r>
              <a:rPr lang="ru-RU" sz="4000" b="1" dirty="0" smtClean="0">
                <a:solidFill>
                  <a:schemeClr val="bg1"/>
                </a:solidFill>
              </a:rPr>
              <a:t> «</a:t>
            </a:r>
            <a:r>
              <a:rPr lang="ru-RU" sz="4000" b="1" dirty="0" err="1" smtClean="0">
                <a:solidFill>
                  <a:schemeClr val="bg1"/>
                </a:solidFill>
              </a:rPr>
              <a:t>Значення</a:t>
            </a:r>
            <a:r>
              <a:rPr lang="ru-RU" sz="4000" b="1" dirty="0" smtClean="0">
                <a:solidFill>
                  <a:schemeClr val="bg1"/>
                </a:solidFill>
              </a:rPr>
              <a:t> слова»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Людина\Учень з ручкою за парт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815" y="4427798"/>
            <a:ext cx="1980027" cy="204102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3127351" y="1370467"/>
            <a:ext cx="5548563" cy="51077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Вибери варіант </a:t>
            </a:r>
            <a:r>
              <a:rPr lang="uk-UA" sz="2400" b="1" dirty="0" smtClean="0">
                <a:solidFill>
                  <a:srgbClr val="0070C0"/>
                </a:solidFill>
              </a:rPr>
              <a:t>відповіді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1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4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554942" y="4078556"/>
            <a:ext cx="4506915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14. </a:t>
            </a:r>
            <a:r>
              <a:rPr lang="ru-RU" sz="2800" dirty="0" err="1" smtClean="0"/>
              <a:t>Скільки</a:t>
            </a:r>
            <a:r>
              <a:rPr lang="ru-RU" sz="2800" dirty="0" smtClean="0"/>
              <a:t> </a:t>
            </a:r>
            <a:r>
              <a:rPr lang="ru-RU" sz="2800" dirty="0" err="1"/>
              <a:t>слів</a:t>
            </a:r>
            <a:r>
              <a:rPr lang="ru-RU" sz="2800" dirty="0"/>
              <a:t> у </a:t>
            </a:r>
            <a:r>
              <a:rPr lang="ru-RU" sz="2800" dirty="0" err="1"/>
              <a:t>реченні</a:t>
            </a:r>
            <a:r>
              <a:rPr lang="ru-RU" sz="2800" dirty="0"/>
              <a:t>? </a:t>
            </a:r>
            <a:endParaRPr lang="ru-RU" sz="2800" dirty="0" smtClean="0"/>
          </a:p>
          <a:p>
            <a:r>
              <a:rPr lang="ru-RU" sz="2800" i="1" dirty="0" smtClean="0"/>
              <a:t>Лисичка </a:t>
            </a:r>
            <a:r>
              <a:rPr lang="ru-RU" sz="2800" i="1" dirty="0" err="1" smtClean="0"/>
              <a:t>полює</a:t>
            </a:r>
            <a:r>
              <a:rPr lang="ru-RU" sz="2800" i="1" dirty="0" smtClean="0"/>
              <a:t> на зайчика.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    </a:t>
            </a:r>
            <a:r>
              <a:rPr lang="uk-UA" sz="2800" dirty="0" smtClean="0">
                <a:solidFill>
                  <a:schemeClr val="bg1"/>
                </a:solidFill>
              </a:rPr>
              <a:t>а) 5    б) 4      в) 3 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54942" y="1945131"/>
            <a:ext cx="7718155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13</a:t>
            </a:r>
            <a:r>
              <a:rPr lang="ru-RU" sz="2800" dirty="0"/>
              <a:t>. </a:t>
            </a:r>
            <a:r>
              <a:rPr lang="ru-RU" sz="2800" dirty="0" err="1"/>
              <a:t>Познач</a:t>
            </a:r>
            <a:r>
              <a:rPr lang="ru-RU" sz="2800" dirty="0"/>
              <a:t> </a:t>
            </a:r>
            <a:r>
              <a:rPr lang="ru-RU" sz="2800" dirty="0" err="1"/>
              <a:t>речення</a:t>
            </a:r>
            <a:r>
              <a:rPr lang="ru-RU" sz="2800" dirty="0"/>
              <a:t>, яке </a:t>
            </a:r>
            <a:r>
              <a:rPr lang="ru-RU" sz="2800" dirty="0" err="1"/>
              <a:t>відповідає</a:t>
            </a:r>
            <a:r>
              <a:rPr lang="ru-RU" sz="2800" dirty="0"/>
              <a:t> </a:t>
            </a:r>
            <a:r>
              <a:rPr lang="ru-RU" sz="2800" dirty="0" err="1"/>
              <a:t>даній</a:t>
            </a:r>
            <a:r>
              <a:rPr lang="ru-RU" sz="2800" dirty="0"/>
              <a:t> </a:t>
            </a:r>
            <a:r>
              <a:rPr lang="ru-RU" sz="2800" dirty="0" err="1"/>
              <a:t>схемі</a:t>
            </a:r>
            <a:r>
              <a:rPr lang="ru-RU" sz="2800" dirty="0"/>
              <a:t>: </a:t>
            </a:r>
            <a:endParaRPr lang="ru-RU" sz="2800" dirty="0" smtClean="0"/>
          </a:p>
          <a:p>
            <a:r>
              <a:rPr lang="ru-RU" sz="2800" dirty="0" smtClean="0"/>
              <a:t>а) Зайчик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 err="1" smtClean="0"/>
              <a:t>кущем</a:t>
            </a:r>
            <a:r>
              <a:rPr lang="ru-RU" sz="2800" dirty="0" smtClean="0"/>
              <a:t>.     </a:t>
            </a:r>
          </a:p>
          <a:p>
            <a:r>
              <a:rPr lang="ru-RU" sz="2800" dirty="0" smtClean="0"/>
              <a:t>б) Зайчик </a:t>
            </a:r>
            <a:r>
              <a:rPr lang="ru-RU" sz="2800" dirty="0" err="1" smtClean="0"/>
              <a:t>сидить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 err="1" smtClean="0"/>
              <a:t>кущем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в) Зайчик </a:t>
            </a:r>
            <a:r>
              <a:rPr lang="ru-RU" sz="2800" dirty="0" err="1" smtClean="0"/>
              <a:t>сидить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великим </a:t>
            </a:r>
            <a:r>
              <a:rPr lang="ru-RU" sz="2800" dirty="0" err="1" smtClean="0"/>
              <a:t>кущем</a:t>
            </a:r>
            <a:r>
              <a:rPr lang="ru-RU" sz="2800" dirty="0" smtClean="0"/>
              <a:t>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95502" y="3303304"/>
            <a:ext cx="38574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1810204" y="5443725"/>
            <a:ext cx="682625" cy="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1142999" y="494059"/>
            <a:ext cx="9731830" cy="7949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Тест. </a:t>
            </a:r>
            <a:r>
              <a:rPr lang="ru-RU" sz="4000" b="1" dirty="0" err="1" smtClean="0">
                <a:solidFill>
                  <a:schemeClr val="bg1"/>
                </a:solidFill>
              </a:rPr>
              <a:t>Розділ</a:t>
            </a:r>
            <a:r>
              <a:rPr lang="ru-RU" sz="4000" b="1" dirty="0" smtClean="0">
                <a:solidFill>
                  <a:schemeClr val="bg1"/>
                </a:solidFill>
              </a:rPr>
              <a:t> «</a:t>
            </a:r>
            <a:r>
              <a:rPr lang="ru-RU" sz="4000" b="1" dirty="0" err="1" smtClean="0">
                <a:solidFill>
                  <a:schemeClr val="bg1"/>
                </a:solidFill>
              </a:rPr>
              <a:t>Речення</a:t>
            </a:r>
            <a:r>
              <a:rPr lang="ru-RU" sz="4000" b="1" dirty="0" smtClean="0">
                <a:solidFill>
                  <a:schemeClr val="bg1"/>
                </a:solidFill>
              </a:rPr>
              <a:t>»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14286" y="2664610"/>
            <a:ext cx="4920253" cy="6448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                                                                             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•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7110231" y="2790326"/>
            <a:ext cx="991674" cy="321184"/>
            <a:chOff x="4132601" y="5642899"/>
            <a:chExt cx="991674" cy="321184"/>
          </a:xfrm>
          <a:solidFill>
            <a:schemeClr val="accent2">
              <a:lumMod val="75000"/>
            </a:schemeClr>
          </a:solidFill>
        </p:grpSpPr>
        <p:sp>
          <p:nvSpPr>
            <p:cNvPr id="33" name="Прямоугольник 32"/>
            <p:cNvSpPr/>
            <p:nvPr/>
          </p:nvSpPr>
          <p:spPr>
            <a:xfrm rot="16200000" flipH="1">
              <a:off x="4603752" y="5443561"/>
              <a:ext cx="49373" cy="99167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 rot="16200000" flipV="1">
              <a:off x="4007212" y="5768288"/>
              <a:ext cx="296498" cy="45719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 rot="16200000" flipH="1">
            <a:off x="8794017" y="2590989"/>
            <a:ext cx="49373" cy="9916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6200000" flipH="1">
            <a:off x="9768531" y="2829109"/>
            <a:ext cx="53369" cy="5194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16200000" flipH="1">
            <a:off x="10751277" y="2590989"/>
            <a:ext cx="49373" cy="9916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250938" y="3950299"/>
            <a:ext cx="5216414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15</a:t>
            </a:r>
            <a:r>
              <a:rPr lang="ru-RU" sz="2800" dirty="0"/>
              <a:t>. </a:t>
            </a:r>
            <a:r>
              <a:rPr lang="ru-RU" sz="2800" dirty="0" err="1" smtClean="0"/>
              <a:t>Склади</a:t>
            </a:r>
            <a:r>
              <a:rPr lang="ru-RU" sz="2800" dirty="0" smtClean="0"/>
              <a:t> </a:t>
            </a:r>
            <a:r>
              <a:rPr lang="ru-RU" sz="2800" dirty="0" err="1"/>
              <a:t>речення</a:t>
            </a:r>
            <a:r>
              <a:rPr lang="ru-RU" sz="2800" dirty="0"/>
              <a:t> до </a:t>
            </a:r>
            <a:r>
              <a:rPr lang="ru-RU" sz="2800" dirty="0" err="1"/>
              <a:t>схеми</a:t>
            </a:r>
            <a:r>
              <a:rPr lang="ru-RU" sz="2800" dirty="0"/>
              <a:t>. </a:t>
            </a:r>
            <a:r>
              <a:rPr lang="ru-RU" sz="2800" dirty="0" smtClean="0"/>
              <a:t>Запиши </a:t>
            </a:r>
            <a:r>
              <a:rPr lang="ru-RU" sz="2800" dirty="0" err="1"/>
              <a:t>його</a:t>
            </a:r>
            <a:r>
              <a:rPr lang="ru-RU" sz="2800" dirty="0"/>
              <a:t>. Початок </a:t>
            </a:r>
            <a:r>
              <a:rPr lang="ru-RU" sz="2800" dirty="0" err="1" smtClean="0"/>
              <a:t>казки</a:t>
            </a:r>
            <a:r>
              <a:rPr lang="ru-RU" sz="2800" dirty="0" smtClean="0"/>
              <a:t> ...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262631" y="5833712"/>
            <a:ext cx="4167369" cy="6448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                                                                   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•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7458576" y="5959428"/>
            <a:ext cx="991674" cy="321184"/>
            <a:chOff x="4132601" y="5642899"/>
            <a:chExt cx="991674" cy="321184"/>
          </a:xfrm>
          <a:solidFill>
            <a:schemeClr val="accent2">
              <a:lumMod val="75000"/>
            </a:schemeClr>
          </a:solidFill>
        </p:grpSpPr>
        <p:sp>
          <p:nvSpPr>
            <p:cNvPr id="54" name="Прямоугольник 53"/>
            <p:cNvSpPr/>
            <p:nvPr/>
          </p:nvSpPr>
          <p:spPr>
            <a:xfrm rot="16200000" flipH="1">
              <a:off x="4603752" y="5443561"/>
              <a:ext cx="49373" cy="991672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 rot="16200000" flipV="1">
              <a:off x="4007212" y="5768288"/>
              <a:ext cx="296498" cy="45719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56" name="Прямоугольник 55"/>
          <p:cNvSpPr/>
          <p:nvPr/>
        </p:nvSpPr>
        <p:spPr>
          <a:xfrm rot="16200000" flipH="1">
            <a:off x="9142362" y="5760091"/>
            <a:ext cx="49373" cy="9916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16200000" flipH="1">
            <a:off x="10369126" y="5742931"/>
            <a:ext cx="49373" cy="9916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30" t="30770" r="23653" b="55341"/>
          <a:stretch/>
        </p:blipFill>
        <p:spPr>
          <a:xfrm>
            <a:off x="8574772" y="5069719"/>
            <a:ext cx="1088113" cy="1021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57" t="30707" r="2526" b="55404"/>
          <a:stretch/>
        </p:blipFill>
        <p:spPr>
          <a:xfrm>
            <a:off x="9850955" y="5092927"/>
            <a:ext cx="1038693" cy="975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3127351" y="1370467"/>
            <a:ext cx="5548563" cy="51077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Вибери варіант </a:t>
            </a:r>
            <a:r>
              <a:rPr lang="uk-UA" sz="2400" b="1" dirty="0" smtClean="0">
                <a:solidFill>
                  <a:srgbClr val="0070C0"/>
                </a:solidFill>
              </a:rPr>
              <a:t>відповіді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6" grpId="0" animBg="1"/>
      <p:bldP spid="50" grpId="0" animBg="1"/>
      <p:bldP spid="56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0101" y="570729"/>
            <a:ext cx="8732066" cy="7464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</a:t>
            </a:r>
            <a:r>
              <a:rPr lang="uk-UA" sz="40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8998" y="1504777"/>
            <a:ext cx="5127171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rgbClr val="FFFF00"/>
                </a:solidFill>
              </a:rPr>
              <a:t>Який</a:t>
            </a:r>
            <a:r>
              <a:rPr lang="ru-RU" sz="2800" b="1" dirty="0" smtClean="0">
                <a:solidFill>
                  <a:srgbClr val="FFFF00"/>
                </a:solidFill>
              </a:rPr>
              <a:t> вид </a:t>
            </a:r>
            <a:r>
              <a:rPr lang="ru-RU" sz="2800" b="1" dirty="0" err="1" smtClean="0">
                <a:solidFill>
                  <a:srgbClr val="FFFF00"/>
                </a:solidFill>
              </a:rPr>
              <a:t>роботи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виконували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на </a:t>
            </a:r>
            <a:r>
              <a:rPr lang="ru-RU" sz="2800" b="1" dirty="0" err="1">
                <a:solidFill>
                  <a:srgbClr val="FFFF00"/>
                </a:solidFill>
              </a:rPr>
              <a:t>уроці</a:t>
            </a:r>
            <a:r>
              <a:rPr lang="ru-RU" sz="2800" b="1" dirty="0">
                <a:solidFill>
                  <a:srgbClr val="FFFF00"/>
                </a:solidFill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rgbClr val="FFFF00"/>
                </a:solidFill>
              </a:rPr>
              <a:t>Які</a:t>
            </a:r>
            <a:r>
              <a:rPr lang="ru-RU" sz="2800" b="1" dirty="0" smtClean="0">
                <a:solidFill>
                  <a:srgbClr val="FFFF00"/>
                </a:solidFill>
              </a:rPr>
              <a:t> теми </a:t>
            </a:r>
            <a:r>
              <a:rPr lang="ru-RU" sz="2800" b="1" dirty="0" err="1" smtClean="0">
                <a:solidFill>
                  <a:srgbClr val="FFFF00"/>
                </a:solidFill>
              </a:rPr>
              <a:t>повторювали</a:t>
            </a:r>
            <a:r>
              <a:rPr lang="uk-UA" sz="2800" b="1" dirty="0" smtClean="0">
                <a:solidFill>
                  <a:srgbClr val="FFFF0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Які завдання було важко виконувати? Чому?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Які завдання </a:t>
            </a:r>
            <a:r>
              <a:rPr lang="uk-UA" sz="2800" b="1" dirty="0" smtClean="0">
                <a:solidFill>
                  <a:srgbClr val="FFFF00"/>
                </a:solidFill>
              </a:rPr>
              <a:t>сподобалось  </a:t>
            </a:r>
            <a:r>
              <a:rPr lang="uk-UA" sz="2800" b="1" dirty="0">
                <a:solidFill>
                  <a:srgbClr val="FFFF00"/>
                </a:solidFill>
              </a:rPr>
              <a:t>виконувати? Чому</a:t>
            </a:r>
            <a:r>
              <a:rPr lang="uk-UA" sz="2800" b="1" dirty="0" smtClean="0">
                <a:solidFill>
                  <a:srgbClr val="FFFF0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Як ти вважаєш, чи готовий/а ти до підсумкової </a:t>
            </a:r>
            <a:r>
              <a:rPr lang="uk-UA" sz="2800" b="1" dirty="0" err="1" smtClean="0">
                <a:solidFill>
                  <a:srgbClr val="FFFF00"/>
                </a:solidFill>
              </a:rPr>
              <a:t>діагностувальної</a:t>
            </a:r>
            <a:r>
              <a:rPr lang="uk-UA" sz="2800" b="1" dirty="0" smtClean="0">
                <a:solidFill>
                  <a:srgbClr val="FFFF00"/>
                </a:solidFill>
              </a:rPr>
              <a:t> роботи?</a:t>
            </a:r>
            <a:endParaRPr lang="uk-UA" sz="2800" b="1" dirty="0">
              <a:solidFill>
                <a:srgbClr val="FFFF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504023" y="1566777"/>
            <a:ext cx="2641948" cy="31867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9128498" y="1566776"/>
            <a:ext cx="2421736" cy="303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45572</TotalTime>
  <Words>573</Words>
  <Application>Microsoft Office PowerPoint</Application>
  <PresentationFormat>Произвольный</PresentationFormat>
  <Paragraphs>95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3088</cp:revision>
  <dcterms:created xsi:type="dcterms:W3CDTF">2018-01-05T16:38:53Z</dcterms:created>
  <dcterms:modified xsi:type="dcterms:W3CDTF">2024-05-18T17:59:16Z</dcterms:modified>
</cp:coreProperties>
</file>